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3" r:id="rId3"/>
    <p:sldId id="258" r:id="rId4"/>
    <p:sldId id="259" r:id="rId5"/>
    <p:sldId id="267" r:id="rId6"/>
    <p:sldId id="260" r:id="rId7"/>
    <p:sldId id="265" r:id="rId8"/>
    <p:sldId id="266"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58" autoAdjust="0"/>
  </p:normalViewPr>
  <p:slideViewPr>
    <p:cSldViewPr>
      <p:cViewPr varScale="1">
        <p:scale>
          <a:sx n="52" d="100"/>
          <a:sy n="52" d="100"/>
        </p:scale>
        <p:origin x="-189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93A99-DD8F-4D20-8954-E547F39C5511}" type="datetimeFigureOut">
              <a:rPr lang="en-US" smtClean="0"/>
              <a:t>7/19/2012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12C69-D15F-4223-A840-C89E05B90489}" type="slidenum">
              <a:rPr lang="en-US" smtClean="0"/>
              <a:t>‹#›</a:t>
            </a:fld>
            <a:endParaRPr lang="en-US"/>
          </a:p>
        </p:txBody>
      </p:sp>
    </p:spTree>
    <p:extLst>
      <p:ext uri="{BB962C8B-B14F-4D97-AF65-F5344CB8AC3E}">
        <p14:creationId xmlns:p14="http://schemas.microsoft.com/office/powerpoint/2010/main" val="124957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12C69-D15F-4223-A840-C89E05B90489}" type="slidenum">
              <a:rPr lang="en-US" smtClean="0"/>
              <a:t>1</a:t>
            </a:fld>
            <a:endParaRPr lang="en-US"/>
          </a:p>
        </p:txBody>
      </p:sp>
    </p:spTree>
    <p:extLst>
      <p:ext uri="{BB962C8B-B14F-4D97-AF65-F5344CB8AC3E}">
        <p14:creationId xmlns:p14="http://schemas.microsoft.com/office/powerpoint/2010/main" val="187363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research at community colleges? – for me, the biggest drivers to trying to start</a:t>
            </a:r>
            <a:r>
              <a:rPr lang="en-US" baseline="0" dirty="0" smtClean="0"/>
              <a:t> a research program at my college was obvious. Its why we all went into science – its about having students learn through doing, its about letting them use the scientific method, and its about passing on the excitement of being the first person to look at new data.  </a:t>
            </a:r>
          </a:p>
          <a:p>
            <a:endParaRPr lang="en-US" baseline="0" dirty="0" smtClean="0"/>
          </a:p>
          <a:p>
            <a:r>
              <a:rPr lang="en-US" baseline="0" dirty="0" smtClean="0"/>
              <a:t>Additionally, on a more self-centered note, it can be isolating working at a community college and not having any colleagues in your discipline. And while teaching is my primary interest, I do miss research and find it difficult to keep current in my field. So doing some research with my students is one way to limit this isolation and keep me engaged in my field.</a:t>
            </a:r>
            <a:endParaRPr lang="en-US" dirty="0" smtClean="0"/>
          </a:p>
          <a:p>
            <a:endParaRPr lang="en-US" dirty="0"/>
          </a:p>
        </p:txBody>
      </p:sp>
      <p:sp>
        <p:nvSpPr>
          <p:cNvPr id="4" name="Slide Number Placeholder 3"/>
          <p:cNvSpPr>
            <a:spLocks noGrp="1"/>
          </p:cNvSpPr>
          <p:nvPr>
            <p:ph type="sldNum" sz="quarter" idx="10"/>
          </p:nvPr>
        </p:nvSpPr>
        <p:spPr/>
        <p:txBody>
          <a:bodyPr/>
          <a:lstStyle/>
          <a:p>
            <a:fld id="{14212C69-D15F-4223-A840-C89E05B90489}" type="slidenum">
              <a:rPr lang="en-US" smtClean="0"/>
              <a:t>2</a:t>
            </a:fld>
            <a:endParaRPr lang="en-US"/>
          </a:p>
        </p:txBody>
      </p:sp>
    </p:spTree>
    <p:extLst>
      <p:ext uri="{BB962C8B-B14F-4D97-AF65-F5344CB8AC3E}">
        <p14:creationId xmlns:p14="http://schemas.microsoft.com/office/powerpoint/2010/main" val="26383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a way to overcome some of the obstacles of doing research at a 2YC, I have been collaborating on projects with faculty from both</a:t>
            </a:r>
            <a:r>
              <a:rPr lang="en-US" baseline="0" dirty="0" smtClean="0"/>
              <a:t>  a university and a research institution.</a:t>
            </a:r>
            <a:endParaRPr lang="en-US" dirty="0" smtClean="0"/>
          </a:p>
          <a:p>
            <a:endParaRPr lang="en-US" dirty="0" smtClean="0"/>
          </a:p>
          <a:p>
            <a:r>
              <a:rPr lang="en-US" dirty="0" smtClean="0"/>
              <a:t>I present two different approaches</a:t>
            </a:r>
            <a:r>
              <a:rPr lang="en-US" baseline="0" dirty="0" smtClean="0"/>
              <a:t> for effectively incorporating research into the community college setting that each rely on partnerships with other institutions.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4212C69-D15F-4223-A840-C89E05B90489}" type="slidenum">
              <a:rPr lang="en-US" smtClean="0"/>
              <a:t>3</a:t>
            </a:fld>
            <a:endParaRPr lang="en-US"/>
          </a:p>
        </p:txBody>
      </p:sp>
    </p:spTree>
    <p:extLst>
      <p:ext uri="{BB962C8B-B14F-4D97-AF65-F5344CB8AC3E}">
        <p14:creationId xmlns:p14="http://schemas.microsoft.com/office/powerpoint/2010/main" val="156339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 several more who just come on one or two sampling trips</a:t>
            </a:r>
          </a:p>
          <a:p>
            <a:endParaRPr lang="en-US" dirty="0"/>
          </a:p>
        </p:txBody>
      </p:sp>
      <p:sp>
        <p:nvSpPr>
          <p:cNvPr id="4" name="Slide Number Placeholder 3"/>
          <p:cNvSpPr>
            <a:spLocks noGrp="1"/>
          </p:cNvSpPr>
          <p:nvPr>
            <p:ph type="sldNum" sz="quarter" idx="10"/>
          </p:nvPr>
        </p:nvSpPr>
        <p:spPr/>
        <p:txBody>
          <a:bodyPr/>
          <a:lstStyle/>
          <a:p>
            <a:fld id="{EB700455-E904-41EB-9C9F-47EE4EE5A775}" type="slidenum">
              <a:rPr lang="en-US" smtClean="0"/>
              <a:t>5</a:t>
            </a:fld>
            <a:endParaRPr lang="en-US"/>
          </a:p>
        </p:txBody>
      </p:sp>
    </p:spTree>
    <p:extLst>
      <p:ext uri="{BB962C8B-B14F-4D97-AF65-F5344CB8AC3E}">
        <p14:creationId xmlns:p14="http://schemas.microsoft.com/office/powerpoint/2010/main" val="232322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created a summer internship program so that four of my students went to work in Julie’s lab in Mass for 10 weeks.  Each of the students worked in his or her own research project for the summer and it was really a life changing experience for them.</a:t>
            </a:r>
          </a:p>
          <a:p>
            <a:endParaRPr lang="en-US" dirty="0"/>
          </a:p>
        </p:txBody>
      </p:sp>
      <p:sp>
        <p:nvSpPr>
          <p:cNvPr id="4" name="Slide Number Placeholder 3"/>
          <p:cNvSpPr>
            <a:spLocks noGrp="1"/>
          </p:cNvSpPr>
          <p:nvPr>
            <p:ph type="sldNum" sz="quarter" idx="10"/>
          </p:nvPr>
        </p:nvSpPr>
        <p:spPr/>
        <p:txBody>
          <a:bodyPr/>
          <a:lstStyle/>
          <a:p>
            <a:fld id="{14212C69-D15F-4223-A840-C89E05B90489}" type="slidenum">
              <a:rPr lang="en-US" smtClean="0"/>
              <a:t>6</a:t>
            </a:fld>
            <a:endParaRPr lang="en-US"/>
          </a:p>
        </p:txBody>
      </p:sp>
    </p:spTree>
    <p:extLst>
      <p:ext uri="{BB962C8B-B14F-4D97-AF65-F5344CB8AC3E}">
        <p14:creationId xmlns:p14="http://schemas.microsoft.com/office/powerpoint/2010/main" val="348132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12C69-D15F-4223-A840-C89E05B90489}" type="slidenum">
              <a:rPr lang="en-US" smtClean="0"/>
              <a:t>7</a:t>
            </a:fld>
            <a:endParaRPr lang="en-US"/>
          </a:p>
        </p:txBody>
      </p:sp>
    </p:spTree>
    <p:extLst>
      <p:ext uri="{BB962C8B-B14F-4D97-AF65-F5344CB8AC3E}">
        <p14:creationId xmlns:p14="http://schemas.microsoft.com/office/powerpoint/2010/main" val="371968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There are huge benefits to these collaborations for the community college partner</a:t>
            </a:r>
          </a:p>
          <a:p>
            <a:pPr>
              <a:buFontTx/>
              <a:buChar char="-"/>
            </a:pPr>
            <a:r>
              <a:rPr lang="en-US" dirty="0" smtClean="0"/>
              <a:t> one of the biggest of which is access to university’s grant resources</a:t>
            </a:r>
            <a:r>
              <a:rPr lang="en-US" baseline="0" dirty="0" smtClean="0"/>
              <a:t> – things like their Institutional Research Board, knowledge on the grant writing process and how to use Fast Lane. I found this assistance invaluable when I was working on my proposals</a:t>
            </a:r>
          </a:p>
          <a:p>
            <a:pPr>
              <a:buFontTx/>
              <a:buChar char="-"/>
            </a:pPr>
            <a:endParaRPr lang="en-US" baseline="0" dirty="0" smtClean="0"/>
          </a:p>
          <a:p>
            <a:pPr>
              <a:buFontTx/>
              <a:buChar char="-"/>
            </a:pPr>
            <a:r>
              <a:rPr lang="en-US" baseline="0" dirty="0" smtClean="0"/>
              <a:t>I want to make clear that I am not from a community college that is particularly supportive of faculty going after external funding. In fact, when I submitted my first proposal, I had to call the President of the College and walk him through Fast Lane so that we could sign up as an institution because no one at my college had ever used Fast Lane before.–- but I have figured out a way to work around these obstacles and make it happen. </a:t>
            </a:r>
            <a:endParaRPr lang="en-US" dirty="0" smtClean="0"/>
          </a:p>
          <a:p>
            <a:endParaRPr lang="en-US" dirty="0" smtClean="0"/>
          </a:p>
          <a:p>
            <a:r>
              <a:rPr lang="en-US" dirty="0" smtClean="0"/>
              <a:t>As a community college instructor, you have</a:t>
            </a:r>
            <a:r>
              <a:rPr lang="en-US" baseline="0" dirty="0" smtClean="0"/>
              <a:t> to be pro-active and seek out colleagues to collaborate with at 4-yr universities. It isn’t likely that someone is going to seek you out – but you can bring benefits to the table as well! </a:t>
            </a:r>
            <a:r>
              <a:rPr lang="en-US" dirty="0" smtClean="0"/>
              <a:t>Sometimes I think that we feel like the ugly</a:t>
            </a:r>
            <a:r>
              <a:rPr lang="en-US" baseline="0" dirty="0" smtClean="0"/>
              <a:t> step-sister as folks from community colleges – why would someone from a university want to partner with ME?!</a:t>
            </a:r>
          </a:p>
          <a:p>
            <a:endParaRPr lang="en-US" baseline="0" dirty="0" smtClean="0"/>
          </a:p>
          <a:p>
            <a:r>
              <a:rPr lang="en-US" baseline="0" dirty="0" smtClean="0"/>
              <a:t>But we DO have a lot to offer! </a:t>
            </a:r>
          </a:p>
          <a:p>
            <a:r>
              <a:rPr lang="en-US" baseline="0" dirty="0" smtClean="0"/>
              <a:t>	- student recruitment – as more and more students start their college careers at community colleges, this one is getting to be really important- this is a way that university faculty can promote their programs to our students </a:t>
            </a:r>
          </a:p>
          <a:p>
            <a:r>
              <a:rPr lang="en-US" baseline="0" dirty="0" smtClean="0"/>
              <a:t>	- access to different funding sources – ATE is only for community colleges</a:t>
            </a:r>
          </a:p>
          <a:p>
            <a:r>
              <a:rPr lang="en-US" baseline="0" dirty="0" smtClean="0"/>
              <a:t>	-great broader impacts for other types of proposals</a:t>
            </a:r>
          </a:p>
          <a:p>
            <a:r>
              <a:rPr lang="en-US" baseline="0" dirty="0" smtClean="0"/>
              <a:t>	- with my research colleague who doesn’t do any teaching – I think she likes stretching her “teaching 	muscles” </a:t>
            </a:r>
          </a:p>
          <a:p>
            <a:endParaRPr lang="en-US" dirty="0"/>
          </a:p>
        </p:txBody>
      </p:sp>
      <p:sp>
        <p:nvSpPr>
          <p:cNvPr id="4" name="Slide Number Placeholder 3"/>
          <p:cNvSpPr>
            <a:spLocks noGrp="1"/>
          </p:cNvSpPr>
          <p:nvPr>
            <p:ph type="sldNum" sz="quarter" idx="10"/>
          </p:nvPr>
        </p:nvSpPr>
        <p:spPr/>
        <p:txBody>
          <a:bodyPr/>
          <a:lstStyle/>
          <a:p>
            <a:fld id="{14212C69-D15F-4223-A840-C89E05B90489}" type="slidenum">
              <a:rPr lang="en-US" smtClean="0"/>
              <a:t>9</a:t>
            </a:fld>
            <a:endParaRPr lang="en-US"/>
          </a:p>
        </p:txBody>
      </p:sp>
    </p:spTree>
    <p:extLst>
      <p:ext uri="{BB962C8B-B14F-4D97-AF65-F5344CB8AC3E}">
        <p14:creationId xmlns:p14="http://schemas.microsoft.com/office/powerpoint/2010/main" val="314102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BA3462F-2F95-4F01-BFB7-98B4E3CEC724}" type="datetimeFigureOut">
              <a:rPr lang="en-US" smtClean="0"/>
              <a:pPr/>
              <a:t>7/19/2012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6AF92BC-AD10-4588-A190-4E63FAC88F7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A3462F-2F95-4F01-BFB7-98B4E3CEC724}" type="datetimeFigureOut">
              <a:rPr lang="en-US" smtClean="0"/>
              <a:pPr/>
              <a:t>7/19/2012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F92BC-AD10-4588-A190-4E63FAC88F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A3462F-2F95-4F01-BFB7-98B4E3CEC724}" type="datetimeFigureOut">
              <a:rPr lang="en-US" smtClean="0"/>
              <a:pPr/>
              <a:t>7/19/2012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F92BC-AD10-4588-A190-4E63FAC88F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A3462F-2F95-4F01-BFB7-98B4E3CEC724}" type="datetimeFigureOut">
              <a:rPr lang="en-US" smtClean="0"/>
              <a:pPr/>
              <a:t>7/19/2012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F92BC-AD10-4588-A190-4E63FAC88F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A3462F-2F95-4F01-BFB7-98B4E3CEC724}" type="datetimeFigureOut">
              <a:rPr lang="en-US" smtClean="0"/>
              <a:pPr/>
              <a:t>7/19/2012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F92BC-AD10-4588-A190-4E63FAC88F7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A3462F-2F95-4F01-BFB7-98B4E3CEC724}" type="datetimeFigureOut">
              <a:rPr lang="en-US" smtClean="0"/>
              <a:pPr/>
              <a:t>7/19/2012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F92BC-AD10-4588-A190-4E63FAC88F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A3462F-2F95-4F01-BFB7-98B4E3CEC724}" type="datetimeFigureOut">
              <a:rPr lang="en-US" smtClean="0"/>
              <a:pPr/>
              <a:t>7/19/2012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F92BC-AD10-4588-A190-4E63FAC88F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A3462F-2F95-4F01-BFB7-98B4E3CEC724}" type="datetimeFigureOut">
              <a:rPr lang="en-US" smtClean="0"/>
              <a:pPr/>
              <a:t>7/19/2012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F92BC-AD10-4588-A190-4E63FAC88F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3462F-2F95-4F01-BFB7-98B4E3CEC724}" type="datetimeFigureOut">
              <a:rPr lang="en-US" smtClean="0"/>
              <a:pPr/>
              <a:t>7/19/2012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F92BC-AD10-4588-A190-4E63FAC88F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A3462F-2F95-4F01-BFB7-98B4E3CEC724}" type="datetimeFigureOut">
              <a:rPr lang="en-US" smtClean="0"/>
              <a:pPr/>
              <a:t>7/19/2012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F92BC-AD10-4588-A190-4E63FAC88F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A3462F-2F95-4F01-BFB7-98B4E3CEC724}" type="datetimeFigureOut">
              <a:rPr lang="en-US" smtClean="0"/>
              <a:pPr/>
              <a:t>7/19/2012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6AF92BC-AD10-4588-A190-4E63FAC88F7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BA3462F-2F95-4F01-BFB7-98B4E3CEC724}" type="datetimeFigureOut">
              <a:rPr lang="en-US" smtClean="0"/>
              <a:pPr/>
              <a:t>7/19/2012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AF92BC-AD10-4588-A190-4E63FAC88F7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09800"/>
            <a:ext cx="8610600" cy="1828800"/>
          </a:xfrm>
        </p:spPr>
        <p:txBody>
          <a:bodyPr>
            <a:normAutofit fontScale="90000"/>
          </a:bodyPr>
          <a:lstStyle/>
          <a:p>
            <a:pPr algn="ctr"/>
            <a:r>
              <a:rPr lang="en-US" i="1" dirty="0"/>
              <a:t>Strengthening a Community College </a:t>
            </a:r>
            <a:r>
              <a:rPr lang="en-US" i="1" dirty="0" err="1"/>
              <a:t>Geoscience</a:t>
            </a:r>
            <a:r>
              <a:rPr lang="en-US" i="1" dirty="0"/>
              <a:t> Program Through Collaborations with University and Research </a:t>
            </a:r>
            <a:r>
              <a:rPr lang="en-US" i="1" dirty="0" smtClean="0"/>
              <a:t>Faculty</a:t>
            </a:r>
            <a:endParaRPr lang="en-US" dirty="0"/>
          </a:p>
        </p:txBody>
      </p:sp>
      <p:sp>
        <p:nvSpPr>
          <p:cNvPr id="3" name="Subtitle 2"/>
          <p:cNvSpPr>
            <a:spLocks noGrp="1"/>
          </p:cNvSpPr>
          <p:nvPr>
            <p:ph type="subTitle" idx="1"/>
          </p:nvPr>
        </p:nvSpPr>
        <p:spPr>
          <a:xfrm>
            <a:off x="457200" y="4419600"/>
            <a:ext cx="4876800" cy="1752600"/>
          </a:xfrm>
        </p:spPr>
        <p:txBody>
          <a:bodyPr/>
          <a:lstStyle/>
          <a:p>
            <a:r>
              <a:rPr lang="en-US" dirty="0" smtClean="0"/>
              <a:t>Allison Beauregard</a:t>
            </a:r>
          </a:p>
          <a:p>
            <a:r>
              <a:rPr lang="en-US" dirty="0" smtClean="0"/>
              <a:t>Northwest Florida State College</a:t>
            </a:r>
            <a:endParaRPr lang="en-US" dirty="0"/>
          </a:p>
        </p:txBody>
      </p:sp>
      <p:pic>
        <p:nvPicPr>
          <p:cNvPr id="4" name="Picture 7" descr="NWFSC_SquareLogo_5_inch"/>
          <p:cNvPicPr>
            <a:picLocks noChangeAspect="1" noChangeArrowheads="1"/>
          </p:cNvPicPr>
          <p:nvPr/>
        </p:nvPicPr>
        <p:blipFill>
          <a:blip r:embed="rId3" cstate="print"/>
          <a:srcRect/>
          <a:stretch>
            <a:fillRect/>
          </a:stretch>
        </p:blipFill>
        <p:spPr bwMode="auto">
          <a:xfrm>
            <a:off x="5410200" y="4191000"/>
            <a:ext cx="2286000" cy="219075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Dr. Matthew Schwartz, University of West Florida</a:t>
            </a:r>
          </a:p>
          <a:p>
            <a:r>
              <a:rPr lang="en-US" dirty="0" smtClean="0"/>
              <a:t>Dr. Julie Huber, Marine Biological Laboratory</a:t>
            </a:r>
          </a:p>
          <a:p>
            <a:pPr>
              <a:lnSpc>
                <a:spcPct val="90000"/>
              </a:lnSpc>
            </a:pPr>
            <a:r>
              <a:rPr lang="en-US" dirty="0" smtClean="0"/>
              <a:t>NSF Advanced Technological Education</a:t>
            </a:r>
          </a:p>
          <a:p>
            <a:pPr lvl="1">
              <a:lnSpc>
                <a:spcPct val="90000"/>
              </a:lnSpc>
            </a:pPr>
            <a:r>
              <a:rPr lang="en-US" dirty="0" smtClean="0"/>
              <a:t>DUE-0902898 (Beauregard)</a:t>
            </a:r>
          </a:p>
          <a:p>
            <a:pPr lvl="1">
              <a:lnSpc>
                <a:spcPct val="90000"/>
              </a:lnSpc>
            </a:pPr>
            <a:r>
              <a:rPr lang="en-US" dirty="0" smtClean="0"/>
              <a:t>DUE-0902897 (Schwartz)</a:t>
            </a:r>
          </a:p>
          <a:p>
            <a:r>
              <a:rPr lang="en-US" dirty="0" smtClean="0"/>
              <a:t>NSF Biological Oceanography</a:t>
            </a:r>
          </a:p>
          <a:p>
            <a:pPr lvl="1"/>
            <a:r>
              <a:rPr lang="en-US" dirty="0" smtClean="0"/>
              <a:t>OCE-0929167</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Partnerships</a:t>
            </a:r>
            <a:endParaRPr lang="en-US" dirty="0"/>
          </a:p>
        </p:txBody>
      </p:sp>
      <p:sp>
        <p:nvSpPr>
          <p:cNvPr id="3" name="Content Placeholder 2"/>
          <p:cNvSpPr>
            <a:spLocks noGrp="1"/>
          </p:cNvSpPr>
          <p:nvPr>
            <p:ph idx="1"/>
          </p:nvPr>
        </p:nvSpPr>
        <p:spPr/>
        <p:txBody>
          <a:bodyPr/>
          <a:lstStyle/>
          <a:p>
            <a:r>
              <a:rPr lang="en-US" dirty="0" smtClean="0"/>
              <a:t>Challenge top students without losing general education students</a:t>
            </a:r>
          </a:p>
          <a:p>
            <a:r>
              <a:rPr lang="en-US" dirty="0" smtClean="0"/>
              <a:t>Maintain my own connection to current research</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Across a Spectrum:</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Within course curriculum</a:t>
            </a:r>
          </a:p>
          <a:p>
            <a:pPr marL="514350" indent="-514350">
              <a:buFont typeface="+mj-lt"/>
              <a:buAutoNum type="arabicParenR"/>
            </a:pPr>
            <a:r>
              <a:rPr lang="en-US" dirty="0" smtClean="0"/>
              <a:t>On-campus internships</a:t>
            </a:r>
          </a:p>
          <a:p>
            <a:pPr marL="514350" indent="-514350">
              <a:buFont typeface="+mj-lt"/>
              <a:buAutoNum type="arabicParenR"/>
            </a:pPr>
            <a:r>
              <a:rPr lang="en-US" dirty="0" smtClean="0"/>
              <a:t>Off-campus internships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1. Research in the Classroom</a:t>
            </a:r>
            <a:endParaRPr lang="en-US" dirty="0"/>
          </a:p>
        </p:txBody>
      </p:sp>
      <p:sp>
        <p:nvSpPr>
          <p:cNvPr id="4" name="Content Placeholder 3"/>
          <p:cNvSpPr>
            <a:spLocks noGrp="1"/>
          </p:cNvSpPr>
          <p:nvPr>
            <p:ph idx="1"/>
          </p:nvPr>
        </p:nvSpPr>
        <p:spPr>
          <a:xfrm>
            <a:off x="152400" y="1828800"/>
            <a:ext cx="5943600" cy="4389120"/>
          </a:xfrm>
        </p:spPr>
        <p:txBody>
          <a:bodyPr/>
          <a:lstStyle/>
          <a:p>
            <a:r>
              <a:rPr lang="en-US" dirty="0" smtClean="0"/>
              <a:t>Funded under NSF – ATE program</a:t>
            </a:r>
          </a:p>
          <a:p>
            <a:r>
              <a:rPr lang="en-US" dirty="0" smtClean="0"/>
              <a:t>Developed new field/technology -based course at community college</a:t>
            </a:r>
          </a:p>
          <a:p>
            <a:r>
              <a:rPr lang="en-US" dirty="0" smtClean="0"/>
              <a:t>Co-taught by faculty from 2YC &amp; local 4YC &amp; graduate student from 4YC</a:t>
            </a:r>
          </a:p>
          <a:p>
            <a:r>
              <a:rPr lang="en-US" dirty="0" smtClean="0"/>
              <a:t>Course focused on water quality research project throughout semester</a:t>
            </a:r>
          </a:p>
          <a:p>
            <a:r>
              <a:rPr lang="en-US" dirty="0" smtClean="0"/>
              <a:t>Includes 3 field trips to local estuary</a:t>
            </a:r>
          </a:p>
          <a:p>
            <a:r>
              <a:rPr lang="en-US" dirty="0" smtClean="0"/>
              <a:t>End of semester student presentations</a:t>
            </a:r>
            <a:endParaRPr lang="en-US" dirty="0" smtClean="0"/>
          </a:p>
        </p:txBody>
      </p:sp>
      <p:pic>
        <p:nvPicPr>
          <p:cNvPr id="3" name="Picture 11" descr="Picture7"/>
          <p:cNvPicPr>
            <a:picLocks noChangeAspect="1" noChangeArrowheads="1"/>
          </p:cNvPicPr>
          <p:nvPr/>
        </p:nvPicPr>
        <p:blipFill>
          <a:blip r:embed="rId2" cstate="print"/>
          <a:srcRect/>
          <a:stretch>
            <a:fillRect/>
          </a:stretch>
        </p:blipFill>
        <p:spPr>
          <a:xfrm>
            <a:off x="6781800" y="1600200"/>
            <a:ext cx="1771650" cy="2362200"/>
          </a:xfrm>
          <a:prstGeom prst="rect">
            <a:avLst/>
          </a:prstGeom>
        </p:spPr>
      </p:pic>
      <p:pic>
        <p:nvPicPr>
          <p:cNvPr id="5" name="Picture 14" descr="Picture14"/>
          <p:cNvPicPr>
            <a:picLocks noChangeAspect="1" noChangeArrowheads="1"/>
          </p:cNvPicPr>
          <p:nvPr/>
        </p:nvPicPr>
        <p:blipFill>
          <a:blip r:embed="rId3" cstate="print"/>
          <a:srcRect/>
          <a:stretch>
            <a:fillRect/>
          </a:stretch>
        </p:blipFill>
        <p:spPr>
          <a:xfrm>
            <a:off x="6019800" y="4191000"/>
            <a:ext cx="2794000" cy="2095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2. On Campus</a:t>
            </a:r>
            <a:r>
              <a:rPr lang="en-US" dirty="0">
                <a:solidFill>
                  <a:schemeClr val="tx1"/>
                </a:solidFill>
              </a:rPr>
              <a:t> </a:t>
            </a:r>
            <a:r>
              <a:rPr lang="en-US" dirty="0" smtClean="0">
                <a:solidFill>
                  <a:schemeClr val="tx1"/>
                </a:solidFill>
              </a:rPr>
              <a:t>Intern Research</a:t>
            </a:r>
            <a:endParaRPr lang="en-US" dirty="0">
              <a:solidFill>
                <a:schemeClr val="tx1"/>
              </a:solidFill>
            </a:endParaRPr>
          </a:p>
        </p:txBody>
      </p:sp>
      <p:sp>
        <p:nvSpPr>
          <p:cNvPr id="3" name="Content Placeholder 2"/>
          <p:cNvSpPr>
            <a:spLocks noGrp="1"/>
          </p:cNvSpPr>
          <p:nvPr>
            <p:ph idx="1"/>
          </p:nvPr>
        </p:nvSpPr>
        <p:spPr>
          <a:xfrm>
            <a:off x="533400" y="1828800"/>
            <a:ext cx="8305800" cy="4191000"/>
          </a:xfrm>
        </p:spPr>
        <p:txBody>
          <a:bodyPr>
            <a:normAutofit/>
          </a:bodyPr>
          <a:lstStyle/>
          <a:p>
            <a:r>
              <a:rPr lang="en-US" dirty="0"/>
              <a:t>C</a:t>
            </a:r>
            <a:r>
              <a:rPr lang="en-US" dirty="0" smtClean="0"/>
              <a:t>ollaborative research focused on </a:t>
            </a:r>
            <a:r>
              <a:rPr lang="en-US" dirty="0" smtClean="0"/>
              <a:t>local </a:t>
            </a:r>
            <a:r>
              <a:rPr lang="en-US" dirty="0" smtClean="0"/>
              <a:t>water quality and Red Tide outbreaks</a:t>
            </a:r>
          </a:p>
          <a:p>
            <a:r>
              <a:rPr lang="en-US" dirty="0" smtClean="0"/>
              <a:t>Ongoing project since 2008</a:t>
            </a:r>
          </a:p>
          <a:p>
            <a:r>
              <a:rPr lang="en-US" dirty="0" smtClean="0"/>
              <a:t>Provides lots of experience to students:</a:t>
            </a:r>
          </a:p>
          <a:p>
            <a:pPr lvl="1"/>
            <a:r>
              <a:rPr lang="en-US" dirty="0" smtClean="0"/>
              <a:t>15 2YC students (including 6 dual enrolled in HS)</a:t>
            </a:r>
          </a:p>
          <a:p>
            <a:pPr lvl="1"/>
            <a:r>
              <a:rPr lang="en-US" dirty="0" smtClean="0"/>
              <a:t>3 4YC undergraduate students</a:t>
            </a:r>
          </a:p>
          <a:p>
            <a:pPr lvl="1"/>
            <a:r>
              <a:rPr lang="en-US" dirty="0"/>
              <a:t>5</a:t>
            </a:r>
            <a:r>
              <a:rPr lang="en-US" dirty="0" smtClean="0"/>
              <a:t> graduate students from 4YC</a:t>
            </a:r>
          </a:p>
        </p:txBody>
      </p:sp>
      <p:pic>
        <p:nvPicPr>
          <p:cNvPr id="4" name="Picture 3" descr="C:\Users\beaurega\Pictures\nice photos of MKEI general\IMG_04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191000"/>
            <a:ext cx="20002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beaurega\Pictures\nice photos of MKEI general\IMG_07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062105"/>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eaurega\Pictures\09_09 plankton tows\IMG_07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124450"/>
            <a:ext cx="23114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31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1143000"/>
          </a:xfrm>
        </p:spPr>
        <p:txBody>
          <a:bodyPr>
            <a:normAutofit/>
          </a:bodyPr>
          <a:lstStyle/>
          <a:p>
            <a:r>
              <a:rPr lang="en-US" dirty="0" smtClean="0"/>
              <a:t>3.Off-campus Intern Research</a:t>
            </a:r>
            <a:endParaRPr lang="en-US" dirty="0"/>
          </a:p>
        </p:txBody>
      </p:sp>
      <p:sp>
        <p:nvSpPr>
          <p:cNvPr id="3" name="Content Placeholder 2"/>
          <p:cNvSpPr>
            <a:spLocks noGrp="1"/>
          </p:cNvSpPr>
          <p:nvPr>
            <p:ph idx="1"/>
          </p:nvPr>
        </p:nvSpPr>
        <p:spPr>
          <a:xfrm>
            <a:off x="457200" y="1676400"/>
            <a:ext cx="6019800" cy="4953000"/>
          </a:xfrm>
        </p:spPr>
        <p:txBody>
          <a:bodyPr>
            <a:normAutofit/>
          </a:bodyPr>
          <a:lstStyle/>
          <a:p>
            <a:r>
              <a:rPr lang="en-US" dirty="0" smtClean="0"/>
              <a:t>Funded under NSF – Biological Oceanography (broader impacts)</a:t>
            </a:r>
          </a:p>
          <a:p>
            <a:r>
              <a:rPr lang="en-US" dirty="0" smtClean="0"/>
              <a:t>Focused on hydrothermal vent research</a:t>
            </a:r>
            <a:endParaRPr lang="en-US" dirty="0"/>
          </a:p>
          <a:p>
            <a:r>
              <a:rPr lang="en-US" dirty="0" smtClean="0"/>
              <a:t>Intensive 10-week summer internship</a:t>
            </a:r>
          </a:p>
          <a:p>
            <a:r>
              <a:rPr lang="en-US" dirty="0" smtClean="0"/>
              <a:t>Students worked at Marine Biological Lab, Woods Hole</a:t>
            </a:r>
          </a:p>
          <a:p>
            <a:r>
              <a:rPr lang="en-US" dirty="0" smtClean="0"/>
              <a:t>4 students participated over 2 summers</a:t>
            </a:r>
          </a:p>
          <a:p>
            <a:r>
              <a:rPr lang="en-US" dirty="0" smtClean="0"/>
              <a:t>Students do end of summer presentations at MBL and NWFSC</a:t>
            </a:r>
            <a:endParaRPr lang="en-US" dirty="0" smtClean="0"/>
          </a:p>
        </p:txBody>
      </p:sp>
      <p:pic>
        <p:nvPicPr>
          <p:cNvPr id="2050" name="Picture 2" descr="C:\Users\beaurega\Pictures\nice photos of MKEI general\IMG_08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1389" y="46482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SC00364"/>
          <p:cNvPicPr/>
          <p:nvPr/>
        </p:nvPicPr>
        <p:blipFill>
          <a:blip r:embed="rId4" cstate="print"/>
          <a:srcRect/>
          <a:stretch>
            <a:fillRect/>
          </a:stretch>
        </p:blipFill>
        <p:spPr bwMode="auto">
          <a:xfrm>
            <a:off x="6858000" y="1390650"/>
            <a:ext cx="1866900" cy="28765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35480"/>
            <a:ext cx="8382000" cy="4389120"/>
          </a:xfrm>
        </p:spPr>
        <p:txBody>
          <a:bodyPr>
            <a:normAutofit/>
          </a:bodyPr>
          <a:lstStyle/>
          <a:p>
            <a:r>
              <a:rPr lang="en-US" dirty="0" smtClean="0"/>
              <a:t>In class research– </a:t>
            </a:r>
            <a:r>
              <a:rPr lang="en-US" dirty="0"/>
              <a:t>significantly higher scores on content</a:t>
            </a:r>
          </a:p>
          <a:p>
            <a:r>
              <a:rPr lang="en-US" dirty="0" smtClean="0"/>
              <a:t>In class research– </a:t>
            </a:r>
            <a:r>
              <a:rPr lang="en-US" dirty="0"/>
              <a:t>significantly higher technology acceptance measures</a:t>
            </a:r>
          </a:p>
          <a:p>
            <a:r>
              <a:rPr lang="en-US" dirty="0" smtClean="0"/>
              <a:t>MBL </a:t>
            </a:r>
            <a:r>
              <a:rPr lang="en-US" dirty="0" smtClean="0"/>
              <a:t>internship – 3 of 4 students increased score on content pre/post test (average increase of 12%)</a:t>
            </a:r>
          </a:p>
          <a:p>
            <a:r>
              <a:rPr lang="en-US" dirty="0" smtClean="0"/>
              <a:t>MBL internship – confidence/attitude indicators showed variable change from more confident to less confident (small sample size, plus seeing all the science in such depth makes student realize how much more there is to learn</a:t>
            </a:r>
            <a:r>
              <a:rPr lang="en-US" dirty="0" smtClean="0"/>
              <a:t>)</a:t>
            </a:r>
            <a:endParaRPr lang="en-US" dirty="0" smtClean="0"/>
          </a:p>
        </p:txBody>
      </p:sp>
      <p:sp>
        <p:nvSpPr>
          <p:cNvPr id="6" name="Title 5"/>
          <p:cNvSpPr>
            <a:spLocks noGrp="1"/>
          </p:cNvSpPr>
          <p:nvPr>
            <p:ph type="title"/>
          </p:nvPr>
        </p:nvSpPr>
        <p:spPr/>
        <p:txBody>
          <a:bodyPr/>
          <a:lstStyle/>
          <a:p>
            <a:r>
              <a:rPr lang="en-US" dirty="0" smtClean="0"/>
              <a:t>Effectiveness</a:t>
            </a:r>
            <a:endParaRPr lang="en-US" dirty="0"/>
          </a:p>
        </p:txBody>
      </p:sp>
    </p:spTree>
    <p:extLst>
      <p:ext uri="{BB962C8B-B14F-4D97-AF65-F5344CB8AC3E}">
        <p14:creationId xmlns:p14="http://schemas.microsoft.com/office/powerpoint/2010/main" val="226317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a:t>
            </a:r>
            <a:endParaRPr lang="en-US" dirty="0"/>
          </a:p>
        </p:txBody>
      </p:sp>
      <p:sp>
        <p:nvSpPr>
          <p:cNvPr id="3" name="Content Placeholder 2"/>
          <p:cNvSpPr>
            <a:spLocks noGrp="1"/>
          </p:cNvSpPr>
          <p:nvPr>
            <p:ph idx="1"/>
          </p:nvPr>
        </p:nvSpPr>
        <p:spPr/>
        <p:txBody>
          <a:bodyPr>
            <a:normAutofit lnSpcReduction="10000"/>
          </a:bodyPr>
          <a:lstStyle/>
          <a:p>
            <a:r>
              <a:rPr lang="en-US" dirty="0" smtClean="0"/>
              <a:t>In class research  </a:t>
            </a:r>
            <a:r>
              <a:rPr lang="en-US" dirty="0"/>
              <a:t>- “… you still hold the distinction of facilitating the toughest, most challenging, most  rewarding class I’ve taken in college…. The class that you and Dr. S put together is   absolutely awesome and I feel that I’m a better student from being exposed to yours and his instruction.”</a:t>
            </a:r>
          </a:p>
          <a:p>
            <a:r>
              <a:rPr lang="en-US" dirty="0" smtClean="0"/>
              <a:t>MBL internship </a:t>
            </a:r>
            <a:r>
              <a:rPr lang="en-US" dirty="0" smtClean="0"/>
              <a:t>– </a:t>
            </a:r>
            <a:r>
              <a:rPr lang="en-US" sz="2800" b="1" dirty="0"/>
              <a:t>“</a:t>
            </a:r>
            <a:r>
              <a:rPr lang="en-US" sz="2800" dirty="0"/>
              <a:t>My favorite part of the internship was being able to extract and run DNA on the gel </a:t>
            </a:r>
            <a:r>
              <a:rPr lang="en-US" sz="2800" dirty="0" smtClean="0"/>
              <a:t>by </a:t>
            </a:r>
            <a:r>
              <a:rPr lang="en-US" sz="2800" dirty="0"/>
              <a:t>myself. I loved that the post-docs trusted us with the equipment… That really built my confidence ...”</a:t>
            </a:r>
          </a:p>
          <a:p>
            <a:endParaRPr lang="en-US" dirty="0" smtClean="0"/>
          </a:p>
          <a:p>
            <a:endParaRPr lang="en-US" dirty="0"/>
          </a:p>
          <a:p>
            <a:endParaRPr lang="en-US" dirty="0"/>
          </a:p>
        </p:txBody>
      </p:sp>
    </p:spTree>
    <p:extLst>
      <p:ext uri="{BB962C8B-B14F-4D97-AF65-F5344CB8AC3E}">
        <p14:creationId xmlns:p14="http://schemas.microsoft.com/office/powerpoint/2010/main" val="184932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Outcomes &amp; Benefits of Collaborations:</a:t>
            </a:r>
            <a:endParaRPr lang="en-US" dirty="0"/>
          </a:p>
        </p:txBody>
      </p:sp>
      <p:sp>
        <p:nvSpPr>
          <p:cNvPr id="3" name="Content Placeholder 2"/>
          <p:cNvSpPr>
            <a:spLocks noGrp="1"/>
          </p:cNvSpPr>
          <p:nvPr>
            <p:ph idx="1"/>
          </p:nvPr>
        </p:nvSpPr>
        <p:spPr>
          <a:xfrm>
            <a:off x="457200" y="1935480"/>
            <a:ext cx="8382000" cy="4389120"/>
          </a:xfrm>
        </p:spPr>
        <p:txBody>
          <a:bodyPr/>
          <a:lstStyle/>
          <a:p>
            <a:r>
              <a:rPr lang="en-US" dirty="0" smtClean="0"/>
              <a:t>Engages students at all levels (general </a:t>
            </a:r>
            <a:r>
              <a:rPr lang="en-US" dirty="0" err="1" smtClean="0"/>
              <a:t>ed</a:t>
            </a:r>
            <a:r>
              <a:rPr lang="en-US" dirty="0" smtClean="0"/>
              <a:t> to majors) </a:t>
            </a:r>
          </a:p>
          <a:p>
            <a:r>
              <a:rPr lang="en-US" dirty="0" smtClean="0"/>
              <a:t>“Flexes” my research muscles </a:t>
            </a:r>
          </a:p>
          <a:p>
            <a:r>
              <a:rPr lang="en-US" dirty="0" smtClean="0"/>
              <a:t>Avenue for me to connect with scientific community </a:t>
            </a:r>
          </a:p>
          <a:p>
            <a:r>
              <a:rPr lang="en-US" dirty="0" smtClean="0"/>
              <a:t>Builds relationships with other institutions</a:t>
            </a:r>
          </a:p>
          <a:p>
            <a:r>
              <a:rPr lang="en-US" dirty="0" smtClean="0"/>
              <a:t>Boosts reputation of community college</a:t>
            </a:r>
          </a:p>
          <a:p>
            <a:r>
              <a:rPr lang="en-US" dirty="0" smtClean="0"/>
              <a:t>Strengthens proposals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241</TotalTime>
  <Words>947</Words>
  <Application>Microsoft Office PowerPoint</Application>
  <PresentationFormat>On-screen Show (4:3)</PresentationFormat>
  <Paragraphs>82</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Strengthening a Community College Geoscience Program Through Collaborations with University and Research Faculty</vt:lpstr>
      <vt:lpstr>Goals of Partnerships</vt:lpstr>
      <vt:lpstr>Research Across a Spectrum:</vt:lpstr>
      <vt:lpstr>1. Research in the Classroom</vt:lpstr>
      <vt:lpstr>2. On Campus Intern Research</vt:lpstr>
      <vt:lpstr>3.Off-campus Intern Research</vt:lpstr>
      <vt:lpstr>Effectiveness</vt:lpstr>
      <vt:lpstr>Student Feedback</vt:lpstr>
      <vt:lpstr>Outcomes &amp; Benefits of Collaborations: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a Community College Geoscience Program Through Collaborations with University and Research Faculty.</dc:title>
  <dc:creator>Beauregard, Allison Y.</dc:creator>
  <cp:lastModifiedBy>IT Department</cp:lastModifiedBy>
  <cp:revision>31</cp:revision>
  <dcterms:created xsi:type="dcterms:W3CDTF">2010-06-17T18:36:13Z</dcterms:created>
  <dcterms:modified xsi:type="dcterms:W3CDTF">2012-07-19T15:11:33Z</dcterms:modified>
</cp:coreProperties>
</file>