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86" r:id="rId3"/>
    <p:sldId id="290" r:id="rId4"/>
    <p:sldId id="289" r:id="rId5"/>
    <p:sldId id="291" r:id="rId6"/>
    <p:sldId id="292" r:id="rId7"/>
  </p:sldIdLst>
  <p:sldSz cx="9144000" cy="6858000" type="letter"/>
  <p:notesSz cx="7223125" cy="93614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0000FF"/>
    <a:srgbClr val="0066FF"/>
    <a:srgbClr val="FFFF99"/>
    <a:srgbClr val="FFFF00"/>
    <a:srgbClr val="00CCFF"/>
    <a:srgbClr val="FFCC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787"/>
    <p:restoredTop sz="90929"/>
  </p:normalViewPr>
  <p:slideViewPr>
    <p:cSldViewPr>
      <p:cViewPr varScale="1">
        <p:scale>
          <a:sx n="64" d="100"/>
          <a:sy n="64" d="100"/>
        </p:scale>
        <p:origin x="-12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111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025" y="4445000"/>
            <a:ext cx="5299075" cy="421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9" tIns="47412" rIns="96519" bIns="474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0000" y="698500"/>
            <a:ext cx="4686300" cy="3514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885167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698500"/>
            <a:ext cx="4686300" cy="351472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6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2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406400"/>
            <a:ext cx="2019300" cy="568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406400"/>
            <a:ext cx="5905500" cy="568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8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2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41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0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30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57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7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406400"/>
            <a:ext cx="8077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077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8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55613" y="6096000"/>
            <a:ext cx="10826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3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6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2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v"/>
        <a:defRPr sz="20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909835"/>
              </p:ext>
            </p:extLst>
          </p:nvPr>
        </p:nvGraphicFramePr>
        <p:xfrm>
          <a:off x="3302101" y="381000"/>
          <a:ext cx="2539800" cy="10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CorelDRAW" r:id="rId5" imgW="2031840" imgH="801360" progId="CorelDraw.Graphic.7">
                  <p:embed/>
                </p:oleObj>
              </mc:Choice>
              <mc:Fallback>
                <p:oleObj name="CorelDRAW" r:id="rId5" imgW="2031840" imgH="801360" progId="CorelDraw.Graphic.7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101" y="381000"/>
                        <a:ext cx="2539800" cy="1001700"/>
                      </a:xfrm>
                      <a:prstGeom prst="rect">
                        <a:avLst/>
                      </a:prstGeom>
                      <a:solidFill>
                        <a:srgbClr val="0066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1" y="1752600"/>
            <a:ext cx="8293100" cy="4191000"/>
          </a:xfrm>
          <a:noFill/>
          <a:ln/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3600" dirty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Preparing Students </a:t>
            </a:r>
            <a:r>
              <a:rPr lang="en-US" sz="3600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for What’s Next: Geotechnical Employment at a </a:t>
            </a:r>
            <a:br>
              <a:rPr lang="en-US" sz="3600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3600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USGS Water Science Center</a:t>
            </a:r>
            <a:endParaRPr lang="en-US" sz="3600" dirty="0">
              <a:solidFill>
                <a:srgbClr val="00206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sz="2000" dirty="0" smtClean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Presented at a workshop “Preparing Students in Two-year Colleges for Success in Geoscience Degrees and Careers”</a:t>
            </a:r>
          </a:p>
          <a:p>
            <a:pPr marL="0" indent="0" algn="ctr">
              <a:spcBef>
                <a:spcPct val="0"/>
              </a:spcBef>
              <a:buFont typeface="Monotype Sorts" pitchFamily="2" charset="2"/>
              <a:buNone/>
            </a:pP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July 19, 2012, UW Tacoma, Tacoma, WA</a:t>
            </a:r>
            <a:endParaRPr lang="en-US" sz="20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indent="0" algn="ctr">
              <a:spcBef>
                <a:spcPct val="0"/>
              </a:spcBef>
              <a:buFont typeface="Monotype Sorts" pitchFamily="2" charset="2"/>
              <a:buNone/>
            </a:pPr>
            <a:r>
              <a:rPr lang="en-US" sz="20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--</a:t>
            </a:r>
          </a:p>
          <a:p>
            <a:pPr marL="0" indent="0" algn="ctr">
              <a:spcBef>
                <a:spcPct val="0"/>
              </a:spcBef>
              <a:buFont typeface="Monotype Sorts" pitchFamily="2" charset="2"/>
              <a:buNone/>
            </a:pP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Rick Dinicola, Associate Director</a:t>
            </a:r>
          </a:p>
          <a:p>
            <a:pPr marL="0" indent="0" algn="ctr">
              <a:spcBef>
                <a:spcPct val="0"/>
              </a:spcBef>
              <a:buFont typeface="Monotype Sorts" pitchFamily="2" charset="2"/>
              <a:buNone/>
            </a:pP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U.S</a:t>
            </a:r>
            <a:r>
              <a:rPr lang="en-US" sz="20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. Geological 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Survey</a:t>
            </a:r>
            <a:r>
              <a:rPr lang="en-US" sz="20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Washington Water Science Center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Tacoma</a:t>
            </a:r>
            <a:r>
              <a:rPr lang="en-US" sz="20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, WA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4844" y="6143626"/>
            <a:ext cx="2431756" cy="5206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88900" tIns="44450" rIns="88900" bIns="44450">
            <a:spAutoFit/>
          </a:bodyPr>
          <a:lstStyle/>
          <a:p>
            <a:pPr defTabSz="885825"/>
            <a:r>
              <a:rPr lang="en-US" sz="1400" dirty="0">
                <a:latin typeface="Times" pitchFamily="18" charset="0"/>
              </a:rPr>
              <a:t>U.S. Department of the Interior</a:t>
            </a:r>
          </a:p>
          <a:p>
            <a:pPr defTabSz="885825"/>
            <a:r>
              <a:rPr lang="en-US" sz="1400" dirty="0">
                <a:latin typeface="Times" pitchFamily="18" charset="0"/>
              </a:rPr>
              <a:t>U.S. Geological Survey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152400"/>
            <a:ext cx="8240715" cy="960438"/>
          </a:xfrm>
          <a:noFill/>
          <a:ln/>
        </p:spPr>
        <p:txBody>
          <a:bodyPr/>
          <a:lstStyle/>
          <a:p>
            <a:r>
              <a:rPr lang="en-US" sz="40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Who we are</a:t>
            </a:r>
            <a:endParaRPr lang="en-US" sz="4000" dirty="0">
              <a:solidFill>
                <a:srgbClr val="0066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 flipV="1">
            <a:off x="466727" y="1143000"/>
            <a:ext cx="5553074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7808" name="Picture 22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65139" y="6096001"/>
            <a:ext cx="1082675" cy="288925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810" name="Text Box 226"/>
          <p:cNvSpPr txBox="1">
            <a:spLocks noChangeArrowheads="1"/>
          </p:cNvSpPr>
          <p:nvPr/>
        </p:nvSpPr>
        <p:spPr bwMode="auto">
          <a:xfrm>
            <a:off x="465139" y="1295400"/>
            <a:ext cx="82422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 anchorCtr="0">
            <a:noAutofit/>
          </a:bodyPr>
          <a:lstStyle>
            <a:lvl1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U.S. Geological Survey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Nation's largest earth-science research agency 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Mission is to publish and disseminate accurate and impartial earth science information to all</a:t>
            </a: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Washington Water Science Center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Mission is to provide information on Washington's water resources for the overall benefit of the State and Nation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Most activities fall into two </a:t>
            </a: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categories</a:t>
            </a: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</a:p>
          <a:p>
            <a:pPr marL="1371600" lvl="2" indent="-457200">
              <a:buClr>
                <a:srgbClr val="0000FF"/>
              </a:buClr>
              <a:buFont typeface="Calibri" pitchFamily="34" charset="0"/>
              <a:buChar char="—"/>
            </a:pP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Collection of hydrologic data </a:t>
            </a: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(Data program)</a:t>
            </a:r>
            <a:endParaRPr lang="en-US" dirty="0" smtClean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1371600" lvl="2" indent="-457200">
              <a:buClr>
                <a:srgbClr val="0000FF"/>
              </a:buClr>
              <a:buFont typeface="Calibri" pitchFamily="34" charset="0"/>
              <a:buChar char="—"/>
            </a:pP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Water-resources investigations </a:t>
            </a: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(Studies program)</a:t>
            </a:r>
            <a:endParaRPr lang="en-US" dirty="0" smtClean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90 employees, ½ in data, ½ in studies, 10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students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2-yr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degree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opportunities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mostly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data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latin typeface="Arial" charset="0"/>
            </a:endParaRPr>
          </a:p>
        </p:txBody>
      </p:sp>
      <p:pic>
        <p:nvPicPr>
          <p:cNvPr id="67821" name="Picture 23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1" r="799" b="32121"/>
          <a:stretch/>
        </p:blipFill>
        <p:spPr bwMode="auto">
          <a:xfrm>
            <a:off x="6294120" y="304800"/>
            <a:ext cx="2468880" cy="128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152400"/>
            <a:ext cx="8240715" cy="960438"/>
          </a:xfrm>
          <a:noFill/>
          <a:ln/>
        </p:spPr>
        <p:txBody>
          <a:bodyPr/>
          <a:lstStyle/>
          <a:p>
            <a:r>
              <a:rPr lang="en-US" sz="36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Who we hire as </a:t>
            </a:r>
            <a:r>
              <a:rPr lang="en-US" sz="36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Hydrologic </a:t>
            </a:r>
            <a:r>
              <a:rPr lang="en-US" sz="36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Technicians</a:t>
            </a:r>
            <a:endParaRPr lang="en-US" sz="3600" dirty="0">
              <a:solidFill>
                <a:srgbClr val="0066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 flipV="1">
            <a:off x="466726" y="1143000"/>
            <a:ext cx="8240713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7808" name="Picture 22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65139" y="6096001"/>
            <a:ext cx="1082675" cy="288925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810" name="Text Box 226"/>
          <p:cNvSpPr txBox="1">
            <a:spLocks noChangeArrowheads="1"/>
          </p:cNvSpPr>
          <p:nvPr/>
        </p:nvSpPr>
        <p:spPr bwMode="auto">
          <a:xfrm>
            <a:off x="465139" y="1295400"/>
            <a:ext cx="82422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 anchorCtr="0">
            <a:noAutofit/>
          </a:bodyPr>
          <a:lstStyle>
            <a:lvl1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Graduates from 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recognized hydro-tech feeder programs</a:t>
            </a: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Spokane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CC, Water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esources Technology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2 or 4-yr Grads with science and math 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skills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Environmental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Science or similar degree preferred</a:t>
            </a:r>
          </a:p>
          <a:p>
            <a:pPr marL="914400" lvl="1" indent="-457200">
              <a:buClr>
                <a:srgbClr val="0000FF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Broader </a:t>
            </a:r>
            <a:r>
              <a:rPr lang="en-US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environmental science education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most suitable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our Studies program</a:t>
            </a: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latin typeface="Arial" charset="0"/>
            </a:endParaRPr>
          </a:p>
        </p:txBody>
      </p:sp>
      <p:pic>
        <p:nvPicPr>
          <p:cNvPr id="116738" name="Picture 2" descr="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265" y="4091781"/>
            <a:ext cx="2000250" cy="2011363"/>
          </a:xfrm>
          <a:prstGeom prst="rect">
            <a:avLst/>
          </a:prstGeom>
          <a:noFill/>
        </p:spPr>
      </p:pic>
      <p:pic>
        <p:nvPicPr>
          <p:cNvPr id="116740" name="Picture 4" descr="phot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08449"/>
            <a:ext cx="1978025" cy="197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742" name="Picture 6" descr="phot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489" y="3954462"/>
            <a:ext cx="2068513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421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152400"/>
            <a:ext cx="8240715" cy="960438"/>
          </a:xfrm>
          <a:noFill/>
          <a:ln/>
        </p:spPr>
        <p:txBody>
          <a:bodyPr/>
          <a:lstStyle/>
          <a:p>
            <a:r>
              <a:rPr lang="en-US" sz="4000" dirty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K</a:t>
            </a:r>
            <a:r>
              <a:rPr lang="en-US" sz="40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nowledge</a:t>
            </a:r>
            <a:r>
              <a:rPr lang="en-US" sz="40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, skills, abilities we look for </a:t>
            </a:r>
            <a:endParaRPr lang="en-US" sz="4000" dirty="0">
              <a:solidFill>
                <a:srgbClr val="0066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 flipV="1">
            <a:off x="466726" y="1143000"/>
            <a:ext cx="8240713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7808" name="Picture 22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65139" y="6096001"/>
            <a:ext cx="1082675" cy="288925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810" name="Text Box 226"/>
          <p:cNvSpPr txBox="1">
            <a:spLocks noChangeArrowheads="1"/>
          </p:cNvSpPr>
          <p:nvPr/>
        </p:nvSpPr>
        <p:spPr bwMode="auto">
          <a:xfrm>
            <a:off x="465139" y="1295400"/>
            <a:ext cx="82422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 anchorCtr="0">
            <a:noAutofit/>
          </a:bodyPr>
          <a:lstStyle>
            <a:lvl1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Math and science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background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Passion for working outdoors</a:t>
            </a:r>
            <a:endParaRPr lang="en-US" sz="2800" dirty="0" smtClean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Additional specialty skills and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800" dirty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interests that could add to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our program</a:t>
            </a: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latin typeface="Arial" charset="0"/>
            </a:endParaRPr>
          </a:p>
        </p:txBody>
      </p:sp>
      <p:pic>
        <p:nvPicPr>
          <p:cNvPr id="118785" name="Picture 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 b="27788"/>
          <a:stretch/>
        </p:blipFill>
        <p:spPr bwMode="auto">
          <a:xfrm>
            <a:off x="1066800" y="4008120"/>
            <a:ext cx="2743200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787" name="Picture 3" descr="Photo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2" b="29265"/>
          <a:stretch/>
        </p:blipFill>
        <p:spPr bwMode="auto">
          <a:xfrm>
            <a:off x="6781800" y="3505200"/>
            <a:ext cx="1903095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88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" r="2666" b="18987"/>
          <a:stretch/>
        </p:blipFill>
        <p:spPr bwMode="auto">
          <a:xfrm>
            <a:off x="4495800" y="3886200"/>
            <a:ext cx="164592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789" name="Picture 5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4053"/>
          <a:stretch/>
        </p:blipFill>
        <p:spPr bwMode="auto">
          <a:xfrm>
            <a:off x="6598911" y="1630680"/>
            <a:ext cx="2052256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8421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152400"/>
            <a:ext cx="8240715" cy="960438"/>
          </a:xfrm>
          <a:noFill/>
          <a:ln/>
        </p:spPr>
        <p:txBody>
          <a:bodyPr/>
          <a:lstStyle/>
          <a:p>
            <a:r>
              <a:rPr lang="en-US" sz="40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What we look for in a USGS Scientist</a:t>
            </a:r>
            <a:endParaRPr lang="en-US" sz="4000" dirty="0">
              <a:solidFill>
                <a:srgbClr val="0066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 flipV="1">
            <a:off x="466726" y="1143000"/>
            <a:ext cx="8240713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7808" name="Picture 22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65139" y="6096001"/>
            <a:ext cx="1082675" cy="288925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810" name="Text Box 226"/>
          <p:cNvSpPr txBox="1">
            <a:spLocks noChangeArrowheads="1"/>
          </p:cNvSpPr>
          <p:nvPr/>
        </p:nvSpPr>
        <p:spPr bwMode="auto">
          <a:xfrm>
            <a:off x="465139" y="1295400"/>
            <a:ext cx="824229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 anchorCtr="0">
            <a:noAutofit/>
          </a:bodyPr>
          <a:lstStyle>
            <a:lvl1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740025" algn="l"/>
                <a:tab pos="4232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PhD or MS degrees in physical or biological science,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civil/environmental engineering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Excellent writing and </a:t>
            </a:r>
            <a: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communication skills</a:t>
            </a:r>
            <a:endParaRPr lang="en-US" sz="2800" dirty="0" smtClean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Passion for science</a:t>
            </a:r>
          </a:p>
          <a:p>
            <a:pPr marL="457200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Broad understanding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of the role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of science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in society</a:t>
            </a:r>
            <a:endParaRPr lang="en-US" sz="26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52"/>
          <a:stretch/>
        </p:blipFill>
        <p:spPr bwMode="auto">
          <a:xfrm>
            <a:off x="5489353" y="2592591"/>
            <a:ext cx="2892647" cy="319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0159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40715" cy="960438"/>
          </a:xfrm>
          <a:noFill/>
          <a:ln/>
        </p:spPr>
        <p:txBody>
          <a:bodyPr/>
          <a:lstStyle/>
          <a:p>
            <a:r>
              <a:rPr lang="en-US" sz="4400" dirty="0" smtClean="0">
                <a:solidFill>
                  <a:srgbClr val="006600"/>
                </a:solidFill>
                <a:effectLst/>
                <a:latin typeface="Calibri" pitchFamily="34" charset="0"/>
                <a:cs typeface="Calibri" pitchFamily="34" charset="0"/>
              </a:rPr>
              <a:t>Thank you</a:t>
            </a:r>
            <a:endParaRPr lang="en-US" sz="4400" dirty="0">
              <a:solidFill>
                <a:srgbClr val="0066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51" y="6351"/>
            <a:ext cx="9131300" cy="684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7808" name="Picture 22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11"/>
          <a:stretch>
            <a:fillRect/>
          </a:stretch>
        </p:blipFill>
        <p:spPr bwMode="auto">
          <a:xfrm>
            <a:off x="465139" y="6096001"/>
            <a:ext cx="1082675" cy="288925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990600"/>
            <a:ext cx="5943600" cy="471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486400"/>
            <a:ext cx="46196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0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ktop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sk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k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kto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19191"/>
    </a:lt2>
    <a:accent1>
      <a:srgbClr val="618FFD"/>
    </a:accent1>
    <a:accent2>
      <a:srgbClr val="00AE00"/>
    </a:accent2>
    <a:accent3>
      <a:srgbClr val="FFFFFF"/>
    </a:accent3>
    <a:accent4>
      <a:srgbClr val="000000"/>
    </a:accent4>
    <a:accent5>
      <a:srgbClr val="B7C6FE"/>
    </a:accent5>
    <a:accent6>
      <a:srgbClr val="009D00"/>
    </a:accent6>
    <a:hlink>
      <a:srgbClr val="FC0128"/>
    </a:hlink>
    <a:folHlink>
      <a:srgbClr val="CECECE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19191"/>
    </a:lt2>
    <a:accent1>
      <a:srgbClr val="618FFD"/>
    </a:accent1>
    <a:accent2>
      <a:srgbClr val="00AE00"/>
    </a:accent2>
    <a:accent3>
      <a:srgbClr val="FFFFFF"/>
    </a:accent3>
    <a:accent4>
      <a:srgbClr val="000000"/>
    </a:accent4>
    <a:accent5>
      <a:srgbClr val="B7C6FE"/>
    </a:accent5>
    <a:accent6>
      <a:srgbClr val="009D00"/>
    </a:accent6>
    <a:hlink>
      <a:srgbClr val="FC0128"/>
    </a:hlink>
    <a:folHlink>
      <a:srgbClr val="CECEC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2793</TotalTime>
  <Pages>4</Pages>
  <Words>196</Words>
  <Application>Microsoft Office PowerPoint</Application>
  <PresentationFormat>Letter Paper (8.5x11 in)</PresentationFormat>
  <Paragraphs>42</Paragraphs>
  <Slides>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Desktop</vt:lpstr>
      <vt:lpstr>CorelDRAW</vt:lpstr>
      <vt:lpstr>PowerPoint Presentation</vt:lpstr>
      <vt:lpstr>Who we are</vt:lpstr>
      <vt:lpstr>Who we hire as Hydrologic Technicians</vt:lpstr>
      <vt:lpstr>Knowledge, skills, abilities we look for </vt:lpstr>
      <vt:lpstr>What we look for in a USGS Scientist</vt:lpstr>
      <vt:lpstr>Thank you</vt:lpstr>
    </vt:vector>
  </TitlesOfParts>
  <Company>USGS, Tacoma, 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Natural Attenuation with Pump and Treat</dc:title>
  <dc:creator>RS Dinicola</dc:creator>
  <dc:description>DODEC, May 2000 Presentation</dc:description>
  <cp:lastModifiedBy>Rick</cp:lastModifiedBy>
  <cp:revision>94</cp:revision>
  <cp:lastPrinted>2000-05-01T18:39:36Z</cp:lastPrinted>
  <dcterms:created xsi:type="dcterms:W3CDTF">1998-01-16T15:44:57Z</dcterms:created>
  <dcterms:modified xsi:type="dcterms:W3CDTF">2012-07-19T04:09:39Z</dcterms:modified>
</cp:coreProperties>
</file>