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67" r:id="rId3"/>
    <p:sldId id="268" r:id="rId4"/>
    <p:sldId id="269" r:id="rId5"/>
    <p:sldId id="275" r:id="rId6"/>
    <p:sldId id="271" r:id="rId7"/>
    <p:sldId id="274" r:id="rId8"/>
    <p:sldId id="273" r:id="rId9"/>
    <p:sldId id="259" r:id="rId10"/>
    <p:sldId id="272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8FF"/>
    <a:srgbClr val="FF0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hale\Desktop\Results%2009.15.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hale\Desktop\Results%2009.15.1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hale\Desktop\Results%2009.15.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25000"/>
              </a:schemeClr>
            </a:solidFill>
          </c:spPr>
          <c:cat>
            <c:strRef>
              <c:f>Sheet2!$B$37:$B$44</c:f>
              <c:strCache>
                <c:ptCount val="8"/>
                <c:pt idx="0">
                  <c:v>Corporation</c:v>
                </c:pt>
                <c:pt idx="1">
                  <c:v>Government</c:v>
                </c:pt>
                <c:pt idx="2">
                  <c:v>Military</c:v>
                </c:pt>
                <c:pt idx="3">
                  <c:v>Self Employed</c:v>
                </c:pt>
                <c:pt idx="4">
                  <c:v>Student</c:v>
                </c:pt>
                <c:pt idx="5">
                  <c:v>Retired</c:v>
                </c:pt>
                <c:pt idx="6">
                  <c:v>University</c:v>
                </c:pt>
                <c:pt idx="7">
                  <c:v>Other (please specify)</c:v>
                </c:pt>
              </c:strCache>
            </c:strRef>
          </c:cat>
          <c:val>
            <c:numRef>
              <c:f>Sheet2!$D$37:$D$44</c:f>
              <c:numCache>
                <c:formatCode>0%</c:formatCode>
                <c:ptCount val="8"/>
                <c:pt idx="0">
                  <c:v>0.45565749235474118</c:v>
                </c:pt>
                <c:pt idx="1">
                  <c:v>0.1743119266055046</c:v>
                </c:pt>
                <c:pt idx="2">
                  <c:v>0</c:v>
                </c:pt>
                <c:pt idx="3">
                  <c:v>9.7859327217125383E-2</c:v>
                </c:pt>
                <c:pt idx="4">
                  <c:v>7.951070336391447E-2</c:v>
                </c:pt>
                <c:pt idx="5">
                  <c:v>8.5626911314984747E-2</c:v>
                </c:pt>
                <c:pt idx="6">
                  <c:v>7.3394495412844332E-2</c:v>
                </c:pt>
                <c:pt idx="7">
                  <c:v>3.3639143730886875E-2</c:v>
                </c:pt>
              </c:numCache>
            </c:numRef>
          </c:val>
        </c:ser>
        <c:axId val="83993728"/>
        <c:axId val="83995264"/>
      </c:barChart>
      <c:catAx>
        <c:axId val="83993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accent1">
                    <a:lumMod val="25000"/>
                  </a:schemeClr>
                </a:solidFill>
              </a:defRPr>
            </a:pPr>
            <a:endParaRPr lang="en-US"/>
          </a:p>
        </c:txPr>
        <c:crossAx val="83995264"/>
        <c:crosses val="autoZero"/>
        <c:auto val="1"/>
        <c:lblAlgn val="ctr"/>
        <c:lblOffset val="100"/>
      </c:catAx>
      <c:valAx>
        <c:axId val="839952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aseline="0">
                <a:solidFill>
                  <a:schemeClr val="accent1">
                    <a:lumMod val="25000"/>
                  </a:schemeClr>
                </a:solidFill>
              </a:defRPr>
            </a:pPr>
            <a:endParaRPr lang="en-US"/>
          </a:p>
        </c:txPr>
        <c:crossAx val="83993728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</c:spPr>
    </c:plotArea>
    <c:plotVisOnly val="1"/>
    <c:dispBlanksAs val="gap"/>
  </c:chart>
  <c:spPr>
    <a:solidFill>
      <a:schemeClr val="accent3">
        <a:lumMod val="60000"/>
        <a:lumOff val="40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6.6312167734301597E-2"/>
          <c:y val="3.4085449807162237E-2"/>
          <c:w val="0.81451827352699724"/>
          <c:h val="0.57632255571092317"/>
        </c:manualLayout>
      </c:layout>
      <c:barChart>
        <c:barDir val="col"/>
        <c:grouping val="clustered"/>
        <c:ser>
          <c:idx val="0"/>
          <c:order val="0"/>
          <c:tx>
            <c:strRef>
              <c:f>Sheet6!$O$181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rgbClr val="25259B"/>
            </a:solidFill>
          </c:spPr>
          <c:cat>
            <c:strRef>
              <c:f>Sheet6!$N$182:$N$192</c:f>
              <c:strCache>
                <c:ptCount val="11"/>
                <c:pt idx="0">
                  <c:v>&lt; $35,000</c:v>
                </c:pt>
                <c:pt idx="1">
                  <c:v>35,000 – 39,999</c:v>
                </c:pt>
                <c:pt idx="2">
                  <c:v>40,000 – 44,999</c:v>
                </c:pt>
                <c:pt idx="3">
                  <c:v>45,000 – 49,999</c:v>
                </c:pt>
                <c:pt idx="4">
                  <c:v>50,000 – 59,999</c:v>
                </c:pt>
                <c:pt idx="5">
                  <c:v>60,000 – 69,999</c:v>
                </c:pt>
                <c:pt idx="6">
                  <c:v>70,000 – 79,999</c:v>
                </c:pt>
                <c:pt idx="7">
                  <c:v>80,000 – 89,999</c:v>
                </c:pt>
                <c:pt idx="8">
                  <c:v>90,000 – 99,999</c:v>
                </c:pt>
                <c:pt idx="9">
                  <c:v>100,000 – 125,000</c:v>
                </c:pt>
                <c:pt idx="10">
                  <c:v>&gt; $125,000</c:v>
                </c:pt>
              </c:strCache>
            </c:strRef>
          </c:cat>
          <c:val>
            <c:numRef>
              <c:f>Sheet6!$O$182:$O$192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Sheet6!$P$181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Sheet6!$N$182:$N$192</c:f>
              <c:strCache>
                <c:ptCount val="11"/>
                <c:pt idx="0">
                  <c:v>&lt; $35,000</c:v>
                </c:pt>
                <c:pt idx="1">
                  <c:v>35,000 – 39,999</c:v>
                </c:pt>
                <c:pt idx="2">
                  <c:v>40,000 – 44,999</c:v>
                </c:pt>
                <c:pt idx="3">
                  <c:v>45,000 – 49,999</c:v>
                </c:pt>
                <c:pt idx="4">
                  <c:v>50,000 – 59,999</c:v>
                </c:pt>
                <c:pt idx="5">
                  <c:v>60,000 – 69,999</c:v>
                </c:pt>
                <c:pt idx="6">
                  <c:v>70,000 – 79,999</c:v>
                </c:pt>
                <c:pt idx="7">
                  <c:v>80,000 – 89,999</c:v>
                </c:pt>
                <c:pt idx="8">
                  <c:v>90,000 – 99,999</c:v>
                </c:pt>
                <c:pt idx="9">
                  <c:v>100,000 – 125,000</c:v>
                </c:pt>
                <c:pt idx="10">
                  <c:v>&gt; $125,000</c:v>
                </c:pt>
              </c:strCache>
            </c:strRef>
          </c:cat>
          <c:val>
            <c:numRef>
              <c:f>Sheet6!$P$182:$P$192</c:f>
              <c:numCache>
                <c:formatCode>General</c:formatCode>
                <c:ptCount val="11"/>
                <c:pt idx="0">
                  <c:v>10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14</c:v>
                </c:pt>
                <c:pt idx="8">
                  <c:v>8</c:v>
                </c:pt>
                <c:pt idx="9">
                  <c:v>18</c:v>
                </c:pt>
                <c:pt idx="10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Sheet6!$Q$181</c:f>
              <c:strCache>
                <c:ptCount val="1"/>
                <c:pt idx="0">
                  <c:v>BS</c:v>
                </c:pt>
              </c:strCache>
            </c:strRef>
          </c:tx>
          <c:cat>
            <c:strRef>
              <c:f>Sheet6!$N$182:$N$192</c:f>
              <c:strCache>
                <c:ptCount val="11"/>
                <c:pt idx="0">
                  <c:v>&lt; $35,000</c:v>
                </c:pt>
                <c:pt idx="1">
                  <c:v>35,000 – 39,999</c:v>
                </c:pt>
                <c:pt idx="2">
                  <c:v>40,000 – 44,999</c:v>
                </c:pt>
                <c:pt idx="3">
                  <c:v>45,000 – 49,999</c:v>
                </c:pt>
                <c:pt idx="4">
                  <c:v>50,000 – 59,999</c:v>
                </c:pt>
                <c:pt idx="5">
                  <c:v>60,000 – 69,999</c:v>
                </c:pt>
                <c:pt idx="6">
                  <c:v>70,000 – 79,999</c:v>
                </c:pt>
                <c:pt idx="7">
                  <c:v>80,000 – 89,999</c:v>
                </c:pt>
                <c:pt idx="8">
                  <c:v>90,000 – 99,999</c:v>
                </c:pt>
                <c:pt idx="9">
                  <c:v>100,000 – 125,000</c:v>
                </c:pt>
                <c:pt idx="10">
                  <c:v>&gt; $125,000</c:v>
                </c:pt>
              </c:strCache>
            </c:strRef>
          </c:cat>
          <c:val>
            <c:numRef>
              <c:f>Sheet6!$Q$182:$Q$192</c:f>
              <c:numCache>
                <c:formatCode>General</c:formatCode>
                <c:ptCount val="11"/>
                <c:pt idx="0">
                  <c:v>14</c:v>
                </c:pt>
                <c:pt idx="1">
                  <c:v>0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13</c:v>
                </c:pt>
                <c:pt idx="6">
                  <c:v>17</c:v>
                </c:pt>
                <c:pt idx="7">
                  <c:v>18</c:v>
                </c:pt>
                <c:pt idx="8">
                  <c:v>12</c:v>
                </c:pt>
                <c:pt idx="9">
                  <c:v>14</c:v>
                </c:pt>
                <c:pt idx="10">
                  <c:v>7</c:v>
                </c:pt>
              </c:numCache>
            </c:numRef>
          </c:val>
        </c:ser>
        <c:axId val="84078592"/>
        <c:axId val="84080128"/>
      </c:barChart>
      <c:catAx>
        <c:axId val="84078592"/>
        <c:scaling>
          <c:orientation val="minMax"/>
        </c:scaling>
        <c:axPos val="b"/>
        <c:tickLblPos val="nextTo"/>
        <c:crossAx val="84080128"/>
        <c:crosses val="autoZero"/>
        <c:auto val="1"/>
        <c:lblAlgn val="ctr"/>
        <c:lblOffset val="100"/>
      </c:catAx>
      <c:valAx>
        <c:axId val="840801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4078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/>
      <c:barChart>
        <c:barDir val="col"/>
        <c:grouping val="clustered"/>
        <c:ser>
          <c:idx val="0"/>
          <c:order val="0"/>
          <c:tx>
            <c:strRef>
              <c:f>Sheet6!$O$181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rgbClr val="25259B"/>
            </a:solidFill>
          </c:spPr>
          <c:cat>
            <c:strRef>
              <c:f>Sheet6!$N$182:$N$192</c:f>
              <c:strCache>
                <c:ptCount val="11"/>
                <c:pt idx="0">
                  <c:v>&lt; $35,000</c:v>
                </c:pt>
                <c:pt idx="1">
                  <c:v>35,000 – 39,999</c:v>
                </c:pt>
                <c:pt idx="2">
                  <c:v>40,000 – 44,999</c:v>
                </c:pt>
                <c:pt idx="3">
                  <c:v>45,000 – 49,999</c:v>
                </c:pt>
                <c:pt idx="4">
                  <c:v>50,000 – 59,999</c:v>
                </c:pt>
                <c:pt idx="5">
                  <c:v>60,000 – 69,999</c:v>
                </c:pt>
                <c:pt idx="6">
                  <c:v>70,000 – 79,999</c:v>
                </c:pt>
                <c:pt idx="7">
                  <c:v>80,000 – 89,999</c:v>
                </c:pt>
                <c:pt idx="8">
                  <c:v>90,000 – 99,999</c:v>
                </c:pt>
                <c:pt idx="9">
                  <c:v>100,000 – 125,000</c:v>
                </c:pt>
                <c:pt idx="10">
                  <c:v>&gt; $125,000</c:v>
                </c:pt>
              </c:strCache>
            </c:strRef>
          </c:cat>
          <c:val>
            <c:numRef>
              <c:f>Sheet6!$O$182:$O$192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Sheet6!$P$181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Sheet6!$N$182:$N$192</c:f>
              <c:strCache>
                <c:ptCount val="11"/>
                <c:pt idx="0">
                  <c:v>&lt; $35,000</c:v>
                </c:pt>
                <c:pt idx="1">
                  <c:v>35,000 – 39,999</c:v>
                </c:pt>
                <c:pt idx="2">
                  <c:v>40,000 – 44,999</c:v>
                </c:pt>
                <c:pt idx="3">
                  <c:v>45,000 – 49,999</c:v>
                </c:pt>
                <c:pt idx="4">
                  <c:v>50,000 – 59,999</c:v>
                </c:pt>
                <c:pt idx="5">
                  <c:v>60,000 – 69,999</c:v>
                </c:pt>
                <c:pt idx="6">
                  <c:v>70,000 – 79,999</c:v>
                </c:pt>
                <c:pt idx="7">
                  <c:v>80,000 – 89,999</c:v>
                </c:pt>
                <c:pt idx="8">
                  <c:v>90,000 – 99,999</c:v>
                </c:pt>
                <c:pt idx="9">
                  <c:v>100,000 – 125,000</c:v>
                </c:pt>
                <c:pt idx="10">
                  <c:v>&gt; $125,000</c:v>
                </c:pt>
              </c:strCache>
            </c:strRef>
          </c:cat>
          <c:val>
            <c:numRef>
              <c:f>Sheet6!$P$182:$P$192</c:f>
              <c:numCache>
                <c:formatCode>General</c:formatCode>
                <c:ptCount val="11"/>
                <c:pt idx="0">
                  <c:v>10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14</c:v>
                </c:pt>
                <c:pt idx="8">
                  <c:v>8</c:v>
                </c:pt>
                <c:pt idx="9">
                  <c:v>18</c:v>
                </c:pt>
                <c:pt idx="10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Sheet6!$Q$181</c:f>
              <c:strCache>
                <c:ptCount val="1"/>
                <c:pt idx="0">
                  <c:v>BS</c:v>
                </c:pt>
              </c:strCache>
            </c:strRef>
          </c:tx>
          <c:cat>
            <c:strRef>
              <c:f>Sheet6!$N$182:$N$192</c:f>
              <c:strCache>
                <c:ptCount val="11"/>
                <c:pt idx="0">
                  <c:v>&lt; $35,000</c:v>
                </c:pt>
                <c:pt idx="1">
                  <c:v>35,000 – 39,999</c:v>
                </c:pt>
                <c:pt idx="2">
                  <c:v>40,000 – 44,999</c:v>
                </c:pt>
                <c:pt idx="3">
                  <c:v>45,000 – 49,999</c:v>
                </c:pt>
                <c:pt idx="4">
                  <c:v>50,000 – 59,999</c:v>
                </c:pt>
                <c:pt idx="5">
                  <c:v>60,000 – 69,999</c:v>
                </c:pt>
                <c:pt idx="6">
                  <c:v>70,000 – 79,999</c:v>
                </c:pt>
                <c:pt idx="7">
                  <c:v>80,000 – 89,999</c:v>
                </c:pt>
                <c:pt idx="8">
                  <c:v>90,000 – 99,999</c:v>
                </c:pt>
                <c:pt idx="9">
                  <c:v>100,000 – 125,000</c:v>
                </c:pt>
                <c:pt idx="10">
                  <c:v>&gt; $125,000</c:v>
                </c:pt>
              </c:strCache>
            </c:strRef>
          </c:cat>
          <c:val>
            <c:numRef>
              <c:f>Sheet6!$Q$182:$Q$192</c:f>
              <c:numCache>
                <c:formatCode>General</c:formatCode>
                <c:ptCount val="11"/>
                <c:pt idx="0">
                  <c:v>14</c:v>
                </c:pt>
                <c:pt idx="1">
                  <c:v>0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13</c:v>
                </c:pt>
                <c:pt idx="6">
                  <c:v>17</c:v>
                </c:pt>
                <c:pt idx="7">
                  <c:v>18</c:v>
                </c:pt>
                <c:pt idx="8">
                  <c:v>12</c:v>
                </c:pt>
                <c:pt idx="9">
                  <c:v>14</c:v>
                </c:pt>
                <c:pt idx="10">
                  <c:v>7</c:v>
                </c:pt>
              </c:numCache>
            </c:numRef>
          </c:val>
        </c:ser>
        <c:axId val="112923008"/>
        <c:axId val="112924544"/>
      </c:barChart>
      <c:catAx>
        <c:axId val="112923008"/>
        <c:scaling>
          <c:orientation val="minMax"/>
        </c:scaling>
        <c:axPos val="b"/>
        <c:tickLblPos val="nextTo"/>
        <c:crossAx val="112924544"/>
        <c:crosses val="autoZero"/>
        <c:auto val="1"/>
        <c:lblAlgn val="ctr"/>
        <c:lblOffset val="100"/>
      </c:catAx>
      <c:valAx>
        <c:axId val="1129245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2923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0.0566</cdr:x>
      <cdr:y>0.90476</cdr:y>
    </cdr:from>
    <cdr:to>
      <cdr:x>0.16981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4343400"/>
          <a:ext cx="9144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Corp.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0.16981</cdr:x>
      <cdr:y>0.90476</cdr:y>
    </cdr:from>
    <cdr:to>
      <cdr:x>0.28302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4343400"/>
          <a:ext cx="9144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err="1" smtClean="0"/>
            <a:t>Gov’t</a:t>
          </a:r>
          <a:r>
            <a:rPr lang="en-US" sz="2000" dirty="0" smtClean="0"/>
            <a:t>.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0.40566</cdr:x>
      <cdr:y>0.90476</cdr:y>
    </cdr:from>
    <cdr:to>
      <cdr:x>0.51887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00" y="4343400"/>
          <a:ext cx="9144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  Self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0.50943</cdr:x>
      <cdr:y>0.90476</cdr:y>
    </cdr:from>
    <cdr:to>
      <cdr:x>0.61321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14800" y="4343400"/>
          <a:ext cx="8382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Student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0.64151</cdr:x>
      <cdr:y>0.90476</cdr:y>
    </cdr:from>
    <cdr:to>
      <cdr:x>0.74528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81600" y="4343400"/>
          <a:ext cx="8382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Retired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0.76415</cdr:x>
      <cdr:y>0.90476</cdr:y>
    </cdr:from>
    <cdr:to>
      <cdr:x>0.86792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172200" y="4343400"/>
          <a:ext cx="8382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Acad.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0.87736</cdr:x>
      <cdr:y>0.90476</cdr:y>
    </cdr:from>
    <cdr:to>
      <cdr:x>0.98113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086600" y="4343400"/>
          <a:ext cx="8382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Other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941E-25C3-4A37-BA03-81E3D1926ACB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3093-33C0-4BBD-AC20-4A33A69A0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69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about licensure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D373-4651-4E32-8DFE-87F167DA9C8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90A289-52B7-4A42-B2FA-93DB02920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1487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12628B-132F-4AF6-B797-241C572C5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692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75"/>
            <a:ext cx="2055813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75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538142-5C5E-47CC-9C43-82372EEA0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620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8013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1295400" y="6400800"/>
            <a:ext cx="6551613" cy="3667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7848600" y="6400800"/>
            <a:ext cx="836613" cy="366713"/>
          </a:xfrm>
        </p:spPr>
        <p:txBody>
          <a:bodyPr/>
          <a:lstStyle>
            <a:lvl1pPr>
              <a:defRPr/>
            </a:lvl1pPr>
          </a:lstStyle>
          <a:p>
            <a:fld id="{42652EEC-EE58-417A-925B-21DFC685C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321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ABCB-8B27-4387-8747-52220E7F6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849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B79393-D85D-4E0D-B87D-41BE41177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5588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E523DF-C8DF-471F-856E-60940F1B7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397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5908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692897-AF8F-4608-A1A3-1E349555A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743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DACCE9-4F50-4511-B461-0AD130951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390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3124EB-FFCF-43AE-A23B-7F7B5FE60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10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0EDCB9-A4BD-4713-8F2D-0767D85B6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613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B47689-1331-4E26-81F6-D8AFDA75E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437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2FE89D-CE24-4B88-880D-48486A316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990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presentationml/2006/ole">
            <p:oleObj spid="_x0000_s1026" r:id="rId16" imgW="0" imgH="0" progId="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1295400" y="6400800"/>
            <a:ext cx="6551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0"/>
          <a:ext cx="9144000" cy="1409700"/>
        </p:xfrm>
        <a:graphic>
          <a:graphicData uri="http://schemas.openxmlformats.org/presentationml/2006/ole">
            <p:oleObj spid="_x0000_s1027" r:id="rId17" imgW="12190476" imgH="1879365" progId="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48600" y="6400800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5C756CAD-947C-4FAF-8A0E-B731675146A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88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Kath\Documents\Pictures_home_computer\our pics\2007_08_AK_glaciers\P1000542.JPG"/>
          <p:cNvPicPr>
            <a:picLocks noChangeAspect="1" noChangeArrowheads="1"/>
          </p:cNvPicPr>
          <p:nvPr/>
        </p:nvPicPr>
        <p:blipFill>
          <a:blip r:embed="rId2" cstate="print"/>
          <a:srcRect r="3333"/>
          <a:stretch>
            <a:fillRect/>
          </a:stretch>
        </p:blipFill>
        <p:spPr bwMode="auto">
          <a:xfrm>
            <a:off x="0" y="1537138"/>
            <a:ext cx="9144000" cy="5320862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772400" cy="1447800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11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Geotechnical Employment</a:t>
            </a:r>
            <a:endParaRPr lang="en-US" dirty="0" smtClean="0">
              <a:solidFill>
                <a:srgbClr val="FF111C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638800"/>
            <a:ext cx="4572000" cy="1015663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0000"/>
                </a:solidFill>
              </a:rPr>
              <a:t>Kathy Troost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ktroost@uw.edu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0000"/>
                </a:solidFill>
              </a:rPr>
              <a:t>kt@troostgeosciences.com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371600"/>
            <a:ext cx="449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Steps for </a:t>
            </a:r>
            <a:br>
              <a:rPr lang="en-US" dirty="0" smtClean="0"/>
            </a:br>
            <a:r>
              <a:rPr lang="en-US" dirty="0" smtClean="0"/>
              <a:t>Finding </a:t>
            </a:r>
            <a:r>
              <a:rPr lang="en-US" dirty="0" smtClean="0"/>
              <a:t>a Job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72000" y="1447800"/>
            <a:ext cx="4495800" cy="5334000"/>
          </a:xfrm>
          <a:solidFill>
            <a:srgbClr val="FF0000">
              <a:alpha val="49804"/>
            </a:srgbClr>
          </a:solidFill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en-US" sz="2400" b="1" dirty="0" smtClean="0"/>
              <a:t>Network</a:t>
            </a:r>
            <a:r>
              <a:rPr lang="en-US" sz="2400" b="1" dirty="0" smtClean="0"/>
              <a:t>, network, network</a:t>
            </a:r>
            <a:endParaRPr lang="en-US" sz="2400" dirty="0" smtClean="0"/>
          </a:p>
          <a:p>
            <a:pPr>
              <a:lnSpc>
                <a:spcPts val="2300"/>
              </a:lnSpc>
              <a:defRPr/>
            </a:pPr>
            <a:endParaRPr lang="en-US" sz="2400" dirty="0" smtClean="0"/>
          </a:p>
          <a:p>
            <a:pPr>
              <a:lnSpc>
                <a:spcPts val="2300"/>
              </a:lnSpc>
              <a:defRPr/>
            </a:pPr>
            <a:r>
              <a:rPr lang="en-US" sz="2400" b="1" dirty="0" smtClean="0"/>
              <a:t>Join professional societies, </a:t>
            </a:r>
            <a:r>
              <a:rPr lang="en-US" sz="2400" b="1" dirty="0" smtClean="0"/>
              <a:t>volunteer</a:t>
            </a:r>
          </a:p>
          <a:p>
            <a:pPr>
              <a:lnSpc>
                <a:spcPts val="2300"/>
              </a:lnSpc>
              <a:defRPr/>
            </a:pPr>
            <a:endParaRPr lang="en-US" sz="24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400" b="1" dirty="0" smtClean="0"/>
              <a:t>Identify type of work desired</a:t>
            </a:r>
            <a:endParaRPr lang="en-US" sz="2400" b="1" dirty="0" smtClean="0"/>
          </a:p>
          <a:p>
            <a:pPr>
              <a:lnSpc>
                <a:spcPts val="2300"/>
              </a:lnSpc>
              <a:defRPr/>
            </a:pPr>
            <a:endParaRPr lang="en-US" sz="24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400" b="1" dirty="0" smtClean="0"/>
              <a:t>Market select companies</a:t>
            </a:r>
          </a:p>
          <a:p>
            <a:pPr>
              <a:lnSpc>
                <a:spcPts val="2300"/>
              </a:lnSpc>
              <a:defRPr/>
            </a:pPr>
            <a:endParaRPr lang="en-US" sz="24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400" b="1" dirty="0" smtClean="0"/>
              <a:t>Find internships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ts val="2300"/>
              </a:lnSpc>
              <a:defRPr/>
            </a:pPr>
            <a:r>
              <a:rPr lang="en-US" sz="2400" b="1" dirty="0" smtClean="0"/>
              <a:t>Review websites</a:t>
            </a:r>
          </a:p>
          <a:p>
            <a:pPr>
              <a:lnSpc>
                <a:spcPts val="2300"/>
              </a:lnSpc>
              <a:defRPr/>
            </a:pPr>
            <a:endParaRPr lang="en-US" sz="24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400" b="1" dirty="0" smtClean="0"/>
              <a:t>Contact technical people</a:t>
            </a:r>
          </a:p>
          <a:p>
            <a:pPr>
              <a:lnSpc>
                <a:spcPts val="2300"/>
              </a:lnSpc>
              <a:defRPr/>
            </a:pPr>
            <a:endParaRPr lang="en-US" sz="2400" dirty="0" smtClean="0"/>
          </a:p>
          <a:p>
            <a:pPr>
              <a:lnSpc>
                <a:spcPts val="2300"/>
              </a:lnSpc>
              <a:defRPr/>
            </a:pPr>
            <a:endParaRPr lang="en-US" sz="2400" b="1" dirty="0" smtClean="0"/>
          </a:p>
        </p:txBody>
      </p:sp>
      <p:pic>
        <p:nvPicPr>
          <p:cNvPr id="3075" name="Picture 3" descr="C:\Users\Kath\Documents\TGC\NHC\Issaquah drilling photos\DSCF0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65400"/>
            <a:ext cx="3105150" cy="414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419600"/>
            <a:ext cx="2743199" cy="1295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University of Washington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676400"/>
            <a:ext cx="4191000" cy="1981200"/>
          </a:xfrm>
        </p:spPr>
        <p:txBody>
          <a:bodyPr/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800" dirty="0" smtClean="0"/>
              <a:t>New Professional Masters Program in Applied Geosciences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Transfer Thursday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47916" r="25622" b="9375"/>
          <a:stretch>
            <a:fillRect/>
          </a:stretch>
        </p:blipFill>
        <p:spPr bwMode="auto">
          <a:xfrm>
            <a:off x="2819400" y="3962400"/>
            <a:ext cx="5867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16002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err="1" smtClean="0"/>
              <a:t>Facebook</a:t>
            </a:r>
            <a:r>
              <a:rPr lang="en-US" sz="2800" dirty="0" smtClean="0"/>
              <a:t>, Twitter, Linked- In, Blogs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Considering Recruiting Program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381000" y="2286000"/>
            <a:ext cx="8305800" cy="434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http://environmentlink.wordpress.com/</a:t>
            </a:r>
          </a:p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http://uwess.wordpress.com/</a:t>
            </a:r>
          </a:p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https://www.facebook.com/pages/University-of-Washington-Earth-and-Space-Sciences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http://twitter.com/uw_ess</a:t>
            </a:r>
          </a:p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http://www.ess.washington.edu/ess/</a:t>
            </a:r>
          </a:p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http://www.ess.washington.edu/ess/education/grad/appliedFAQ.html</a:t>
            </a:r>
          </a:p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http://www.ess.washington.edu/ess/education/grad/appliedms.html</a:t>
            </a:r>
          </a:p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447800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Social Media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10668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Background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24400" y="1600200"/>
            <a:ext cx="4194175" cy="5029200"/>
          </a:xfrm>
          <a:solidFill>
            <a:srgbClr val="FF0000">
              <a:alpha val="49804"/>
            </a:srgbClr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33-year career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Most students end up in Consulting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Most jobs are in Private Sector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Most jobs require MS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Networking is key</a:t>
            </a: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1800" b="1" dirty="0" smtClean="0"/>
          </a:p>
        </p:txBody>
      </p:sp>
      <p:pic>
        <p:nvPicPr>
          <p:cNvPr id="5" name="Picture 3" descr="C:\Users\Kath\Documents\Pictures_home_computer\our pics\07_06_03_download\106-0652_IMG_2.JPG"/>
          <p:cNvPicPr>
            <a:picLocks noChangeAspect="1" noChangeArrowheads="1"/>
          </p:cNvPicPr>
          <p:nvPr/>
        </p:nvPicPr>
        <p:blipFill>
          <a:blip r:embed="rId2" cstate="print"/>
          <a:srcRect t="36589" r="28501" b="17829"/>
          <a:stretch>
            <a:fillRect/>
          </a:stretch>
        </p:blipFill>
        <p:spPr bwMode="auto">
          <a:xfrm>
            <a:off x="304800" y="2590800"/>
            <a:ext cx="4161623" cy="35374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8013" cy="847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Employment Sector for AEG Members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33400" y="2057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981200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172200"/>
            <a:ext cx="5180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Salary and Degree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81000" y="1981200"/>
          <a:ext cx="849254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Salary and Degree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04800" y="1981200"/>
          <a:ext cx="856874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762000" y="2743200"/>
            <a:ext cx="2667000" cy="2438400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19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Level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505200" y="2743200"/>
            <a:ext cx="1143000" cy="2438400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2286000"/>
            <a:ext cx="3276600" cy="2895600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2860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to Senior Level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371600"/>
            <a:ext cx="449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Desirable Employee </a:t>
            </a:r>
            <a:r>
              <a:rPr lang="en-US" dirty="0" smtClean="0"/>
              <a:t>Qualities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447800"/>
            <a:ext cx="4343400" cy="5334000"/>
          </a:xfrm>
          <a:solidFill>
            <a:srgbClr val="FF0000">
              <a:alpha val="49804"/>
            </a:srgbClr>
          </a:solidFill>
        </p:spPr>
        <p:txBody>
          <a:bodyPr/>
          <a:lstStyle/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Vary by position</a:t>
            </a: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Engaging and energetic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Flexible: tasks, travel, hrs</a:t>
            </a:r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Independent worker, team player</a:t>
            </a:r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Responsible</a:t>
            </a:r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Capable and competent</a:t>
            </a:r>
          </a:p>
          <a:p>
            <a:pPr>
              <a:lnSpc>
                <a:spcPts val="2300"/>
              </a:lnSpc>
              <a:defRPr/>
            </a:pP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endParaRPr lang="en-US" sz="1800" b="1" dirty="0" smtClean="0"/>
          </a:p>
        </p:txBody>
      </p:sp>
      <p:pic>
        <p:nvPicPr>
          <p:cNvPr id="5" name="Picture 4" descr="South Beach cliff photo_comp"/>
          <p:cNvPicPr>
            <a:picLocks noChangeAspect="1" noChangeArrowheads="1"/>
          </p:cNvPicPr>
          <p:nvPr/>
        </p:nvPicPr>
        <p:blipFill>
          <a:blip r:embed="rId2" cstate="print"/>
          <a:srcRect l="6250" t="4785" r="2679" b="7559"/>
          <a:stretch>
            <a:fillRect/>
          </a:stretch>
        </p:blipFill>
        <p:spPr bwMode="auto">
          <a:xfrm>
            <a:off x="152400" y="2819400"/>
            <a:ext cx="4328932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outh Beach cliff photo_comp"/>
          <p:cNvPicPr>
            <a:picLocks noChangeAspect="1" noChangeArrowheads="1"/>
          </p:cNvPicPr>
          <p:nvPr/>
        </p:nvPicPr>
        <p:blipFill>
          <a:blip r:embed="rId2" cstate="print"/>
          <a:srcRect l="6250" t="4785" r="2679" b="7559"/>
          <a:stretch>
            <a:fillRect/>
          </a:stretch>
        </p:blipFill>
        <p:spPr bwMode="auto">
          <a:xfrm>
            <a:off x="152400" y="2819400"/>
            <a:ext cx="4328932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371600"/>
            <a:ext cx="449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Desirable Employee </a:t>
            </a:r>
            <a:r>
              <a:rPr lang="en-US" dirty="0" smtClean="0"/>
              <a:t>Qualities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447800"/>
            <a:ext cx="4343400" cy="5334000"/>
          </a:xfrm>
          <a:solidFill>
            <a:srgbClr val="FF0000">
              <a:alpha val="49804"/>
            </a:srgbClr>
          </a:solidFill>
        </p:spPr>
        <p:txBody>
          <a:bodyPr/>
          <a:lstStyle/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Vary by position</a:t>
            </a: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Engaging and energetic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Flexible: tasks, travel, hrs</a:t>
            </a:r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Independent worker, team player</a:t>
            </a:r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Responsible</a:t>
            </a:r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Capable and competent</a:t>
            </a:r>
          </a:p>
          <a:p>
            <a:pPr>
              <a:lnSpc>
                <a:spcPts val="2300"/>
              </a:lnSpc>
              <a:defRPr/>
            </a:pP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endParaRPr lang="en-US" sz="1800" b="1" dirty="0" smtClean="0"/>
          </a:p>
        </p:txBody>
      </p:sp>
      <p:sp>
        <p:nvSpPr>
          <p:cNvPr id="5" name="Heptagon 4"/>
          <p:cNvSpPr/>
          <p:nvPr/>
        </p:nvSpPr>
        <p:spPr bwMode="auto">
          <a:xfrm>
            <a:off x="4191000" y="2514600"/>
            <a:ext cx="533400" cy="533400"/>
          </a:xfrm>
          <a:prstGeom prst="heptag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Heptagon 5"/>
          <p:cNvSpPr/>
          <p:nvPr/>
        </p:nvSpPr>
        <p:spPr bwMode="auto">
          <a:xfrm>
            <a:off x="4191000" y="3200400"/>
            <a:ext cx="533400" cy="533400"/>
          </a:xfrm>
          <a:prstGeom prst="heptag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Heptagon 6"/>
          <p:cNvSpPr/>
          <p:nvPr/>
        </p:nvSpPr>
        <p:spPr bwMode="auto">
          <a:xfrm>
            <a:off x="4191000" y="4267200"/>
            <a:ext cx="533400" cy="533400"/>
          </a:xfrm>
          <a:prstGeom prst="heptag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3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66800"/>
            <a:ext cx="449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Preferred Skills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95800" y="1447800"/>
            <a:ext cx="4648200" cy="5334000"/>
          </a:xfrm>
          <a:solidFill>
            <a:srgbClr val="FF0000">
              <a:alpha val="49804"/>
            </a:srgbClr>
          </a:solidFill>
        </p:spPr>
        <p:txBody>
          <a:bodyPr/>
          <a:lstStyle/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Computer </a:t>
            </a:r>
            <a:r>
              <a:rPr lang="en-US" sz="2800" b="1" dirty="0" smtClean="0"/>
              <a:t>savvy</a:t>
            </a: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GIS a bonus</a:t>
            </a: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Strong math background</a:t>
            </a: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Good communication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Field Experience</a:t>
            </a: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40-hour OSHA training</a:t>
            </a:r>
          </a:p>
          <a:p>
            <a:pPr>
              <a:lnSpc>
                <a:spcPts val="2300"/>
              </a:lnSpc>
              <a:defRPr/>
            </a:pP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r>
              <a:rPr lang="en-US" sz="2800" b="1" dirty="0" smtClean="0"/>
              <a:t>Prep for Licensing</a:t>
            </a:r>
            <a:endParaRPr lang="en-US" sz="2800" b="1" dirty="0" smtClean="0"/>
          </a:p>
          <a:p>
            <a:pPr>
              <a:lnSpc>
                <a:spcPts val="2300"/>
              </a:lnSpc>
              <a:defRPr/>
            </a:pPr>
            <a:endParaRPr lang="en-US" sz="2800" dirty="0" smtClean="0"/>
          </a:p>
          <a:p>
            <a:pPr>
              <a:lnSpc>
                <a:spcPts val="2300"/>
              </a:lnSpc>
              <a:defRPr/>
            </a:pPr>
            <a:endParaRPr lang="en-US" sz="1800" b="1" dirty="0" smtClean="0"/>
          </a:p>
        </p:txBody>
      </p:sp>
      <p:pic>
        <p:nvPicPr>
          <p:cNvPr id="5" name="Picture 5" descr="Qpog_jones_field_trip_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232150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dirty="0" smtClean="0"/>
              <a:t>States Requiring Licensure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6934200" cy="4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00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162</Words>
  <Application>Microsoft Office PowerPoint</Application>
  <PresentationFormat>On-screen Show 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Geotechnical Employment</vt:lpstr>
      <vt:lpstr>Background</vt:lpstr>
      <vt:lpstr>Employment Sector for AEG Members</vt:lpstr>
      <vt:lpstr>Salary and Degree</vt:lpstr>
      <vt:lpstr>Salary and Degree</vt:lpstr>
      <vt:lpstr>Desirable Employee Qualities</vt:lpstr>
      <vt:lpstr>Desirable Employee Qualities</vt:lpstr>
      <vt:lpstr>Preferred Skills</vt:lpstr>
      <vt:lpstr>States Requiring Licensure</vt:lpstr>
      <vt:lpstr>Steps for  Finding a Job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JBauer</dc:creator>
  <cp:lastModifiedBy>Kath</cp:lastModifiedBy>
  <cp:revision>28</cp:revision>
  <dcterms:created xsi:type="dcterms:W3CDTF">2012-07-13T03:10:06Z</dcterms:created>
  <dcterms:modified xsi:type="dcterms:W3CDTF">2012-07-19T06:53:37Z</dcterms:modified>
</cp:coreProperties>
</file>