
<file path=[Content_Types].xml><?xml version="1.0" encoding="utf-8"?>
<Types xmlns="http://schemas.openxmlformats.org/package/2006/content-types">
  <Default Extension="xml" ContentType="application/xml"/>
  <Default Extension="xls" ContentType="application/vnd.ms-exce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handoutMasterIdLst>
    <p:handoutMasterId r:id="rId117"/>
  </p:handoutMasterIdLst>
  <p:sldIdLst>
    <p:sldId id="344" r:id="rId2"/>
    <p:sldId id="345" r:id="rId3"/>
    <p:sldId id="363" r:id="rId4"/>
    <p:sldId id="417" r:id="rId5"/>
    <p:sldId id="418" r:id="rId6"/>
    <p:sldId id="419" r:id="rId7"/>
    <p:sldId id="420" r:id="rId8"/>
    <p:sldId id="421" r:id="rId9"/>
    <p:sldId id="362" r:id="rId10"/>
    <p:sldId id="361" r:id="rId11"/>
    <p:sldId id="356" r:id="rId12"/>
    <p:sldId id="357" r:id="rId13"/>
    <p:sldId id="358" r:id="rId14"/>
    <p:sldId id="359" r:id="rId15"/>
    <p:sldId id="360" r:id="rId16"/>
    <p:sldId id="295" r:id="rId17"/>
    <p:sldId id="394" r:id="rId18"/>
    <p:sldId id="447" r:id="rId19"/>
    <p:sldId id="413" r:id="rId20"/>
    <p:sldId id="414" r:id="rId21"/>
    <p:sldId id="415" r:id="rId22"/>
    <p:sldId id="416" r:id="rId23"/>
    <p:sldId id="265" r:id="rId24"/>
    <p:sldId id="348" r:id="rId25"/>
    <p:sldId id="323" r:id="rId26"/>
    <p:sldId id="446" r:id="rId27"/>
    <p:sldId id="364" r:id="rId28"/>
    <p:sldId id="365" r:id="rId29"/>
    <p:sldId id="366" r:id="rId30"/>
    <p:sldId id="367" r:id="rId31"/>
    <p:sldId id="326" r:id="rId32"/>
    <p:sldId id="337" r:id="rId33"/>
    <p:sldId id="368" r:id="rId34"/>
    <p:sldId id="448" r:id="rId35"/>
    <p:sldId id="369" r:id="rId36"/>
    <p:sldId id="267" r:id="rId37"/>
    <p:sldId id="422" r:id="rId38"/>
    <p:sldId id="427" r:id="rId39"/>
    <p:sldId id="423" r:id="rId40"/>
    <p:sldId id="424" r:id="rId41"/>
    <p:sldId id="352" r:id="rId42"/>
    <p:sldId id="300" r:id="rId43"/>
    <p:sldId id="302" r:id="rId44"/>
    <p:sldId id="301" r:id="rId45"/>
    <p:sldId id="269" r:id="rId46"/>
    <p:sldId id="270" r:id="rId47"/>
    <p:sldId id="399" r:id="rId48"/>
    <p:sldId id="400" r:id="rId49"/>
    <p:sldId id="273" r:id="rId50"/>
    <p:sldId id="437" r:id="rId51"/>
    <p:sldId id="385" r:id="rId52"/>
    <p:sldId id="386" r:id="rId53"/>
    <p:sldId id="279" r:id="rId54"/>
    <p:sldId id="353" r:id="rId55"/>
    <p:sldId id="438" r:id="rId56"/>
    <p:sldId id="439" r:id="rId57"/>
    <p:sldId id="354" r:id="rId58"/>
    <p:sldId id="387" r:id="rId59"/>
    <p:sldId id="388" r:id="rId60"/>
    <p:sldId id="389" r:id="rId61"/>
    <p:sldId id="390" r:id="rId62"/>
    <p:sldId id="391" r:id="rId63"/>
    <p:sldId id="392" r:id="rId64"/>
    <p:sldId id="393" r:id="rId65"/>
    <p:sldId id="370" r:id="rId66"/>
    <p:sldId id="303" r:id="rId67"/>
    <p:sldId id="428" r:id="rId68"/>
    <p:sldId id="429" r:id="rId69"/>
    <p:sldId id="430" r:id="rId70"/>
    <p:sldId id="431" r:id="rId71"/>
    <p:sldId id="432" r:id="rId72"/>
    <p:sldId id="433" r:id="rId73"/>
    <p:sldId id="434" r:id="rId74"/>
    <p:sldId id="425" r:id="rId75"/>
    <p:sldId id="426" r:id="rId76"/>
    <p:sldId id="305" r:id="rId77"/>
    <p:sldId id="371" r:id="rId78"/>
    <p:sldId id="40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404" r:id="rId93"/>
    <p:sldId id="405" r:id="rId94"/>
    <p:sldId id="406" r:id="rId95"/>
    <p:sldId id="407" r:id="rId96"/>
    <p:sldId id="408" r:id="rId97"/>
    <p:sldId id="409" r:id="rId98"/>
    <p:sldId id="410" r:id="rId99"/>
    <p:sldId id="411" r:id="rId100"/>
    <p:sldId id="412" r:id="rId101"/>
    <p:sldId id="296" r:id="rId102"/>
    <p:sldId id="290" r:id="rId103"/>
    <p:sldId id="291" r:id="rId104"/>
    <p:sldId id="292" r:id="rId105"/>
    <p:sldId id="396" r:id="rId106"/>
    <p:sldId id="395" r:id="rId107"/>
    <p:sldId id="443" r:id="rId108"/>
    <p:sldId id="398" r:id="rId109"/>
    <p:sldId id="268" r:id="rId110"/>
    <p:sldId id="397" r:id="rId111"/>
    <p:sldId id="444" r:id="rId112"/>
    <p:sldId id="445" r:id="rId113"/>
    <p:sldId id="449" r:id="rId114"/>
    <p:sldId id="436"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147" autoAdjust="0"/>
  </p:normalViewPr>
  <p:slideViewPr>
    <p:cSldViewPr snapToGrid="0" snapToObjects="1">
      <p:cViewPr>
        <p:scale>
          <a:sx n="150" d="100"/>
          <a:sy n="150" d="100"/>
        </p:scale>
        <p:origin x="-224" y="2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1218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2011 GSA Shortcourse - Wirth &amp; Perkins</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9E02AA-DE67-704B-9BE7-F3580516DE3A}" type="datetime1">
              <a:rPr lang="en-US" smtClean="0"/>
              <a:t>10/7/11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4EBACC-338E-6B48-8B1E-E597B8490BD8}" type="slidenum">
              <a:rPr lang="en-US" smtClean="0"/>
              <a:t>‹#›</a:t>
            </a:fld>
            <a:endParaRPr lang="en-US"/>
          </a:p>
        </p:txBody>
      </p:sp>
    </p:spTree>
    <p:extLst>
      <p:ext uri="{BB962C8B-B14F-4D97-AF65-F5344CB8AC3E}">
        <p14:creationId xmlns:p14="http://schemas.microsoft.com/office/powerpoint/2010/main" val="324518025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2011 GSA Shortcourse - Wirth &amp; Perkins</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78D434-184D-8740-851C-A83A063A9375}" type="datetime1">
              <a:rPr lang="en-US" smtClean="0"/>
              <a:t>10/7/11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268104-CC97-8348-A399-F36FE2E6B330}" type="slidenum">
              <a:rPr lang="en-US" smtClean="0"/>
              <a:t>‹#›</a:t>
            </a:fld>
            <a:endParaRPr lang="en-US"/>
          </a:p>
        </p:txBody>
      </p:sp>
    </p:spTree>
    <p:extLst>
      <p:ext uri="{BB962C8B-B14F-4D97-AF65-F5344CB8AC3E}">
        <p14:creationId xmlns:p14="http://schemas.microsoft.com/office/powerpoint/2010/main" val="1782740440"/>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2011 GSA Shortcourse - Wirth &amp; Perkins</a:t>
            </a:r>
            <a:endParaRPr lang="en-US"/>
          </a:p>
        </p:txBody>
      </p:sp>
      <p:sp>
        <p:nvSpPr>
          <p:cNvPr id="5" name="Slide Number Placeholder 4"/>
          <p:cNvSpPr>
            <a:spLocks noGrp="1"/>
          </p:cNvSpPr>
          <p:nvPr>
            <p:ph type="sldNum" sz="quarter" idx="11"/>
          </p:nvPr>
        </p:nvSpPr>
        <p:spPr/>
        <p:txBody>
          <a:bodyPr/>
          <a:lstStyle/>
          <a:p>
            <a:fld id="{E6268104-CC97-8348-A399-F36FE2E6B330}" type="slidenum">
              <a:rPr lang="en-US" smtClean="0"/>
              <a:t>1</a:t>
            </a:fld>
            <a:endParaRPr lang="en-US"/>
          </a:p>
        </p:txBody>
      </p:sp>
    </p:spTree>
    <p:extLst>
      <p:ext uri="{BB962C8B-B14F-4D97-AF65-F5344CB8AC3E}">
        <p14:creationId xmlns:p14="http://schemas.microsoft.com/office/powerpoint/2010/main" val="3939626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prstTxWarp prst="textNoShape">
              <a:avLst/>
            </a:prstTxWarp>
          </a:bodyPr>
          <a:lstStyle/>
          <a:p>
            <a:r>
              <a:rPr lang="en-US" sz="1200" dirty="0"/>
              <a:t>Wirth - Cutting Edge Metacognition Workshop</a:t>
            </a:r>
          </a:p>
        </p:txBody>
      </p:sp>
      <p:sp>
        <p:nvSpPr>
          <p:cNvPr id="47107" name="Rectangle 3"/>
          <p:cNvSpPr txBox="1">
            <a:spLocks noGrp="1" noChangeArrowheads="1"/>
          </p:cNvSpPr>
          <p:nvPr/>
        </p:nvSpPr>
        <p:spPr bwMode="auto">
          <a:xfrm>
            <a:off x="3886200" y="0"/>
            <a:ext cx="2971800" cy="457200"/>
          </a:xfrm>
          <a:prstGeom prst="rect">
            <a:avLst/>
          </a:prstGeom>
          <a:noFill/>
          <a:ln w="9525">
            <a:noFill/>
            <a:miter lim="800000"/>
            <a:headEnd/>
            <a:tailEnd/>
          </a:ln>
        </p:spPr>
        <p:txBody>
          <a:bodyPr>
            <a:prstTxWarp prst="textNoShape">
              <a:avLst/>
            </a:prstTxWarp>
          </a:bodyPr>
          <a:lstStyle/>
          <a:p>
            <a:pPr algn="r"/>
            <a:fld id="{9A833EAD-5D47-F548-872A-1C57CC916238}" type="datetime1">
              <a:rPr lang="en-US" sz="1200"/>
              <a:pPr algn="r"/>
              <a:t>10/7/11</a:t>
            </a:fld>
            <a:endParaRPr lang="en-US" sz="1200" dirty="0"/>
          </a:p>
        </p:txBody>
      </p:sp>
      <p:sp>
        <p:nvSpPr>
          <p:cNvPr id="4710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8F515C2D-9A66-E246-8E2F-734AC977B513}" type="slidenum">
              <a:rPr lang="en-US" sz="1200"/>
              <a:pPr algn="r"/>
              <a:t>15</a:t>
            </a:fld>
            <a:endParaRPr lang="en-US" sz="1200" dirty="0"/>
          </a:p>
        </p:txBody>
      </p:sp>
      <p:sp>
        <p:nvSpPr>
          <p:cNvPr id="47109" name="Rectangle 2"/>
          <p:cNvSpPr>
            <a:spLocks noGrp="1" noRot="1" noChangeAspect="1" noChangeArrowheads="1"/>
          </p:cNvSpPr>
          <p:nvPr>
            <p:ph type="sldImg"/>
          </p:nvPr>
        </p:nvSpPr>
        <p:spPr>
          <a:solidFill>
            <a:srgbClr val="FFFFFF"/>
          </a:solidFill>
          <a:ln/>
        </p:spPr>
      </p:sp>
      <p:sp>
        <p:nvSpPr>
          <p:cNvPr id="4711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97" charset="0"/>
            </a:endParaRPr>
          </a:p>
        </p:txBody>
      </p:sp>
      <p:sp>
        <p:nvSpPr>
          <p:cNvPr id="7" name="Date Placeholder 6"/>
          <p:cNvSpPr>
            <a:spLocks noGrp="1"/>
          </p:cNvSpPr>
          <p:nvPr>
            <p:ph type="dt" idx="10"/>
          </p:nvPr>
        </p:nvSpPr>
        <p:spPr/>
        <p:txBody>
          <a:bodyPr/>
          <a:lstStyle/>
          <a:p>
            <a:pPr>
              <a:defRPr/>
            </a:pPr>
            <a:fld id="{6093F12A-EB27-934E-86DC-25DD1B693F90}" type="datetime1">
              <a:rPr lang="en-US" smtClean="0"/>
              <a:t>10/7/11</a:t>
            </a:fld>
            <a:endParaRPr lang="en-US"/>
          </a:p>
        </p:txBody>
      </p:sp>
      <p:sp>
        <p:nvSpPr>
          <p:cNvPr id="8" name="Slide Number Placeholder 7"/>
          <p:cNvSpPr>
            <a:spLocks noGrp="1"/>
          </p:cNvSpPr>
          <p:nvPr>
            <p:ph type="sldNum" sz="quarter" idx="11"/>
          </p:nvPr>
        </p:nvSpPr>
        <p:spPr/>
        <p:txBody>
          <a:bodyPr/>
          <a:lstStyle/>
          <a:p>
            <a:pPr>
              <a:defRPr/>
            </a:pPr>
            <a:fld id="{961EFFD8-D31C-AC43-AECA-971345FC07DD}" type="slidenum">
              <a:rPr lang="en-US" smtClean="0"/>
              <a:pPr>
                <a:defRPr/>
              </a:pPr>
              <a:t>15</a:t>
            </a:fld>
            <a:endParaRPr lang="en-US"/>
          </a:p>
        </p:txBody>
      </p:sp>
      <p:sp>
        <p:nvSpPr>
          <p:cNvPr id="9" name="Header Placeholder 8"/>
          <p:cNvSpPr>
            <a:spLocks noGrp="1"/>
          </p:cNvSpPr>
          <p:nvPr>
            <p:ph type="hdr" sz="quarter" idx="12"/>
          </p:nvPr>
        </p:nvSpPr>
        <p:spPr/>
        <p:txBody>
          <a:bodyPr/>
          <a:lstStyle/>
          <a:p>
            <a:pPr>
              <a:defRPr/>
            </a:pPr>
            <a:r>
              <a:rPr lang="en-US" smtClean="0"/>
              <a:t>2011 GSA Shortcourse - Wirth &amp; Perkins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64869"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7F8DEB7-C38B-E24D-A017-8975C72A33BC}" type="datetime1">
              <a:rPr lang="en-US" sz="1200" smtClean="0"/>
              <a:t>10/7/11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F56FA8-6AAB-7748-A0C2-E8C66B66A657}" type="slidenum">
              <a:rPr lang="en-US" sz="1200"/>
              <a:pPr/>
              <a:t>17</a:t>
            </a:fld>
            <a:endParaRPr lang="en-US" sz="1200"/>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F1CB36AD-FF79-564E-8116-B193AED466C9}" type="datetime1">
              <a:rPr lang="en-US" smtClean="0"/>
              <a:t>10/7/11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34821"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1D0EDEE-C6EC-DC47-81CB-E776102B4914}" type="datetime1">
              <a:rPr lang="en-US" sz="1200" smtClean="0"/>
              <a:t>10/7/11</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a:t>Wirth - Cutting Edge Metacognition Workshop</a:t>
            </a:r>
          </a:p>
        </p:txBody>
      </p:sp>
      <p:sp>
        <p:nvSpPr>
          <p:cNvPr id="70659"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6BC3EC2C-9F6C-B74F-A8E4-8E224659F388}" type="datetime1">
              <a:rPr lang="en-US" sz="1200"/>
              <a:pPr algn="r"/>
              <a:t>10/7/11</a:t>
            </a:fld>
            <a:endParaRPr lang="en-US" sz="1200"/>
          </a:p>
        </p:txBody>
      </p:sp>
      <p:sp>
        <p:nvSpPr>
          <p:cNvPr id="7066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57C91FD5-A2E6-5340-B5F8-8330810395DA}" type="slidenum">
              <a:rPr lang="en-US" sz="1200"/>
              <a:pPr algn="r"/>
              <a:t>24</a:t>
            </a:fld>
            <a:endParaRPr lang="en-US" sz="1200"/>
          </a:p>
        </p:txBody>
      </p:sp>
      <p:sp>
        <p:nvSpPr>
          <p:cNvPr id="70661" name="Rectangle 2"/>
          <p:cNvSpPr>
            <a:spLocks noGrp="1" noRot="1" noChangeAspect="1" noChangeArrowheads="1"/>
          </p:cNvSpPr>
          <p:nvPr>
            <p:ph type="sldImg"/>
          </p:nvPr>
        </p:nvSpPr>
        <p:spPr>
          <a:solidFill>
            <a:srgbClr val="FFFFFF"/>
          </a:solidFill>
          <a:ln/>
        </p:spPr>
      </p:sp>
      <p:sp>
        <p:nvSpPr>
          <p:cNvPr id="706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de-DE" smtClean="0"/>
              <a:t>2011 GSA Shortcourse - Wirth &amp; Perkins</a:t>
            </a:r>
            <a:endParaRPr lang="en-US"/>
          </a:p>
        </p:txBody>
      </p:sp>
      <p:sp>
        <p:nvSpPr>
          <p:cNvPr id="3" name="Date Placeholder 2"/>
          <p:cNvSpPr>
            <a:spLocks noGrp="1"/>
          </p:cNvSpPr>
          <p:nvPr>
            <p:ph type="dt" idx="11"/>
          </p:nvPr>
        </p:nvSpPr>
        <p:spPr/>
        <p:txBody>
          <a:bodyPr/>
          <a:lstStyle/>
          <a:p>
            <a:fld id="{4C557F9A-1287-854F-892E-C135D83E3666}" type="datetime1">
              <a:rPr lang="en-US" smtClean="0"/>
              <a:t>10/7/11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a:t>Wirth - Cutting Edge Metacognition Workshop</a:t>
            </a:r>
          </a:p>
        </p:txBody>
      </p:sp>
      <p:sp>
        <p:nvSpPr>
          <p:cNvPr id="70659"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6BC3EC2C-9F6C-B74F-A8E4-8E224659F388}" type="datetime1">
              <a:rPr lang="en-US" sz="1200"/>
              <a:pPr algn="r"/>
              <a:t>10/7/11</a:t>
            </a:fld>
            <a:endParaRPr lang="en-US" sz="1200"/>
          </a:p>
        </p:txBody>
      </p:sp>
      <p:sp>
        <p:nvSpPr>
          <p:cNvPr id="7066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57C91FD5-A2E6-5340-B5F8-8330810395DA}" type="slidenum">
              <a:rPr lang="en-US" sz="1200"/>
              <a:pPr algn="r"/>
              <a:t>25</a:t>
            </a:fld>
            <a:endParaRPr lang="en-US" sz="1200"/>
          </a:p>
        </p:txBody>
      </p:sp>
      <p:sp>
        <p:nvSpPr>
          <p:cNvPr id="70661" name="Rectangle 2"/>
          <p:cNvSpPr>
            <a:spLocks noGrp="1" noRot="1" noChangeAspect="1" noChangeArrowheads="1"/>
          </p:cNvSpPr>
          <p:nvPr>
            <p:ph type="sldImg"/>
          </p:nvPr>
        </p:nvSpPr>
        <p:spPr>
          <a:solidFill>
            <a:srgbClr val="FFFFFF"/>
          </a:solidFill>
          <a:ln/>
        </p:spPr>
      </p:sp>
      <p:sp>
        <p:nvSpPr>
          <p:cNvPr id="706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en-US" smtClean="0"/>
              <a:t>2011 GSA Shortcourse - Wirth &amp; Perkins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brain, for it to be successful and efficient regulator for survival must proceed, in learning, by the formation of a model of its environment</a:t>
            </a:r>
          </a:p>
          <a:p>
            <a:r>
              <a:rPr lang="en-US">
                <a:latin typeface="Times" charset="0"/>
                <a:ea typeface="ＭＳ Ｐゴシック" charset="0"/>
                <a:cs typeface="ＭＳ Ｐゴシック" charset="0"/>
              </a:rPr>
              <a:t>meta-level contains an imperfect model of the object-level</a:t>
            </a:r>
          </a:p>
          <a:p>
            <a:r>
              <a:rPr lang="en-US">
                <a:latin typeface="Times" charset="0"/>
                <a:ea typeface="ＭＳ Ｐゴシック" charset="0"/>
                <a:cs typeface="ＭＳ Ｐゴシック" charset="0"/>
              </a:rPr>
              <a:t>dominance relation defined in terms of flow of information; monitoring = listening or feedback; control = speaking; meta-level modifies object level</a:t>
            </a:r>
          </a:p>
          <a:p>
            <a:r>
              <a:rPr lang="en-US">
                <a:latin typeface="Times" charset="0"/>
                <a:ea typeface="ＭＳ Ｐゴシック" charset="0"/>
                <a:cs typeface="ＭＳ Ｐゴシック" charset="0"/>
              </a:rPr>
              <a:t>metacognition can be construed as a supervisory or executive system</a:t>
            </a:r>
          </a:p>
          <a:p>
            <a:r>
              <a:rPr lang="en-US">
                <a:latin typeface="Times" charset="0"/>
                <a:ea typeface="ＭＳ Ｐゴシック" charset="0"/>
                <a:cs typeface="ＭＳ Ｐゴシック" charset="0"/>
              </a:rPr>
              <a:t>Two-level model can easily be generalized to more than two levels</a:t>
            </a:r>
          </a:p>
          <a:p>
            <a:r>
              <a:rPr lang="en-US">
                <a:latin typeface="Times" charset="0"/>
                <a:ea typeface="ＭＳ Ｐゴシック" charset="0"/>
                <a:cs typeface="ＭＳ Ｐゴシック" charset="0"/>
              </a:rPr>
              <a:t>meta-level probably located in prefrontal region; object-level in posterior cortical region</a:t>
            </a:r>
          </a:p>
        </p:txBody>
      </p:sp>
      <p:sp>
        <p:nvSpPr>
          <p:cNvPr id="2" name="Date Placeholder 1"/>
          <p:cNvSpPr>
            <a:spLocks noGrp="1"/>
          </p:cNvSpPr>
          <p:nvPr>
            <p:ph type="dt" idx="10"/>
          </p:nvPr>
        </p:nvSpPr>
        <p:spPr/>
        <p:txBody>
          <a:bodyPr/>
          <a:lstStyle/>
          <a:p>
            <a:fld id="{2823A047-2FBB-5241-BD09-0D0F087E2DAB}" type="datetime1">
              <a:rPr lang="en-US" smtClean="0"/>
              <a:t>10/7/11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E2F6A461-B168-5D46-A2F2-4B6CE32E69CB}" type="datetime1">
              <a:rPr lang="en-US" smtClean="0"/>
              <a:t>10/7/11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ln/>
        </p:spPr>
      </p:sp>
      <p:sp>
        <p:nvSpPr>
          <p:cNvPr id="1730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91DF2AFE-5A68-1849-BFA1-B677AB558BA7}" type="datetime1">
              <a:rPr lang="en-US" smtClean="0"/>
              <a:t>10/7/11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268104-CC97-8348-A399-F36FE2E6B330}" type="slidenum">
              <a:rPr lang="en-US" smtClean="0"/>
              <a:t>2</a:t>
            </a:fld>
            <a:endParaRPr lang="en-US"/>
          </a:p>
        </p:txBody>
      </p:sp>
      <p:sp>
        <p:nvSpPr>
          <p:cNvPr id="5" name="Header Placeholder 4"/>
          <p:cNvSpPr>
            <a:spLocks noGrp="1"/>
          </p:cNvSpPr>
          <p:nvPr>
            <p:ph type="hdr" sz="quarter" idx="11"/>
          </p:nvPr>
        </p:nvSpPr>
        <p:spPr/>
        <p:txBody>
          <a:bodyPr/>
          <a:lstStyle/>
          <a:p>
            <a:r>
              <a:rPr lang="en-US" smtClean="0"/>
              <a:t>2011 GSA Shortcourse - Wirth &amp; Perkins</a:t>
            </a:r>
            <a:endParaRPr lang="en-US"/>
          </a:p>
        </p:txBody>
      </p:sp>
    </p:spTree>
    <p:extLst>
      <p:ext uri="{BB962C8B-B14F-4D97-AF65-F5344CB8AC3E}">
        <p14:creationId xmlns:p14="http://schemas.microsoft.com/office/powerpoint/2010/main" val="3120883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ln/>
        </p:spPr>
      </p:sp>
      <p:sp>
        <p:nvSpPr>
          <p:cNvPr id="1730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C0157B62-5A8D-C643-8A3C-98F008F45DD7}" type="datetime1">
              <a:rPr lang="en-US" smtClean="0"/>
              <a:t>10/7/11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B0756563-AE6A-3E4A-95FD-AA1F72DBC7A3}" type="datetime1">
              <a:rPr lang="en-US" smtClean="0"/>
              <a:t>10/7/11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34821"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6412771-BF81-1443-ADAE-1AAC965F97D4}" type="datetime1">
              <a:rPr lang="en-US" sz="1200" smtClean="0"/>
              <a:t>10/7/11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a:t>Wirth - Cutting Edge Metacognition Workshop</a:t>
            </a:r>
          </a:p>
        </p:txBody>
      </p:sp>
      <p:sp>
        <p:nvSpPr>
          <p:cNvPr id="70659"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6BC3EC2C-9F6C-B74F-A8E4-8E224659F388}" type="datetime1">
              <a:rPr lang="en-US" sz="1200"/>
              <a:pPr algn="r"/>
              <a:t>10/7/11</a:t>
            </a:fld>
            <a:endParaRPr lang="en-US" sz="1200"/>
          </a:p>
        </p:txBody>
      </p:sp>
      <p:sp>
        <p:nvSpPr>
          <p:cNvPr id="7066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57C91FD5-A2E6-5340-B5F8-8330810395DA}" type="slidenum">
              <a:rPr lang="en-US" sz="1200"/>
              <a:pPr algn="r"/>
              <a:t>32</a:t>
            </a:fld>
            <a:endParaRPr lang="en-US" sz="1200"/>
          </a:p>
        </p:txBody>
      </p:sp>
      <p:sp>
        <p:nvSpPr>
          <p:cNvPr id="70661" name="Rectangle 2"/>
          <p:cNvSpPr>
            <a:spLocks noGrp="1" noRot="1" noChangeAspect="1" noChangeArrowheads="1"/>
          </p:cNvSpPr>
          <p:nvPr>
            <p:ph type="sldImg"/>
          </p:nvPr>
        </p:nvSpPr>
        <p:spPr>
          <a:solidFill>
            <a:srgbClr val="FFFFFF"/>
          </a:solidFill>
          <a:ln/>
        </p:spPr>
      </p:sp>
      <p:sp>
        <p:nvSpPr>
          <p:cNvPr id="706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de-DE" smtClean="0"/>
              <a:t>2011 GSA Shortcourse - Wirth &amp; Perkins</a:t>
            </a:r>
            <a:endParaRPr lang="en-US"/>
          </a:p>
        </p:txBody>
      </p:sp>
      <p:sp>
        <p:nvSpPr>
          <p:cNvPr id="3" name="Date Placeholder 2"/>
          <p:cNvSpPr>
            <a:spLocks noGrp="1"/>
          </p:cNvSpPr>
          <p:nvPr>
            <p:ph type="dt" idx="11"/>
          </p:nvPr>
        </p:nvSpPr>
        <p:spPr/>
        <p:txBody>
          <a:bodyPr/>
          <a:lstStyle/>
          <a:p>
            <a:fld id="{F946EB93-784F-DB45-878C-548445325152}" type="datetime1">
              <a:rPr lang="en-US" smtClean="0"/>
              <a:t>10/7/11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34821"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C3BE631-49A8-BB4F-95EC-DBE9D05A0C12}" type="datetime1">
              <a:rPr lang="en-US" sz="1200" smtClean="0"/>
              <a:t>10/7/11</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Strategies: cognitive, motivational, environmental</a:t>
            </a:r>
          </a:p>
          <a:p>
            <a:pPr eaLnBrk="1" hangingPunct="1"/>
            <a:r>
              <a:rPr lang="en-US">
                <a:latin typeface="Times" charset="0"/>
                <a:ea typeface="ＭＳ Ｐゴシック" charset="0"/>
                <a:cs typeface="ＭＳ Ｐゴシック" charset="0"/>
              </a:rPr>
              <a:t>Strategies: self regulation, planning, monitoring, correcting errors, self-assessment</a:t>
            </a:r>
          </a:p>
          <a:p>
            <a:pPr eaLnBrk="1" hangingPunct="1"/>
            <a:endParaRPr lang="en-US">
              <a:latin typeface="Times" charset="0"/>
              <a:ea typeface="ＭＳ Ｐゴシック" charset="0"/>
              <a:cs typeface="ＭＳ Ｐゴシック" charset="0"/>
            </a:endParaRPr>
          </a:p>
        </p:txBody>
      </p:sp>
      <p:sp>
        <p:nvSpPr>
          <p:cNvPr id="34821"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8C6863-090A-C649-A107-9B2E12A46B0D}" type="datetime1">
              <a:rPr lang="en-US" sz="1200" smtClean="0"/>
              <a:t>10/7/11</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a:t>Wirth - Cutting Edge Metacognition Workshop</a:t>
            </a:r>
          </a:p>
        </p:txBody>
      </p:sp>
      <p:sp>
        <p:nvSpPr>
          <p:cNvPr id="70659"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6BC3EC2C-9F6C-B74F-A8E4-8E224659F388}" type="datetime1">
              <a:rPr lang="en-US" sz="1200"/>
              <a:pPr algn="r"/>
              <a:t>10/7/11</a:t>
            </a:fld>
            <a:endParaRPr lang="en-US" sz="1200"/>
          </a:p>
        </p:txBody>
      </p:sp>
      <p:sp>
        <p:nvSpPr>
          <p:cNvPr id="7066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57C91FD5-A2E6-5340-B5F8-8330810395DA}" type="slidenum">
              <a:rPr lang="en-US" sz="1200"/>
              <a:pPr algn="r"/>
              <a:t>35</a:t>
            </a:fld>
            <a:endParaRPr lang="en-US" sz="1200"/>
          </a:p>
        </p:txBody>
      </p:sp>
      <p:sp>
        <p:nvSpPr>
          <p:cNvPr id="70661" name="Rectangle 2"/>
          <p:cNvSpPr>
            <a:spLocks noGrp="1" noRot="1" noChangeAspect="1" noChangeArrowheads="1"/>
          </p:cNvSpPr>
          <p:nvPr>
            <p:ph type="sldImg"/>
          </p:nvPr>
        </p:nvSpPr>
        <p:spPr>
          <a:solidFill>
            <a:srgbClr val="FFFFFF"/>
          </a:solidFill>
          <a:ln/>
        </p:spPr>
      </p:sp>
      <p:sp>
        <p:nvSpPr>
          <p:cNvPr id="706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de-DE" smtClean="0"/>
              <a:t>2011 GSA Shortcourse - Wirth &amp; Perkins</a:t>
            </a:r>
            <a:endParaRPr lang="en-US"/>
          </a:p>
        </p:txBody>
      </p:sp>
      <p:sp>
        <p:nvSpPr>
          <p:cNvPr id="3" name="Date Placeholder 2"/>
          <p:cNvSpPr>
            <a:spLocks noGrp="1"/>
          </p:cNvSpPr>
          <p:nvPr>
            <p:ph type="dt" idx="11"/>
          </p:nvPr>
        </p:nvSpPr>
        <p:spPr/>
        <p:txBody>
          <a:bodyPr/>
          <a:lstStyle/>
          <a:p>
            <a:fld id="{EDB28B3F-F8D3-3F48-87A5-F083BD94BBD5}" type="datetime1">
              <a:rPr lang="en-US" smtClean="0"/>
              <a:t>10/7/11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409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3F780-5947-7947-A02E-745F5D0A2F45}" type="datetime1">
              <a:rPr lang="en-US" sz="1200" smtClean="0"/>
              <a:t>10/7/11</a:t>
            </a:fld>
            <a:endParaRPr lang="en-US" sz="1200"/>
          </a:p>
        </p:txBody>
      </p:sp>
      <p:sp>
        <p:nvSpPr>
          <p:cNvPr id="40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93404F-F0D4-3C41-AF54-5B9F2D217D1B}" type="slidenum">
              <a:rPr lang="en-US" sz="1200"/>
              <a:pPr/>
              <a:t>36</a:t>
            </a:fld>
            <a:endParaRPr lang="en-US" sz="1200"/>
          </a:p>
        </p:txBody>
      </p:sp>
      <p:sp>
        <p:nvSpPr>
          <p:cNvPr id="40965" name="Rectangle 2"/>
          <p:cNvSpPr>
            <a:spLocks noGrp="1" noRot="1" noChangeAspect="1" noChangeArrowheads="1"/>
          </p:cNvSpPr>
          <p:nvPr>
            <p:ph type="sldImg"/>
          </p:nvPr>
        </p:nvSpPr>
        <p:spPr>
          <a:solidFill>
            <a:srgbClr val="FFFFFF"/>
          </a:solidFill>
          <a:ln/>
        </p:spPr>
      </p:sp>
      <p:sp>
        <p:nvSpPr>
          <p:cNvPr id="409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41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smtClean="0"/>
              <a:t>2011 GSA Shortcourse - Wirth &amp; Perkins</a:t>
            </a:r>
            <a:endParaRPr lang="en-US" sz="1200"/>
          </a:p>
        </p:txBody>
      </p:sp>
      <p:sp>
        <p:nvSpPr>
          <p:cNvPr id="604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fld id="{264BB98C-EB18-AD4B-BB92-333896914A76}" type="datetime1">
              <a:rPr lang="en-US" sz="1200" smtClean="0"/>
              <a:t>10/7/11</a:t>
            </a:fld>
            <a:endParaRPr lang="en-US" sz="1200"/>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fld id="{E100D0C7-D0F6-CB4A-897F-4C5021071749}" type="slidenum">
              <a:rPr lang="en-US" sz="1200"/>
              <a:pPr/>
              <a:t>42</a:t>
            </a:fld>
            <a:endParaRPr lang="en-US" sz="1200"/>
          </a:p>
        </p:txBody>
      </p:sp>
      <p:sp>
        <p:nvSpPr>
          <p:cNvPr id="60421" name="Rectangle 2"/>
          <p:cNvSpPr>
            <a:spLocks noGrp="1" noRot="1" noChangeAspect="1" noChangeArrowheads="1"/>
          </p:cNvSpPr>
          <p:nvPr>
            <p:ph type="sldImg"/>
          </p:nvPr>
        </p:nvSpPr>
        <p:spPr>
          <a:solidFill>
            <a:srgbClr val="FFFFFF"/>
          </a:solidFill>
          <a:ln/>
        </p:spPr>
      </p:sp>
      <p:sp>
        <p:nvSpPr>
          <p:cNvPr id="604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268104-CC97-8348-A399-F36FE2E6B330}" type="slidenum">
              <a:rPr lang="en-US" smtClean="0"/>
              <a:t>3</a:t>
            </a:fld>
            <a:endParaRPr lang="en-US"/>
          </a:p>
        </p:txBody>
      </p:sp>
      <p:sp>
        <p:nvSpPr>
          <p:cNvPr id="5" name="Header Placeholder 4"/>
          <p:cNvSpPr>
            <a:spLocks noGrp="1"/>
          </p:cNvSpPr>
          <p:nvPr>
            <p:ph type="hdr" sz="quarter" idx="11"/>
          </p:nvPr>
        </p:nvSpPr>
        <p:spPr/>
        <p:txBody>
          <a:bodyPr/>
          <a:lstStyle/>
          <a:p>
            <a:r>
              <a:rPr lang="en-US" smtClean="0"/>
              <a:t>2011 GSA Shortcourse - Wirth &amp; Perkins</a:t>
            </a:r>
            <a:endParaRPr lang="en-US"/>
          </a:p>
        </p:txBody>
      </p:sp>
    </p:spTree>
    <p:extLst>
      <p:ext uri="{BB962C8B-B14F-4D97-AF65-F5344CB8AC3E}">
        <p14:creationId xmlns:p14="http://schemas.microsoft.com/office/powerpoint/2010/main" val="3120883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a:t>Wirth - Cutting Edge Metacognition Workshop</a:t>
            </a:r>
          </a:p>
        </p:txBody>
      </p:sp>
      <p:sp>
        <p:nvSpPr>
          <p:cNvPr id="64515"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ABF2E444-73AE-0D42-A7EC-9C04BCDC5239}" type="datetime1">
              <a:rPr lang="en-US" sz="1200"/>
              <a:pPr algn="r"/>
              <a:t>10/7/11</a:t>
            </a:fld>
            <a:endParaRPr lang="en-US" sz="1200"/>
          </a:p>
        </p:txBody>
      </p:sp>
      <p:sp>
        <p:nvSpPr>
          <p:cNvPr id="6451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fld id="{E1105F4A-412E-C849-8494-B6285BDBA8B4}" type="slidenum">
              <a:rPr lang="en-US" sz="1200"/>
              <a:pPr algn="r"/>
              <a:t>43</a:t>
            </a:fld>
            <a:endParaRPr lang="en-US" sz="1200"/>
          </a:p>
        </p:txBody>
      </p:sp>
      <p:sp>
        <p:nvSpPr>
          <p:cNvPr id="64517" name="Rectangle 2"/>
          <p:cNvSpPr>
            <a:spLocks noGrp="1" noRot="1" noChangeAspect="1" noChangeArrowheads="1"/>
          </p:cNvSpPr>
          <p:nvPr>
            <p:ph type="sldImg"/>
          </p:nvPr>
        </p:nvSpPr>
        <p:spPr>
          <a:solidFill>
            <a:srgbClr val="FFFFFF"/>
          </a:solidFill>
          <a:ln/>
        </p:spPr>
      </p:sp>
      <p:sp>
        <p:nvSpPr>
          <p:cNvPr id="645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en-US" smtClean="0"/>
              <a:t>2011 GSA Shortcourse - Wirth &amp; Perkins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44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8787" name="Rectangle 2"/>
          <p:cNvSpPr>
            <a:spLocks noGrp="1" noRot="1" noChangeAspect="1" noChangeArrowheads="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187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9BEAD5D-5918-774A-AE26-1E77C73F1055}" type="slidenum">
              <a:rPr lang="en-US" sz="1200"/>
              <a:pPr/>
              <a:t>46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675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994153-F1DE-4E44-A331-8A0D1E87AA56}" type="slidenum">
              <a:rPr lang="en-US" sz="1200"/>
              <a:pPr/>
              <a:t>47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23909"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9856C2-4907-8F4E-AD90-7CED1F56EBBC}" type="datetime1">
              <a:rPr lang="en-US" sz="1200" smtClean="0"/>
              <a:t>10/7/11</a:t>
            </a:fld>
            <a:endParaRPr lang="en-US" sz="1200"/>
          </a:p>
        </p:txBody>
      </p:sp>
      <p:sp>
        <p:nvSpPr>
          <p:cNvPr id="12391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7D695F-B32C-854C-9FF5-05C10D0FFAB4}" type="slidenum">
              <a:rPr lang="en-US" sz="1200"/>
              <a:pPr/>
              <a:t>49</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solidFill>
            <a:srgbClr val="FFFFFF"/>
          </a:solidFill>
          <a:ln/>
        </p:spPr>
      </p:sp>
      <p:sp>
        <p:nvSpPr>
          <p:cNvPr id="12800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9F1C9B-C89A-B94F-B3CA-823B979249B2}" type="slidenum">
              <a:rPr lang="en-US" sz="1200"/>
              <a:pPr/>
              <a:t>50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372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331351-6ADA-A04C-8544-A91CA523DCAF}" type="slidenum">
              <a:rPr lang="en-US" sz="1200"/>
              <a:pPr/>
              <a:t>54</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402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49BF9-0BFD-8E4F-95A2-6C8E9AC1127D}" type="slidenum">
              <a:rPr lang="en-US" sz="1200"/>
              <a:pPr/>
              <a:t>55</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423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F47011-9E7F-3749-B3BA-BC3FC62F8916}" type="slidenum">
              <a:rPr lang="en-US" sz="1200"/>
              <a:pPr/>
              <a:t>56</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44387" name="Rectangle 2"/>
          <p:cNvSpPr>
            <a:spLocks noGrp="1" noRot="1" noChangeAspect="1" noChangeArrowheads="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443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42E0B-37C8-9440-9547-4E8945177094}" type="slidenum">
              <a:rPr lang="en-US" sz="1200"/>
              <a:pPr/>
              <a:t>58</a:t>
            </a:fld>
            <a:endParaRPr lang="en-US" sz="1200"/>
          </a:p>
        </p:txBody>
      </p:sp>
      <p:sp>
        <p:nvSpPr>
          <p:cNvPr id="2" name="Date Placeholder 1"/>
          <p:cNvSpPr>
            <a:spLocks noGrp="1"/>
          </p:cNvSpPr>
          <p:nvPr>
            <p:ph type="dt" idx="10"/>
          </p:nvPr>
        </p:nvSpPr>
        <p:spPr/>
        <p:txBody>
          <a:bodyPr/>
          <a:lstStyle/>
          <a:p>
            <a:fld id="{5A5AEF8C-F55B-A547-B721-D337A1B693B6}" type="datetime1">
              <a:rPr lang="en-US" smtClean="0"/>
              <a:t>10/7/11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268104-CC97-8348-A399-F36FE2E6B330}" type="slidenum">
              <a:rPr lang="en-US" smtClean="0"/>
              <a:t>9</a:t>
            </a:fld>
            <a:endParaRPr lang="en-US"/>
          </a:p>
        </p:txBody>
      </p:sp>
      <p:sp>
        <p:nvSpPr>
          <p:cNvPr id="5" name="Header Placeholder 4"/>
          <p:cNvSpPr>
            <a:spLocks noGrp="1"/>
          </p:cNvSpPr>
          <p:nvPr>
            <p:ph type="hdr" sz="quarter" idx="11"/>
          </p:nvPr>
        </p:nvSpPr>
        <p:spPr/>
        <p:txBody>
          <a:bodyPr/>
          <a:lstStyle/>
          <a:p>
            <a:r>
              <a:rPr lang="en-US" smtClean="0"/>
              <a:t>2011 GSA Shortcourse - Wirth &amp; Perkins</a:t>
            </a:r>
            <a:endParaRPr lang="en-US"/>
          </a:p>
        </p:txBody>
      </p:sp>
    </p:spTree>
    <p:extLst>
      <p:ext uri="{BB962C8B-B14F-4D97-AF65-F5344CB8AC3E}">
        <p14:creationId xmlns:p14="http://schemas.microsoft.com/office/powerpoint/2010/main" val="3120883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46435" name="Rectangle 2"/>
          <p:cNvSpPr>
            <a:spLocks noGrp="1" noRot="1" noChangeAspect="1" noChangeArrowheads="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464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0EBA41A-4154-344F-89BA-58E6DDF473CF}" type="slidenum">
              <a:rPr lang="en-US" sz="1200"/>
              <a:pPr/>
              <a:t>59</a:t>
            </a:fld>
            <a:endParaRPr lang="en-US" sz="1200"/>
          </a:p>
        </p:txBody>
      </p:sp>
      <p:sp>
        <p:nvSpPr>
          <p:cNvPr id="2" name="Date Placeholder 1"/>
          <p:cNvSpPr>
            <a:spLocks noGrp="1"/>
          </p:cNvSpPr>
          <p:nvPr>
            <p:ph type="dt" idx="10"/>
          </p:nvPr>
        </p:nvSpPr>
        <p:spPr/>
        <p:txBody>
          <a:bodyPr/>
          <a:lstStyle/>
          <a:p>
            <a:fld id="{7C842E89-FC17-DB47-B8BF-FD9472DC7777}" type="datetime1">
              <a:rPr lang="en-US" smtClean="0"/>
              <a:t>10/7/11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484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576361-7E87-B649-A27D-44385381891E}" type="slidenum">
              <a:rPr lang="en-US" sz="1200"/>
              <a:pPr/>
              <a:t>60</a:t>
            </a:fld>
            <a:endParaRPr lang="en-US" sz="1200"/>
          </a:p>
        </p:txBody>
      </p:sp>
      <p:sp>
        <p:nvSpPr>
          <p:cNvPr id="2" name="Date Placeholder 1"/>
          <p:cNvSpPr>
            <a:spLocks noGrp="1"/>
          </p:cNvSpPr>
          <p:nvPr>
            <p:ph type="dt" idx="10"/>
          </p:nvPr>
        </p:nvSpPr>
        <p:spPr/>
        <p:txBody>
          <a:bodyPr/>
          <a:lstStyle/>
          <a:p>
            <a:fld id="{D040AD5A-5269-5642-83D6-79C70BA4D704}" type="datetime1">
              <a:rPr lang="en-US" smtClean="0"/>
              <a:t>10/7/11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05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EA740E-D52F-104F-BB57-F7708C566812}" type="slidenum">
              <a:rPr lang="en-US" sz="1200"/>
              <a:pPr/>
              <a:t>61</a:t>
            </a:fld>
            <a:endParaRPr lang="en-US" sz="1200"/>
          </a:p>
        </p:txBody>
      </p:sp>
      <p:sp>
        <p:nvSpPr>
          <p:cNvPr id="2" name="Date Placeholder 1"/>
          <p:cNvSpPr>
            <a:spLocks noGrp="1"/>
          </p:cNvSpPr>
          <p:nvPr>
            <p:ph type="dt" idx="10"/>
          </p:nvPr>
        </p:nvSpPr>
        <p:spPr/>
        <p:txBody>
          <a:bodyPr/>
          <a:lstStyle/>
          <a:p>
            <a:fld id="{D664BDB0-213D-9646-B5D1-FBE19B41EEB3}" type="datetime1">
              <a:rPr lang="en-US" smtClean="0"/>
              <a:t>10/7/11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05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EA740E-D52F-104F-BB57-F7708C566812}" type="slidenum">
              <a:rPr lang="en-US" sz="1200"/>
              <a:pPr/>
              <a:t>62</a:t>
            </a:fld>
            <a:endParaRPr lang="en-US" sz="1200"/>
          </a:p>
        </p:txBody>
      </p:sp>
      <p:sp>
        <p:nvSpPr>
          <p:cNvPr id="2" name="Date Placeholder 1"/>
          <p:cNvSpPr>
            <a:spLocks noGrp="1"/>
          </p:cNvSpPr>
          <p:nvPr>
            <p:ph type="dt" idx="10"/>
          </p:nvPr>
        </p:nvSpPr>
        <p:spPr/>
        <p:txBody>
          <a:bodyPr/>
          <a:lstStyle/>
          <a:p>
            <a:fld id="{FEB4BFAC-8D3F-A84F-97B0-98B9C2E9BC11}" type="datetime1">
              <a:rPr lang="en-US" smtClean="0"/>
              <a:t>10/7/11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05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EA740E-D52F-104F-BB57-F7708C566812}" type="slidenum">
              <a:rPr lang="en-US" sz="1200"/>
              <a:pPr/>
              <a:t>63</a:t>
            </a:fld>
            <a:endParaRPr lang="en-US" sz="1200"/>
          </a:p>
        </p:txBody>
      </p:sp>
      <p:sp>
        <p:nvSpPr>
          <p:cNvPr id="2" name="Date Placeholder 1"/>
          <p:cNvSpPr>
            <a:spLocks noGrp="1"/>
          </p:cNvSpPr>
          <p:nvPr>
            <p:ph type="dt" idx="10"/>
          </p:nvPr>
        </p:nvSpPr>
        <p:spPr/>
        <p:txBody>
          <a:bodyPr/>
          <a:lstStyle/>
          <a:p>
            <a:fld id="{6BBB0FAB-DB6C-9F4D-87E4-22F72F936DBB}" type="datetime1">
              <a:rPr lang="en-US" smtClean="0"/>
              <a:t>10/7/11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05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EEA740E-D52F-104F-BB57-F7708C566812}" type="slidenum">
              <a:rPr lang="en-US" sz="1200"/>
              <a:pPr/>
              <a:t>64</a:t>
            </a:fld>
            <a:endParaRPr lang="en-US" sz="1200"/>
          </a:p>
        </p:txBody>
      </p:sp>
      <p:sp>
        <p:nvSpPr>
          <p:cNvPr id="2" name="Date Placeholder 1"/>
          <p:cNvSpPr>
            <a:spLocks noGrp="1"/>
          </p:cNvSpPr>
          <p:nvPr>
            <p:ph type="dt" idx="10"/>
          </p:nvPr>
        </p:nvSpPr>
        <p:spPr/>
        <p:txBody>
          <a:bodyPr/>
          <a:lstStyle/>
          <a:p>
            <a:fld id="{84ECFC08-3898-4F49-BF72-1F6B44E024EE}" type="datetime1">
              <a:rPr lang="en-US" smtClean="0"/>
              <a:t>10/7/11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65</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200" smtClean="0"/>
              <a:t>2011 GSA Shortcourse - Wirth &amp; Perkins</a:t>
            </a:r>
            <a:endParaRPr lang="en-US" sz="1200"/>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fld id="{16F3C679-0A46-EC44-AE59-A740E0C222E8}" type="datetime1">
              <a:rPr lang="en-US" sz="1200" smtClean="0"/>
              <a:t>10/7/11</a:t>
            </a:fld>
            <a:endParaRPr lang="en-US" sz="1200"/>
          </a:p>
        </p:txBody>
      </p:sp>
      <p:sp>
        <p:nvSpPr>
          <p:cNvPr id="686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fld id="{19E183B6-ADAE-7249-82A2-C0B94DDA7BC6}" type="slidenum">
              <a:rPr lang="en-US" sz="1200"/>
              <a:pPr/>
              <a:t>66</a:t>
            </a:fld>
            <a:endParaRPr lang="en-US" sz="1200"/>
          </a:p>
        </p:txBody>
      </p:sp>
      <p:sp>
        <p:nvSpPr>
          <p:cNvPr id="68613" name="Rectangle 2"/>
          <p:cNvSpPr>
            <a:spLocks noGrp="1" noRot="1" noChangeAspect="1" noChangeArrowheads="1"/>
          </p:cNvSpPr>
          <p:nvPr>
            <p:ph type="sldImg"/>
          </p:nvPr>
        </p:nvSpPr>
        <p:spPr>
          <a:solidFill>
            <a:srgbClr val="FFFFFF"/>
          </a:solidFill>
          <a:ln/>
        </p:spPr>
      </p:sp>
      <p:sp>
        <p:nvSpPr>
          <p:cNvPr id="686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F5C5E7-BFC4-6446-8867-CDE9F6E429AA}" type="slidenum">
              <a:rPr lang="en-US" sz="1200"/>
              <a:pPr/>
              <a:t>67</a:t>
            </a:fld>
            <a:endParaRPr 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EC4085-0D15-7F4C-A75C-BF8BD1E932A8}" type="slidenum">
              <a:rPr lang="en-US" sz="1200"/>
              <a:pPr/>
              <a:t>68</a:t>
            </a:fld>
            <a:endParaRPr lang="en-US" sz="1200"/>
          </a:p>
        </p:txBody>
      </p:sp>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268104-CC97-8348-A399-F36FE2E6B330}" type="slidenum">
              <a:rPr lang="en-US" smtClean="0"/>
              <a:t>10</a:t>
            </a:fld>
            <a:endParaRPr lang="en-US"/>
          </a:p>
        </p:txBody>
      </p:sp>
      <p:sp>
        <p:nvSpPr>
          <p:cNvPr id="5" name="Header Placeholder 4"/>
          <p:cNvSpPr>
            <a:spLocks noGrp="1"/>
          </p:cNvSpPr>
          <p:nvPr>
            <p:ph type="hdr" sz="quarter" idx="11"/>
          </p:nvPr>
        </p:nvSpPr>
        <p:spPr/>
        <p:txBody>
          <a:bodyPr/>
          <a:lstStyle/>
          <a:p>
            <a:r>
              <a:rPr lang="en-US" smtClean="0"/>
              <a:t>2011 GSA Shortcourse - Wirth &amp; Perkins</a:t>
            </a:r>
            <a:endParaRPr lang="en-US"/>
          </a:p>
        </p:txBody>
      </p:sp>
    </p:spTree>
    <p:extLst>
      <p:ext uri="{BB962C8B-B14F-4D97-AF65-F5344CB8AC3E}">
        <p14:creationId xmlns:p14="http://schemas.microsoft.com/office/powerpoint/2010/main" val="3120883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C3316-FE0C-BC4B-BDC1-5849369A891D}" type="slidenum">
              <a:rPr lang="en-US" sz="1200"/>
              <a:pPr/>
              <a:t>69</a:t>
            </a:fld>
            <a:endParaRPr lang="en-US" sz="1200"/>
          </a:p>
        </p:txBody>
      </p:sp>
      <p:sp>
        <p:nvSpPr>
          <p:cNvPr id="101378" name="Rectangle 2"/>
          <p:cNvSpPr>
            <a:spLocks noGrp="1" noRot="1" noChangeAspect="1" noChangeArrowheads="1" noTextEdit="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DEF5BC-30D0-C34D-A2DF-F4D0B3061D36}" type="slidenum">
              <a:rPr lang="en-US" sz="1200"/>
              <a:pPr/>
              <a:t>70</a:t>
            </a:fld>
            <a:endParaRPr lang="en-US" sz="1200"/>
          </a:p>
        </p:txBody>
      </p:sp>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7FD3A-65D3-BF47-877E-0E6C70744630}" type="slidenum">
              <a:rPr lang="en-US" sz="1200"/>
              <a:pPr/>
              <a:t>71</a:t>
            </a:fld>
            <a:endParaRPr lang="en-US" sz="1200"/>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BA8147-B773-624C-8681-B3BBDADF8DF7}" type="slidenum">
              <a:rPr lang="en-US" sz="1200"/>
              <a:pPr/>
              <a:t>72</a:t>
            </a:fld>
            <a:endParaRPr lang="en-US" sz="1200"/>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 pre-frontal cortex, associated with cognitive control, undergoes significant restructuring well into the 20</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t>
            </a:r>
            <a:endParaRPr lang="en-US" altLang="ja-JP">
              <a:latin typeface="Times" charset="0"/>
              <a:ea typeface="ＭＳ Ｐゴシック" charset="0"/>
              <a:cs typeface="ＭＳ Ｐゴシック" charset="0"/>
            </a:endParaRPr>
          </a:p>
          <a:p>
            <a:pPr eaLnBrk="1" hangingPunct="1"/>
            <a:endParaRPr lang="en-US">
              <a:latin typeface="Times" charset="0"/>
              <a:ea typeface="ＭＳ Ｐゴシック" charset="0"/>
              <a:cs typeface="ＭＳ Ｐゴシック" charset="0"/>
            </a:endParaRPr>
          </a:p>
          <a:p>
            <a:pPr eaLnBrk="1" hangingPunct="1"/>
            <a:r>
              <a:rPr lang="en-US">
                <a:latin typeface="Times" charset="0"/>
                <a:ea typeface="ＭＳ Ｐゴシック" charset="0"/>
                <a:cs typeface="ＭＳ Ｐゴシック" charset="0"/>
              </a:rPr>
              <a:t>Research shows that metacognitive skills and self-regulatory processes are teachable and can lead to increases in student motivation and achievement.  However, few teachers effectively prepare students to be independent, self-directing learners.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76</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latin typeface="Times" charset="0"/>
              </a:rPr>
              <a:t>2011 GSA Shortcourse - Wirth &amp; Perkins</a:t>
            </a:r>
            <a:endParaRPr lang="en-US" sz="1200">
              <a:latin typeface="Times" charset="0"/>
            </a:endParaRPr>
          </a:p>
        </p:txBody>
      </p:sp>
      <p:sp>
        <p:nvSpPr>
          <p:cNvPr id="1105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9A758FE-43F5-C348-A5E2-FC224C7736A1}" type="slidenum">
              <a:rPr lang="en-US" sz="1200">
                <a:latin typeface="Times" charset="0"/>
              </a:rPr>
              <a:pPr/>
              <a:t>77</a:t>
            </a:fld>
            <a:endParaRPr lang="en-US" sz="1200">
              <a:latin typeface="Times" charset="0"/>
            </a:endParaRPr>
          </a:p>
        </p:txBody>
      </p:sp>
      <p:sp>
        <p:nvSpPr>
          <p:cNvPr id="110597" name="Rectangle 2"/>
          <p:cNvSpPr>
            <a:spLocks noGrp="1" noRot="1" noChangeAspect="1" noChangeArrowheads="1"/>
          </p:cNvSpPr>
          <p:nvPr>
            <p:ph type="sldImg"/>
          </p:nvPr>
        </p:nvSpPr>
        <p:spPr>
          <a:solidFill>
            <a:srgbClr val="FFFFFF"/>
          </a:solidFill>
          <a:ln/>
        </p:spPr>
      </p:sp>
      <p:sp>
        <p:nvSpPr>
          <p:cNvPr id="1105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D17B97A0-5824-2C41-8BDA-046E554E19DF}" type="datetime1">
              <a:rPr lang="en-US" smtClean="0"/>
              <a:t>10/7/11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471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27E32F-E63B-AA46-A3F3-6159A6BD5FF4}" type="datetime1">
              <a:rPr lang="en-US" sz="1200" smtClean="0"/>
              <a:t>10/7/11</a:t>
            </a:fld>
            <a:endParaRPr lang="en-US" sz="1200"/>
          </a:p>
        </p:txBody>
      </p:sp>
      <p:sp>
        <p:nvSpPr>
          <p:cNvPr id="471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23BE0-3957-6243-973D-CAD4AE9514FA}" type="slidenum">
              <a:rPr lang="en-US" sz="1200"/>
              <a:pPr/>
              <a:t>78</a:t>
            </a:fld>
            <a:endParaRPr lang="en-US" sz="1200"/>
          </a:p>
        </p:txBody>
      </p:sp>
      <p:sp>
        <p:nvSpPr>
          <p:cNvPr id="47108" name="Rectangle 2"/>
          <p:cNvSpPr>
            <a:spLocks noGrp="1" noRot="1" noChangeAspect="1" noChangeArrowheads="1"/>
          </p:cNvSpPr>
          <p:nvPr>
            <p:ph type="sldImg"/>
          </p:nvPr>
        </p:nvSpPr>
        <p:spPr>
          <a:solidFill>
            <a:srgbClr val="FFFFFF"/>
          </a:solidFill>
          <a:ln/>
        </p:spPr>
      </p:sp>
      <p:sp>
        <p:nvSpPr>
          <p:cNvPr id="4710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5120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14F5E4-EF90-C84C-A387-5AAFBBB14D28}" type="datetime1">
              <a:rPr lang="en-US" sz="1200" smtClean="0"/>
              <a:t>10/7/11</a:t>
            </a:fld>
            <a:endParaRPr lang="en-US" sz="1200"/>
          </a:p>
        </p:txBody>
      </p:sp>
      <p:sp>
        <p:nvSpPr>
          <p:cNvPr id="512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DA530-59B4-764E-9F83-2FEAADE0A7F5}" type="slidenum">
              <a:rPr lang="en-US" sz="1200"/>
              <a:pPr/>
              <a:t>79</a:t>
            </a:fld>
            <a:endParaRPr lang="en-US" sz="1200"/>
          </a:p>
        </p:txBody>
      </p:sp>
      <p:sp>
        <p:nvSpPr>
          <p:cNvPr id="51204" name="Rectangle 2"/>
          <p:cNvSpPr>
            <a:spLocks noGrp="1" noRot="1" noChangeAspect="1" noChangeArrowheads="1"/>
          </p:cNvSpPr>
          <p:nvPr>
            <p:ph type="sldImg"/>
          </p:nvPr>
        </p:nvSpPr>
        <p:spPr>
          <a:solidFill>
            <a:srgbClr val="FFFFFF"/>
          </a:solidFill>
          <a:ln/>
        </p:spPr>
      </p:sp>
      <p:sp>
        <p:nvSpPr>
          <p:cNvPr id="5120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5325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BFD4F3-CF5E-3944-9E83-49C138326EA2}" type="datetime1">
              <a:rPr lang="en-US" sz="1200" smtClean="0"/>
              <a:t>10/7/11</a:t>
            </a:fld>
            <a:endParaRPr lang="en-US" sz="1200"/>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6FEDF2-2EF2-DC4A-B08A-65F55F80148B}" type="slidenum">
              <a:rPr lang="en-US" sz="1200"/>
              <a:pPr/>
              <a:t>80</a:t>
            </a:fld>
            <a:endParaRPr lang="en-US" sz="1200"/>
          </a:p>
        </p:txBody>
      </p:sp>
      <p:sp>
        <p:nvSpPr>
          <p:cNvPr id="53252" name="Rectangle 2"/>
          <p:cNvSpPr>
            <a:spLocks noGrp="1" noRot="1" noChangeAspect="1" noChangeArrowheads="1"/>
          </p:cNvSpPr>
          <p:nvPr>
            <p:ph type="sldImg"/>
          </p:nvPr>
        </p:nvSpPr>
        <p:spPr>
          <a:solidFill>
            <a:srgbClr val="FFFFFF"/>
          </a:solidFill>
          <a:ln/>
        </p:spPr>
      </p:sp>
      <p:sp>
        <p:nvSpPr>
          <p:cNvPr id="532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268104-CC97-8348-A399-F36FE2E6B330}" type="slidenum">
              <a:rPr lang="en-US" smtClean="0"/>
              <a:t>11</a:t>
            </a:fld>
            <a:endParaRPr lang="en-US"/>
          </a:p>
        </p:txBody>
      </p:sp>
      <p:sp>
        <p:nvSpPr>
          <p:cNvPr id="5" name="Header Placeholder 4"/>
          <p:cNvSpPr>
            <a:spLocks noGrp="1"/>
          </p:cNvSpPr>
          <p:nvPr>
            <p:ph type="hdr" sz="quarter" idx="11"/>
          </p:nvPr>
        </p:nvSpPr>
        <p:spPr/>
        <p:txBody>
          <a:bodyPr/>
          <a:lstStyle/>
          <a:p>
            <a:r>
              <a:rPr lang="en-US" smtClean="0"/>
              <a:t>2011 GSA Shortcourse - Wirth &amp; Perkins</a:t>
            </a:r>
            <a:endParaRPr lang="en-US"/>
          </a:p>
        </p:txBody>
      </p:sp>
    </p:spTree>
    <p:extLst>
      <p:ext uri="{BB962C8B-B14F-4D97-AF65-F5344CB8AC3E}">
        <p14:creationId xmlns:p14="http://schemas.microsoft.com/office/powerpoint/2010/main" val="3120883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p:cNvSpPr>
          <p:nvPr>
            <p:ph type="sldImg"/>
          </p:nvPr>
        </p:nvSpPr>
        <p:spPr>
          <a:solidFill>
            <a:srgbClr val="FFFFFF"/>
          </a:solidFill>
          <a:ln/>
        </p:spPr>
      </p:sp>
      <p:sp>
        <p:nvSpPr>
          <p:cNvPr id="552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8B8DC501-D784-DD4A-95D6-7865BEAD90E3}" type="datetime1">
              <a:rPr lang="en-US" smtClean="0"/>
              <a:t>10/7/11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D4C66-2621-DC43-8DED-F38303F48821}" type="slidenum">
              <a:rPr lang="en-US" sz="1200"/>
              <a:pPr/>
              <a:t>82</a:t>
            </a:fld>
            <a:endParaRPr lang="en-US"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CB26ADCD-F0AC-BC4B-85B6-C9C5B0E9D0DF}" type="datetime1">
              <a:rPr lang="en-US" smtClean="0"/>
              <a:t>10/7/11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614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37DE9F-FC66-F04D-A305-6AA61E947384}" type="slidenum">
              <a:rPr lang="en-US" sz="1200"/>
              <a:pPr/>
              <a:t>83</a:t>
            </a:fld>
            <a:endParaRPr lang="en-US" sz="120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94889F7E-F47E-4043-92E2-CDA933370F1B}" type="datetime1">
              <a:rPr lang="en-US" smtClean="0"/>
              <a:t>10/7/11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634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6090B8-DA26-2F40-B444-E33AFEB026BA}" type="slidenum">
              <a:rPr lang="en-US" sz="1200"/>
              <a:pPr/>
              <a:t>84</a:t>
            </a:fld>
            <a:endParaRPr lang="en-US" sz="120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1048C2D6-4978-F844-AB5E-8EC4A1C6B4E6}" type="datetime1">
              <a:rPr lang="en-US" smtClean="0"/>
              <a:t>10/7/11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latin typeface="Times" charset="0"/>
              </a:rPr>
              <a:t>2011 GSA Shortcourse - Wirth &amp; Perkins</a:t>
            </a:r>
            <a:endParaRPr lang="en-US" sz="1200">
              <a:latin typeface="Times" charset="0"/>
            </a:endParaRPr>
          </a:p>
        </p:txBody>
      </p:sp>
      <p:sp>
        <p:nvSpPr>
          <p:cNvPr id="1146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135DD7-CA34-D648-A28E-C3552E2BFF67}" type="datetime1">
              <a:rPr lang="en-US" sz="1200" smtClean="0">
                <a:latin typeface="Times" charset="0"/>
              </a:rPr>
              <a:t>10/7/11</a:t>
            </a:fld>
            <a:endParaRPr lang="en-US" sz="1200">
              <a:latin typeface="Times" charset="0"/>
            </a:endParaRPr>
          </a:p>
        </p:txBody>
      </p:sp>
      <p:sp>
        <p:nvSpPr>
          <p:cNvPr id="11469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1A1E7DA-4EDF-0E4A-ACF0-60146E581AB8}" type="slidenum">
              <a:rPr lang="en-US" sz="1200">
                <a:latin typeface="Times" charset="0"/>
              </a:rPr>
              <a:pPr/>
              <a:t>85</a:t>
            </a:fld>
            <a:endParaRPr lang="en-US" sz="1200">
              <a:latin typeface="Times" charset="0"/>
            </a:endParaRPr>
          </a:p>
        </p:txBody>
      </p:sp>
      <p:sp>
        <p:nvSpPr>
          <p:cNvPr id="114693" name="Rectangle 2"/>
          <p:cNvSpPr>
            <a:spLocks noGrp="1" noRot="1" noChangeAspect="1" noChangeArrowheads="1" noTextEdit="1"/>
          </p:cNvSpPr>
          <p:nvPr>
            <p:ph type="sldImg"/>
          </p:nvPr>
        </p:nvSpPr>
        <p:spPr>
          <a:ln/>
        </p:spPr>
      </p:sp>
      <p:sp>
        <p:nvSpPr>
          <p:cNvPr id="1146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716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17D49-31D9-7D4D-89A8-2299BDB94014}" type="slidenum">
              <a:rPr lang="en-US" sz="1200"/>
              <a:pPr/>
              <a:t>86</a:t>
            </a:fld>
            <a:endParaRPr lang="en-US" sz="120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55F562BF-4EA5-AD46-8E24-7AA7875D084C}" type="datetime1">
              <a:rPr lang="en-US" smtClean="0"/>
              <a:t>10/7/11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7373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3233B4-8AAA-C443-9B8E-9171AF8D3FA7}" type="datetime1">
              <a:rPr lang="en-US" sz="1200" smtClean="0"/>
              <a:t>10/7/11</a:t>
            </a:fld>
            <a:endParaRPr lang="en-US" sz="1200"/>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1E2A9D-D3C1-4C47-AE5E-3354E2BABC32}" type="slidenum">
              <a:rPr lang="en-US" sz="1200"/>
              <a:pPr/>
              <a:t>87</a:t>
            </a:fld>
            <a:endParaRPr lang="en-US" sz="120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7987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4DE40-EE22-4E41-A829-88A680689301}" type="datetime1">
              <a:rPr lang="en-US" sz="1200" smtClean="0"/>
              <a:t>10/7/11</a:t>
            </a:fld>
            <a:endParaRPr lang="en-US" sz="1200"/>
          </a:p>
        </p:txBody>
      </p:sp>
      <p:sp>
        <p:nvSpPr>
          <p:cNvPr id="798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8A1386-F393-1744-855A-EAB6A33CFCC0}" type="slidenum">
              <a:rPr lang="en-US" sz="1200"/>
              <a:pPr/>
              <a:t>92</a:t>
            </a:fld>
            <a:endParaRPr lang="en-US" sz="120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8192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AFAA0-CC26-8E4D-BD7C-92E0003A337E}" type="datetime1">
              <a:rPr lang="en-US" sz="1200" smtClean="0"/>
              <a:t>10/7/11</a:t>
            </a:fld>
            <a:endParaRPr lang="en-US" sz="1200"/>
          </a:p>
        </p:txBody>
      </p:sp>
      <p:sp>
        <p:nvSpPr>
          <p:cNvPr id="81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93532-63C8-434F-B838-B7EB489A22B4}" type="slidenum">
              <a:rPr lang="en-US" sz="1200"/>
              <a:pPr/>
              <a:t>93</a:t>
            </a:fld>
            <a:endParaRPr lang="en-US" sz="120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839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7F2A0-A71B-AD49-9D11-25B3A1258437}" type="datetime1">
              <a:rPr lang="en-US" sz="1200" smtClean="0"/>
              <a:t>10/7/11</a:t>
            </a:fld>
            <a:endParaRPr lang="en-US" sz="1200"/>
          </a:p>
        </p:txBody>
      </p:sp>
      <p:sp>
        <p:nvSpPr>
          <p:cNvPr id="83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86AB2-B4D6-2740-BC3E-2AB784EED0ED}" type="slidenum">
              <a:rPr lang="en-US" sz="1200"/>
              <a:pPr/>
              <a:t>94</a:t>
            </a:fld>
            <a:endParaRPr lang="en-US" sz="1200"/>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870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F4FC2-341D-F148-B700-00465EB0F78C}" type="datetime1">
              <a:rPr lang="en-US" sz="1200" smtClean="0"/>
              <a:t>10/7/11</a:t>
            </a:fld>
            <a:endParaRPr lang="en-US" sz="1200"/>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74200C-2F42-694A-A4D1-96568EE440A7}" type="slidenum">
              <a:rPr lang="en-US" sz="1200"/>
              <a:pPr/>
              <a:t>96</a:t>
            </a:fld>
            <a:endParaRPr lang="en-US" sz="12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8909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9BC633-E10F-344F-BA03-096350CDDB8D}" type="datetime1">
              <a:rPr lang="en-US" sz="1200" smtClean="0"/>
              <a:t>10/7/11</a:t>
            </a:fld>
            <a:endParaRPr lang="en-US" sz="1200"/>
          </a:p>
        </p:txBody>
      </p:sp>
      <p:sp>
        <p:nvSpPr>
          <p:cNvPr id="89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346C8D-E17C-B848-B276-DC91FC0DE8D0}" type="slidenum">
              <a:rPr lang="en-US" sz="1200"/>
              <a:pPr/>
              <a:t>97</a:t>
            </a:fld>
            <a:endParaRPr lang="en-US" sz="120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911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CBB09F-FBCF-1444-A6F6-E7EB039B5D19}" type="datetime1">
              <a:rPr lang="en-US" sz="1200" smtClean="0"/>
              <a:t>10/7/11</a:t>
            </a:fld>
            <a:endParaRPr lang="en-US" sz="1200"/>
          </a:p>
        </p:txBody>
      </p:sp>
      <p:sp>
        <p:nvSpPr>
          <p:cNvPr id="91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46669B-0370-E447-9BED-1A2CF586D12E}" type="slidenum">
              <a:rPr lang="en-US" sz="1200"/>
              <a:pPr/>
              <a:t>98</a:t>
            </a:fld>
            <a:endParaRPr lang="en-US" sz="1200"/>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931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ABE6B-6867-A54A-B1D9-D18D428DF805}" type="datetime1">
              <a:rPr lang="en-US" sz="1200" smtClean="0"/>
              <a:t>10/7/11</a:t>
            </a:fld>
            <a:endParaRPr lang="en-US" sz="1200"/>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24878-6276-B641-AA79-4704A7583977}" type="slidenum">
              <a:rPr lang="en-US" sz="1200"/>
              <a:pPr/>
              <a:t>99</a:t>
            </a:fld>
            <a:endParaRPr lang="en-US" sz="12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952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0D9294-1710-CC42-A96C-CAACB12028AF}" type="datetime1">
              <a:rPr lang="en-US" sz="1200" smtClean="0"/>
              <a:t>10/7/11</a:t>
            </a:fld>
            <a:endParaRPr lang="en-US" sz="1200"/>
          </a:p>
        </p:txBody>
      </p:sp>
      <p:sp>
        <p:nvSpPr>
          <p:cNvPr id="95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6448F9-7B61-884F-891F-63D25F7CA4DA}" type="slidenum">
              <a:rPr lang="en-US" sz="1200"/>
              <a:pPr/>
              <a:t>100</a:t>
            </a:fld>
            <a:endParaRPr lang="en-US" sz="1200"/>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101</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Wirth - Cutting Edge Metacognition Workshop</a:t>
            </a:r>
          </a:p>
        </p:txBody>
      </p:sp>
      <p:sp>
        <p:nvSpPr>
          <p:cNvPr id="154627"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C0DF0D2-1957-B048-AA48-292A5113F108}" type="datetime1">
              <a:rPr lang="en-US" sz="1200"/>
              <a:pPr algn="r"/>
              <a:t>10/7/11</a:t>
            </a:fld>
            <a:endParaRPr lang="en-US" sz="1200"/>
          </a:p>
        </p:txBody>
      </p:sp>
      <p:sp>
        <p:nvSpPr>
          <p:cNvPr id="15462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02FFFA9-236B-6B45-A70A-8A6D6EF9B245}" type="slidenum">
              <a:rPr lang="en-US" sz="1200"/>
              <a:pPr algn="r"/>
              <a:t>102</a:t>
            </a:fld>
            <a:endParaRPr lang="en-US" sz="1200"/>
          </a:p>
        </p:txBody>
      </p:sp>
      <p:sp>
        <p:nvSpPr>
          <p:cNvPr id="154629" name="Rectangle 2"/>
          <p:cNvSpPr>
            <a:spLocks noGrp="1" noRot="1" noChangeAspect="1" noChangeArrowheads="1"/>
          </p:cNvSpPr>
          <p:nvPr>
            <p:ph type="sldImg"/>
          </p:nvPr>
        </p:nvSpPr>
        <p:spPr>
          <a:solidFill>
            <a:srgbClr val="FFFFFF"/>
          </a:solidFill>
          <a:ln/>
        </p:spPr>
      </p:sp>
      <p:sp>
        <p:nvSpPr>
          <p:cNvPr id="1546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en-US" smtClean="0"/>
              <a:t>2011 GSA Shortcourse - Wirth &amp; Perkins</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latin typeface="Times" charset="0"/>
              </a:rPr>
              <a:t>2011 GSA Shortcourse - Wirth &amp; Perkins</a:t>
            </a:r>
            <a:endParaRPr lang="en-US" sz="1200">
              <a:latin typeface="Times" charset="0"/>
            </a:endParaRPr>
          </a:p>
        </p:txBody>
      </p:sp>
      <p:sp>
        <p:nvSpPr>
          <p:cNvPr id="156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E712B6-C104-1F42-8E62-0E248DD5A16A}" type="datetime1">
              <a:rPr lang="en-US" sz="1200" smtClean="0">
                <a:latin typeface="Times" charset="0"/>
              </a:rPr>
              <a:t>10/7/11</a:t>
            </a:fld>
            <a:endParaRPr lang="en-US" sz="1200">
              <a:latin typeface="Times" charset="0"/>
            </a:endParaRPr>
          </a:p>
        </p:txBody>
      </p:sp>
      <p:sp>
        <p:nvSpPr>
          <p:cNvPr id="156676" name="Rectangle 2"/>
          <p:cNvSpPr>
            <a:spLocks noGrp="1" noRot="1" noChangeAspect="1" noChangeArrowheads="1"/>
          </p:cNvSpPr>
          <p:nvPr>
            <p:ph type="sldImg"/>
          </p:nvPr>
        </p:nvSpPr>
        <p:spPr>
          <a:solidFill>
            <a:srgbClr val="FFFFFF"/>
          </a:solidFill>
          <a:ln/>
        </p:spPr>
      </p:sp>
      <p:sp>
        <p:nvSpPr>
          <p:cNvPr id="1566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Wirth - Cutting Edge Metacognition Workshop</a:t>
            </a:r>
          </a:p>
        </p:txBody>
      </p:sp>
      <p:sp>
        <p:nvSpPr>
          <p:cNvPr id="158723"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E2E4A67-2B4E-084C-AF63-43580AA77E52}" type="datetime1">
              <a:rPr lang="en-US" sz="1200"/>
              <a:pPr algn="r"/>
              <a:t>10/7/11</a:t>
            </a:fld>
            <a:endParaRPr lang="en-US" sz="1200"/>
          </a:p>
        </p:txBody>
      </p:sp>
      <p:sp>
        <p:nvSpPr>
          <p:cNvPr id="15872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711CB2D-A4D3-864A-93B1-A44F50A85A9D}" type="slidenum">
              <a:rPr lang="en-US" sz="1200"/>
              <a:pPr algn="r"/>
              <a:t>104</a:t>
            </a:fld>
            <a:endParaRPr lang="en-US" sz="1200"/>
          </a:p>
        </p:txBody>
      </p:sp>
      <p:sp>
        <p:nvSpPr>
          <p:cNvPr id="158725" name="Rectangle 2"/>
          <p:cNvSpPr>
            <a:spLocks noGrp="1" noRot="1" noChangeAspect="1" noChangeArrowheads="1"/>
          </p:cNvSpPr>
          <p:nvPr>
            <p:ph type="sldImg"/>
          </p:nvPr>
        </p:nvSpPr>
        <p:spPr>
          <a:solidFill>
            <a:srgbClr val="FFFFFF"/>
          </a:solidFill>
          <a:ln/>
        </p:spPr>
      </p:sp>
      <p:sp>
        <p:nvSpPr>
          <p:cNvPr id="1587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en-US" smtClean="0"/>
              <a:t>2011 GSA Shortcourse - Wirth &amp; Perkins</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Wirth - Cutting Edge Metacognition Workshop</a:t>
            </a:r>
          </a:p>
        </p:txBody>
      </p:sp>
      <p:sp>
        <p:nvSpPr>
          <p:cNvPr id="160771"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AE4923C-2E19-9249-8E1A-54226D163ED5}" type="datetime1">
              <a:rPr lang="en-US" sz="1200"/>
              <a:pPr algn="r"/>
              <a:t>10/7/11</a:t>
            </a:fld>
            <a:endParaRPr lang="en-US" sz="1200"/>
          </a:p>
        </p:txBody>
      </p:sp>
      <p:sp>
        <p:nvSpPr>
          <p:cNvPr id="1607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FFF1B39-FD69-8640-9E35-81AE91C9942F}" type="slidenum">
              <a:rPr lang="en-US" sz="1200"/>
              <a:pPr algn="r"/>
              <a:t>105</a:t>
            </a:fld>
            <a:endParaRPr lang="en-US" sz="1200"/>
          </a:p>
        </p:txBody>
      </p:sp>
      <p:sp>
        <p:nvSpPr>
          <p:cNvPr id="160773" name="Rectangle 2"/>
          <p:cNvSpPr>
            <a:spLocks noGrp="1" noRot="1" noChangeAspect="1" noChangeArrowheads="1"/>
          </p:cNvSpPr>
          <p:nvPr>
            <p:ph type="sldImg"/>
          </p:nvPr>
        </p:nvSpPr>
        <p:spPr>
          <a:solidFill>
            <a:srgbClr val="FFFFFF"/>
          </a:solidFill>
          <a:ln/>
        </p:spPr>
      </p:sp>
      <p:sp>
        <p:nvSpPr>
          <p:cNvPr id="1607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de-DE" smtClean="0"/>
              <a:t>2011 GSA Shortcourse - Wirth &amp; Perkins</a:t>
            </a:r>
            <a:endParaRPr lang="en-US"/>
          </a:p>
        </p:txBody>
      </p:sp>
      <p:sp>
        <p:nvSpPr>
          <p:cNvPr id="3" name="Date Placeholder 2"/>
          <p:cNvSpPr>
            <a:spLocks noGrp="1"/>
          </p:cNvSpPr>
          <p:nvPr>
            <p:ph type="dt" idx="11"/>
          </p:nvPr>
        </p:nvSpPr>
        <p:spPr/>
        <p:txBody>
          <a:bodyPr/>
          <a:lstStyle/>
          <a:p>
            <a:fld id="{1A1A8D7E-692D-984E-9944-991A736CADE4}" type="datetime1">
              <a:rPr lang="en-US" smtClean="0"/>
              <a:t>10/7/11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Wirth - Cutting Edge Metacognition Workshop</a:t>
            </a:r>
          </a:p>
        </p:txBody>
      </p:sp>
      <p:sp>
        <p:nvSpPr>
          <p:cNvPr id="69634"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8A8E6E1-8722-EB41-A818-5A725E5FBACF}" type="datetime1">
              <a:rPr lang="en-US" sz="1200"/>
              <a:pPr algn="r"/>
              <a:t>10/7/11</a:t>
            </a:fld>
            <a:endParaRPr lang="en-US" sz="1200"/>
          </a:p>
        </p:txBody>
      </p:sp>
      <p:sp>
        <p:nvSpPr>
          <p:cNvPr id="696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B11336F-EC3F-9845-BAA8-274E352ED357}" type="slidenum">
              <a:rPr lang="en-US" sz="1200"/>
              <a:pPr algn="r"/>
              <a:t>106</a:t>
            </a:fld>
            <a:endParaRPr lang="en-US" sz="1200"/>
          </a:p>
        </p:txBody>
      </p:sp>
      <p:sp>
        <p:nvSpPr>
          <p:cNvPr id="69636" name="Rectangle 2"/>
          <p:cNvSpPr>
            <a:spLocks noGrp="1" noRot="1" noChangeAspect="1" noChangeArrowheads="1"/>
          </p:cNvSpPr>
          <p:nvPr>
            <p:ph type="sldImg"/>
          </p:nvPr>
        </p:nvSpPr>
        <p:spPr>
          <a:solidFill>
            <a:srgbClr val="FFFFFF"/>
          </a:solidFill>
          <a:ln/>
        </p:spPr>
      </p:sp>
      <p:sp>
        <p:nvSpPr>
          <p:cNvPr id="6963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2" name="Header Placeholder 1"/>
          <p:cNvSpPr>
            <a:spLocks noGrp="1"/>
          </p:cNvSpPr>
          <p:nvPr>
            <p:ph type="hdr" sz="quarter" idx="10"/>
          </p:nvPr>
        </p:nvSpPr>
        <p:spPr/>
        <p:txBody>
          <a:bodyPr/>
          <a:lstStyle/>
          <a:p>
            <a:r>
              <a:rPr lang="de-DE" smtClean="0"/>
              <a:t>2011 GSA Shortcourse - Wirth &amp; Perkins</a:t>
            </a:r>
            <a:endParaRPr lang="en-US"/>
          </a:p>
        </p:txBody>
      </p:sp>
      <p:sp>
        <p:nvSpPr>
          <p:cNvPr id="3" name="Date Placeholder 2"/>
          <p:cNvSpPr>
            <a:spLocks noGrp="1"/>
          </p:cNvSpPr>
          <p:nvPr>
            <p:ph type="dt" idx="11"/>
          </p:nvPr>
        </p:nvSpPr>
        <p:spPr/>
        <p:txBody>
          <a:bodyPr/>
          <a:lstStyle/>
          <a:p>
            <a:fld id="{E1F1F15C-C097-BF47-973C-70E7EE62CF52}" type="datetime1">
              <a:rPr lang="en-US" smtClean="0"/>
              <a:t>10/7/11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628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77915A-8283-7346-9543-B35316422973}" type="datetime1">
              <a:rPr lang="en-US" sz="1200" smtClean="0"/>
              <a:t>10/7/11</a:t>
            </a:fld>
            <a:endParaRPr lang="en-US" sz="1200"/>
          </a:p>
        </p:txBody>
      </p:sp>
      <p:sp>
        <p:nvSpPr>
          <p:cNvPr id="162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4E0B55-6D40-1B4D-9DBA-7B0B4CB4F5C7}" type="slidenum">
              <a:rPr lang="en-US" sz="1200"/>
              <a:pPr/>
              <a:t>107</a:t>
            </a:fld>
            <a:endParaRPr lang="en-US" sz="1200"/>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200" smtClean="0"/>
              <a:t>2011 GSA Shortcourse - Wirth &amp; Perkins</a:t>
            </a:r>
            <a:endParaRPr lang="en-US" sz="1200"/>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64869"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E84B78-26DA-054E-9967-BE09F1A406A6}" type="datetime1">
              <a:rPr lang="en-US" sz="1200" smtClean="0"/>
              <a:t>10/7/11</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157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57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1196C5-918C-1F45-8A20-5C5952854359}" type="slidenum">
              <a:rPr lang="en-US" sz="1200"/>
              <a:pPr/>
              <a:t>109</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795386-C5FE-A54E-A21C-23F04A3E3A7A}" type="slidenum">
              <a:rPr lang="en-US" sz="1200"/>
              <a:pPr/>
              <a:t>110</a:t>
            </a:fld>
            <a:endParaRPr lang="en-US" sz="1200"/>
          </a:p>
        </p:txBody>
      </p:sp>
      <p:sp>
        <p:nvSpPr>
          <p:cNvPr id="74755" name="Rectangle 1026"/>
          <p:cNvSpPr>
            <a:spLocks noGrp="1" noRot="1" noChangeAspect="1" noChangeArrowheads="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72CCC27A-F6C0-654A-92B9-EEC0A414BF5D}" type="datetime1">
              <a:rPr lang="en-US" smtClean="0"/>
              <a:t>10/7/11</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7AFCC348-03D6-5640-BEE5-FF45CBD80069}" type="datetime1">
              <a:rPr lang="en-US" smtClean="0"/>
              <a:t>10/7/11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D41A19A-154D-DD4E-943B-EE033C442F7C}" type="slidenum">
              <a:rPr lang="en-US" sz="1200"/>
              <a:pPr/>
              <a:t>112</a:t>
            </a:fld>
            <a:endParaRPr lang="en-US" sz="1200"/>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 name="Date Placeholder 1"/>
          <p:cNvSpPr>
            <a:spLocks noGrp="1"/>
          </p:cNvSpPr>
          <p:nvPr>
            <p:ph type="dt" idx="10"/>
          </p:nvPr>
        </p:nvSpPr>
        <p:spPr/>
        <p:txBody>
          <a:bodyPr/>
          <a:lstStyle/>
          <a:p>
            <a:fld id="{28B36541-5360-2A49-BF64-8716677E4654}" type="datetime1">
              <a:rPr lang="en-US" smtClean="0"/>
              <a:t>10/7/11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048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2011 GSA Shortcourse - Wirth &amp; Perkins</a:t>
            </a:r>
            <a:endParaRPr lang="en-US" sz="1200"/>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 pre-frontal cortex, associated with cognitive control, undergoes significant restructuring well into the 20</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t>
            </a:r>
            <a:endParaRPr lang="en-US" altLang="ja-JP">
              <a:latin typeface="Times" charset="0"/>
              <a:ea typeface="ＭＳ Ｐゴシック" charset="0"/>
              <a:cs typeface="ＭＳ Ｐゴシック" charset="0"/>
            </a:endParaRPr>
          </a:p>
          <a:p>
            <a:pPr eaLnBrk="1" hangingPunct="1"/>
            <a:endParaRPr lang="en-US">
              <a:latin typeface="Times" charset="0"/>
              <a:ea typeface="ＭＳ Ｐゴシック" charset="0"/>
              <a:cs typeface="ＭＳ Ｐゴシック" charset="0"/>
            </a:endParaRPr>
          </a:p>
          <a:p>
            <a:pPr eaLnBrk="1" hangingPunct="1"/>
            <a:r>
              <a:rPr lang="en-US">
                <a:latin typeface="Times" charset="0"/>
                <a:ea typeface="ＭＳ Ｐゴシック" charset="0"/>
                <a:cs typeface="ＭＳ Ｐゴシック" charset="0"/>
              </a:rPr>
              <a:t>Research shows that metacognitive skills and self-regulatory processes are teachable and can lead to increases in student motivation and achievement.  However, few teachers effectively prepare students to be independent, self-directing learners.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prstTxWarp prst="textNoShape">
              <a:avLst/>
            </a:prstTxWarp>
          </a:bodyPr>
          <a:lstStyle/>
          <a:p>
            <a:r>
              <a:rPr lang="en-US" sz="1200"/>
              <a:t>Wirth - Talking About Teaching</a:t>
            </a:r>
          </a:p>
        </p:txBody>
      </p:sp>
      <p:sp>
        <p:nvSpPr>
          <p:cNvPr id="256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6AA44363-4490-C545-A79A-B28AD3A8AE7B}" type="slidenum">
              <a:rPr lang="en-US" sz="1200"/>
              <a:pPr algn="r"/>
              <a:t>14</a:t>
            </a:fld>
            <a:endParaRPr lang="en-US" sz="1200"/>
          </a:p>
        </p:txBody>
      </p:sp>
      <p:sp>
        <p:nvSpPr>
          <p:cNvPr id="25604" name="Rectangle 2"/>
          <p:cNvSpPr>
            <a:spLocks noGrp="1" noRot="1" noChangeAspect="1" noChangeArrowheads="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57978-F483-6A40-97CD-3E2961D09A03}" type="datetime1">
              <a:rPr lang="en-US" smtClean="0"/>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337918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29E82-A7EE-564C-8050-AFC28A102E4C}" type="datetime1">
              <a:rPr lang="en-US" smtClean="0"/>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258644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6DD56-258B-404C-9877-88787A73EDE0}" type="datetime1">
              <a:rPr lang="en-US" smtClean="0"/>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337797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97BFE65-420B-F142-A459-9F1905F342F1}" type="datetime1">
              <a:rPr lang="en-US" smtClean="0"/>
              <a:t>10/7/11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94CAEA6-50D3-FC4B-8FA9-AFEB47041D4B}" type="slidenum">
              <a:rPr lang="en-US"/>
              <a:pPr/>
              <a:t>‹#›</a:t>
            </a:fld>
            <a:endParaRPr lang="en-US"/>
          </a:p>
        </p:txBody>
      </p:sp>
    </p:spTree>
    <p:extLst>
      <p:ext uri="{BB962C8B-B14F-4D97-AF65-F5344CB8AC3E}">
        <p14:creationId xmlns:p14="http://schemas.microsoft.com/office/powerpoint/2010/main" val="3773853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48A68EA-7E12-7949-B135-B24024C4A06C}" type="datetime1">
              <a:rPr lang="en-US" smtClean="0"/>
              <a:t>10/7/11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85FA8-3E01-4D24-814F-CCC4360C5776}" type="slidenum">
              <a:rPr lang="en-US"/>
              <a:pPr>
                <a:defRPr/>
              </a:pPr>
              <a:t>‹#›</a:t>
            </a:fld>
            <a:endParaRPr lang="en-US"/>
          </a:p>
        </p:txBody>
      </p:sp>
    </p:spTree>
    <p:extLst>
      <p:ext uri="{BB962C8B-B14F-4D97-AF65-F5344CB8AC3E}">
        <p14:creationId xmlns:p14="http://schemas.microsoft.com/office/powerpoint/2010/main" val="12714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2C0D9-B495-2943-8416-3F7FB5BCE2ED}" type="datetime1">
              <a:rPr lang="en-US" smtClean="0"/>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38858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CBD800-9389-8E49-94DE-498A403FF33C}" type="datetime1">
              <a:rPr lang="en-US" smtClean="0"/>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416087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398FF9-7E79-BC4D-AB87-B113F0096005}" type="datetime1">
              <a:rPr lang="en-US" smtClean="0"/>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236048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B9213A-305B-2D4A-A654-B0A9FE52F01A}" type="datetime1">
              <a:rPr lang="en-US" smtClean="0"/>
              <a:t>10/7/11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160064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D3C9C-970A-BE4F-A5FD-BEF2C8A61EF6}" type="datetime1">
              <a:rPr lang="en-US" smtClean="0"/>
              <a:t>10/7/11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196645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6C91F-DA47-8F4C-A8F3-201F94DD5EA2}" type="datetime1">
              <a:rPr lang="en-US" smtClean="0"/>
              <a:t>10/7/11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10025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6BC2B-6EA9-0745-95A2-9120997B857D}" type="datetime1">
              <a:rPr lang="en-US" smtClean="0"/>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2449720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00368D-CE59-5B44-A2A3-4D69572B3921}" type="datetime1">
              <a:rPr lang="en-US" smtClean="0"/>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6ACEE9-6C2F-5848-AF91-35FACABC5F85}" type="slidenum">
              <a:rPr lang="en-US" smtClean="0"/>
              <a:t>‹#›</a:t>
            </a:fld>
            <a:endParaRPr lang="en-US"/>
          </a:p>
        </p:txBody>
      </p:sp>
    </p:spTree>
    <p:extLst>
      <p:ext uri="{BB962C8B-B14F-4D97-AF65-F5344CB8AC3E}">
        <p14:creationId xmlns:p14="http://schemas.microsoft.com/office/powerpoint/2010/main" val="40896898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 pos="18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4682D-4C57-8F42-8F65-CB37183E1FCC}" type="datetime1">
              <a:rPr lang="en-US" smtClean="0"/>
              <a:t>10/7/11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ACEE9-6C2F-5848-AF91-35FACABC5F85}" type="slidenum">
              <a:rPr lang="en-US" smtClean="0"/>
              <a:t>‹#›</a:t>
            </a:fld>
            <a:endParaRPr lang="en-US"/>
          </a:p>
        </p:txBody>
      </p:sp>
    </p:spTree>
    <p:extLst>
      <p:ext uri="{BB962C8B-B14F-4D97-AF65-F5344CB8AC3E}">
        <p14:creationId xmlns:p14="http://schemas.microsoft.com/office/powerpoint/2010/main" val="2198834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8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83.png"/></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8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88.jpeg"/></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59.jpeg"/><Relationship Id="rId5" Type="http://schemas.openxmlformats.org/officeDocument/2006/relationships/image" Target="../media/image15.jpe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8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9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1.xml.rels><?xml version="1.0" encoding="UTF-8" standalone="yes"?>
<Relationships xmlns="http://schemas.openxmlformats.org/package/2006/relationships"><Relationship Id="rId20" Type="http://schemas.openxmlformats.org/officeDocument/2006/relationships/hyperlink" Target="http://brainrules.net/sleep?scene=" TargetMode="External"/><Relationship Id="rId21" Type="http://schemas.openxmlformats.org/officeDocument/2006/relationships/hyperlink" Target="http://brainrules.net/stress?scene=" TargetMode="External"/><Relationship Id="rId22" Type="http://schemas.openxmlformats.org/officeDocument/2006/relationships/hyperlink" Target="http://brainrules.net/sensory-integration?scene=" TargetMode="External"/><Relationship Id="rId23" Type="http://schemas.openxmlformats.org/officeDocument/2006/relationships/hyperlink" Target="http://brainrules.net/vision?scene=" TargetMode="External"/><Relationship Id="rId24" Type="http://schemas.openxmlformats.org/officeDocument/2006/relationships/hyperlink" Target="http://brainrules.net/gender?scene=" TargetMode="External"/><Relationship Id="rId25" Type="http://schemas.openxmlformats.org/officeDocument/2006/relationships/hyperlink" Target="http://brainrules.net/exploration?scene=" TargetMode="External"/><Relationship Id="rId26" Type="http://schemas.openxmlformats.org/officeDocument/2006/relationships/image" Target="../media/image19.gif"/><Relationship Id="rId27" Type="http://schemas.openxmlformats.org/officeDocument/2006/relationships/image" Target="../media/image20.gif"/><Relationship Id="rId28" Type="http://schemas.openxmlformats.org/officeDocument/2006/relationships/image" Target="../media/image21.gif"/><Relationship Id="rId29"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hyperlink" Target="http://www.brainrules.net/exercise?scene=" TargetMode="External"/><Relationship Id="rId3" Type="http://schemas.openxmlformats.org/officeDocument/2006/relationships/hyperlink" Target="http://www.brainrules.net/survival?scene=" TargetMode="External"/><Relationship Id="rId4" Type="http://schemas.openxmlformats.org/officeDocument/2006/relationships/hyperlink" Target="http://www.brainrules.net/wiring?scene=" TargetMode="External"/><Relationship Id="rId5" Type="http://schemas.openxmlformats.org/officeDocument/2006/relationships/hyperlink" Target="http://www.brainrules.net/attention?scene=" TargetMode="External"/><Relationship Id="rId30" Type="http://schemas.openxmlformats.org/officeDocument/2006/relationships/image" Target="../media/image23.gif"/><Relationship Id="rId31" Type="http://schemas.openxmlformats.org/officeDocument/2006/relationships/image" Target="../media/image24.gif"/><Relationship Id="rId32" Type="http://schemas.openxmlformats.org/officeDocument/2006/relationships/image" Target="../media/image25.gif"/><Relationship Id="rId9" Type="http://schemas.openxmlformats.org/officeDocument/2006/relationships/hyperlink" Target="http://www.brainrules.net/stress?scene=" TargetMode="External"/><Relationship Id="rId6" Type="http://schemas.openxmlformats.org/officeDocument/2006/relationships/hyperlink" Target="http://www.brainrules.net/short-term-memory?scene=" TargetMode="External"/><Relationship Id="rId7" Type="http://schemas.openxmlformats.org/officeDocument/2006/relationships/hyperlink" Target="http://www.brainrules.net/long-term-memory?scene=" TargetMode="External"/><Relationship Id="rId8" Type="http://schemas.openxmlformats.org/officeDocument/2006/relationships/hyperlink" Target="http://www.brainrules.net/sleep?scene=" TargetMode="External"/><Relationship Id="rId33" Type="http://schemas.openxmlformats.org/officeDocument/2006/relationships/image" Target="../media/image26.gif"/><Relationship Id="rId34" Type="http://schemas.openxmlformats.org/officeDocument/2006/relationships/image" Target="../media/image27.gif"/><Relationship Id="rId35" Type="http://schemas.openxmlformats.org/officeDocument/2006/relationships/image" Target="../media/image28.gif"/><Relationship Id="rId36" Type="http://schemas.openxmlformats.org/officeDocument/2006/relationships/image" Target="../media/image29.gif"/><Relationship Id="rId10" Type="http://schemas.openxmlformats.org/officeDocument/2006/relationships/hyperlink" Target="http://www.brainrules.net/sensory-integration?scene=" TargetMode="External"/><Relationship Id="rId11" Type="http://schemas.openxmlformats.org/officeDocument/2006/relationships/hyperlink" Target="http://www.brainrules.net/vision?scene=" TargetMode="External"/><Relationship Id="rId12" Type="http://schemas.openxmlformats.org/officeDocument/2006/relationships/hyperlink" Target="http://www.brainrules.net/gender?scene=" TargetMode="External"/><Relationship Id="rId13" Type="http://schemas.openxmlformats.org/officeDocument/2006/relationships/hyperlink" Target="http://www.brainrules.net/exploration?scene=" TargetMode="External"/><Relationship Id="rId14" Type="http://schemas.openxmlformats.org/officeDocument/2006/relationships/hyperlink" Target="http://brainrules.net/exercise?scene=" TargetMode="External"/><Relationship Id="rId15" Type="http://schemas.openxmlformats.org/officeDocument/2006/relationships/hyperlink" Target="http://brainrules.net/survival?scene=" TargetMode="External"/><Relationship Id="rId16" Type="http://schemas.openxmlformats.org/officeDocument/2006/relationships/hyperlink" Target="http://brainrules.net/wiring?scene=" TargetMode="External"/><Relationship Id="rId17" Type="http://schemas.openxmlformats.org/officeDocument/2006/relationships/hyperlink" Target="http://brainrules.net/attention?scene=" TargetMode="External"/><Relationship Id="rId18" Type="http://schemas.openxmlformats.org/officeDocument/2006/relationships/hyperlink" Target="http://brainrules.net/short-term-memory?scene=" TargetMode="External"/><Relationship Id="rId19" Type="http://schemas.openxmlformats.org/officeDocument/2006/relationships/hyperlink" Target="http://brainrules.net/long-term-memory?scene=" TargetMode="External"/><Relationship Id="rId37" Type="http://schemas.openxmlformats.org/officeDocument/2006/relationships/image" Target="../media/image3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2.wdp"/><Relationship Id="rId5" Type="http://schemas.openxmlformats.org/officeDocument/2006/relationships/image" Target="../media/image35.jpeg"/><Relationship Id="rId6"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3.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40.png"/><Relationship Id="rId1" Type="http://schemas.openxmlformats.org/officeDocument/2006/relationships/tags" Target="../tags/tag5.xml"/><Relationship Id="rId2" Type="http://schemas.openxmlformats.org/officeDocument/2006/relationships/tags" Target="../tags/tag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Microsoft_Excel_97_-_2004_Worksheet1.xls"/><Relationship Id="rId5" Type="http://schemas.openxmlformats.org/officeDocument/2006/relationships/image" Target="../media/image6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oleObject" Target="../embeddings/Microsoft_Excel_97_-_2004_Worksheet2.xls"/><Relationship Id="rId5" Type="http://schemas.openxmlformats.org/officeDocument/2006/relationships/image" Target="../media/image6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Microsoft_Excel_97_-_2004_Worksheet3.xls"/><Relationship Id="rId5" Type="http://schemas.openxmlformats.org/officeDocument/2006/relationships/image" Target="../media/image68.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Microsoft_Excel_97_-_2004_Worksheet4.xls"/><Relationship Id="rId5" Type="http://schemas.openxmlformats.org/officeDocument/2006/relationships/image" Target="../media/image7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Microsoft_Excel_97_-_2004_Worksheet5.xls"/><Relationship Id="rId5" Type="http://schemas.openxmlformats.org/officeDocument/2006/relationships/image" Target="../media/image78.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7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omson Machal &amp; Deirdre.jp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8458" y="-302286"/>
            <a:ext cx="9328216" cy="7462572"/>
          </a:xfrm>
          <a:prstGeom prst="rect">
            <a:avLst/>
          </a:prstGeom>
        </p:spPr>
      </p:pic>
      <p:sp>
        <p:nvSpPr>
          <p:cNvPr id="4" name="Rectangle 3"/>
          <p:cNvSpPr/>
          <p:nvPr/>
        </p:nvSpPr>
        <p:spPr>
          <a:xfrm>
            <a:off x="4234" y="449627"/>
            <a:ext cx="9144000" cy="2677656"/>
          </a:xfrm>
          <a:prstGeom prst="rect">
            <a:avLst/>
          </a:prstGeom>
        </p:spPr>
        <p:txBody>
          <a:bodyPr wrap="square">
            <a:spAutoFit/>
          </a:bodyPr>
          <a:lstStyle/>
          <a:p>
            <a:pPr algn="ctr"/>
            <a:r>
              <a:rPr lang="en-US" sz="4400" dirty="0" smtClean="0">
                <a:solidFill>
                  <a:srgbClr val="0000FF"/>
                </a:solidFill>
                <a:latin typeface="Arial"/>
                <a:cs typeface="Arial"/>
              </a:rPr>
              <a:t>Teaching Students How to Learn</a:t>
            </a:r>
          </a:p>
          <a:p>
            <a:pPr algn="ctr"/>
            <a:endParaRPr lang="en-US" sz="4400" b="1" dirty="0">
              <a:solidFill>
                <a:srgbClr val="0000FF"/>
              </a:solidFill>
              <a:latin typeface="Arial"/>
              <a:cs typeface="Arial"/>
            </a:endParaRPr>
          </a:p>
          <a:p>
            <a:pPr algn="ctr"/>
            <a:endParaRPr lang="en-US" sz="4400" b="1" dirty="0" smtClean="0">
              <a:solidFill>
                <a:srgbClr val="0000FF"/>
              </a:solidFill>
              <a:latin typeface="Arial"/>
              <a:cs typeface="Arial"/>
            </a:endParaRPr>
          </a:p>
          <a:p>
            <a:pPr algn="ctr"/>
            <a:r>
              <a:rPr lang="en-US" sz="3600" dirty="0" smtClean="0">
                <a:solidFill>
                  <a:srgbClr val="0000FF"/>
                </a:solidFill>
                <a:latin typeface="Arial"/>
                <a:cs typeface="Arial"/>
              </a:rPr>
              <a:t>Why Not Be Explicit?</a:t>
            </a:r>
            <a:endParaRPr lang="en-US" sz="3600" dirty="0">
              <a:latin typeface="Arial"/>
              <a:cs typeface="Arial"/>
            </a:endParaRPr>
          </a:p>
        </p:txBody>
      </p:sp>
      <p:sp>
        <p:nvSpPr>
          <p:cNvPr id="5" name="TextBox 4"/>
          <p:cNvSpPr txBox="1"/>
          <p:nvPr/>
        </p:nvSpPr>
        <p:spPr>
          <a:xfrm>
            <a:off x="4559300" y="3931503"/>
            <a:ext cx="4584700" cy="830997"/>
          </a:xfrm>
          <a:prstGeom prst="rect">
            <a:avLst/>
          </a:prstGeom>
          <a:noFill/>
        </p:spPr>
        <p:txBody>
          <a:bodyPr wrap="square" rtlCol="0">
            <a:spAutoFit/>
          </a:bodyPr>
          <a:lstStyle/>
          <a:p>
            <a:pPr algn="ctr"/>
            <a:r>
              <a:rPr lang="en-US" sz="2400" dirty="0" smtClean="0">
                <a:latin typeface="Arial"/>
                <a:cs typeface="Arial"/>
              </a:rPr>
              <a:t>Karl Wirth</a:t>
            </a:r>
          </a:p>
          <a:p>
            <a:pPr algn="ctr"/>
            <a:r>
              <a:rPr lang="en-US" sz="2400" dirty="0" smtClean="0">
                <a:latin typeface="Arial"/>
                <a:cs typeface="Arial"/>
              </a:rPr>
              <a:t>Macalester College</a:t>
            </a:r>
            <a:endParaRPr lang="en-US" sz="2400" dirty="0">
              <a:latin typeface="Arial"/>
              <a:cs typeface="Arial"/>
            </a:endParaRPr>
          </a:p>
        </p:txBody>
      </p:sp>
      <p:sp>
        <p:nvSpPr>
          <p:cNvPr id="6" name="TextBox 5"/>
          <p:cNvSpPr txBox="1"/>
          <p:nvPr/>
        </p:nvSpPr>
        <p:spPr>
          <a:xfrm>
            <a:off x="0" y="5682565"/>
            <a:ext cx="9144000" cy="1001813"/>
          </a:xfrm>
          <a:prstGeom prst="rect">
            <a:avLst/>
          </a:prstGeom>
          <a:noFill/>
        </p:spPr>
        <p:txBody>
          <a:bodyPr wrap="square" rtlCol="0">
            <a:spAutoFit/>
          </a:bodyPr>
          <a:lstStyle/>
          <a:p>
            <a:pPr algn="ctr">
              <a:lnSpc>
                <a:spcPct val="110000"/>
              </a:lnSpc>
            </a:pPr>
            <a:r>
              <a:rPr lang="en-US" i="1" dirty="0" smtClean="0">
                <a:latin typeface="Arial"/>
                <a:cs typeface="Arial"/>
              </a:rPr>
              <a:t>GSA Short Course</a:t>
            </a:r>
          </a:p>
          <a:p>
            <a:pPr algn="ctr">
              <a:lnSpc>
                <a:spcPct val="110000"/>
              </a:lnSpc>
            </a:pPr>
            <a:r>
              <a:rPr lang="en-US" i="1" dirty="0" smtClean="0">
                <a:latin typeface="Arial"/>
                <a:cs typeface="Arial"/>
              </a:rPr>
              <a:t>2011 Annual Meeting of the Geological Society of America</a:t>
            </a:r>
            <a:endParaRPr lang="en-US" dirty="0" smtClean="0">
              <a:latin typeface="Arial"/>
              <a:cs typeface="Arial"/>
            </a:endParaRPr>
          </a:p>
          <a:p>
            <a:pPr algn="ctr">
              <a:lnSpc>
                <a:spcPct val="110000"/>
              </a:lnSpc>
            </a:pPr>
            <a:r>
              <a:rPr lang="en-US" dirty="0" smtClean="0">
                <a:latin typeface="Arial"/>
                <a:cs typeface="Arial"/>
              </a:rPr>
              <a:t>Minneapolis, Minnesota</a:t>
            </a:r>
          </a:p>
        </p:txBody>
      </p:sp>
      <p:sp>
        <p:nvSpPr>
          <p:cNvPr id="7" name="TextBox 6"/>
          <p:cNvSpPr txBox="1"/>
          <p:nvPr/>
        </p:nvSpPr>
        <p:spPr>
          <a:xfrm>
            <a:off x="127000" y="3948439"/>
            <a:ext cx="4584700" cy="830997"/>
          </a:xfrm>
          <a:prstGeom prst="rect">
            <a:avLst/>
          </a:prstGeom>
          <a:noFill/>
        </p:spPr>
        <p:txBody>
          <a:bodyPr wrap="square" rtlCol="0">
            <a:spAutoFit/>
          </a:bodyPr>
          <a:lstStyle/>
          <a:p>
            <a:pPr algn="ctr"/>
            <a:r>
              <a:rPr lang="en-US" sz="2400" dirty="0" smtClean="0">
                <a:latin typeface="Arial"/>
                <a:cs typeface="Arial"/>
              </a:rPr>
              <a:t>Dexter Perkins</a:t>
            </a:r>
          </a:p>
          <a:p>
            <a:pPr algn="ctr"/>
            <a:r>
              <a:rPr lang="en-US" sz="2400" dirty="0" smtClean="0">
                <a:latin typeface="Arial"/>
                <a:cs typeface="Arial"/>
              </a:rPr>
              <a:t>University of North Dakota</a:t>
            </a:r>
            <a:endParaRPr lang="en-US" sz="2400" dirty="0">
              <a:latin typeface="Arial"/>
              <a:cs typeface="Arial"/>
            </a:endParaRPr>
          </a:p>
        </p:txBody>
      </p:sp>
    </p:spTree>
    <p:extLst>
      <p:ext uri="{BB962C8B-B14F-4D97-AF65-F5344CB8AC3E}">
        <p14:creationId xmlns:p14="http://schemas.microsoft.com/office/powerpoint/2010/main" val="38405969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6" y="928429"/>
            <a:ext cx="8567514" cy="3060325"/>
          </a:xfrm>
          <a:prstGeom prst="rect">
            <a:avLst/>
          </a:prstGeom>
        </p:spPr>
        <p:txBody>
          <a:bodyPr wrap="square">
            <a:spAutoFit/>
          </a:bodyPr>
          <a:lstStyle/>
          <a:p>
            <a:pPr marL="457200" indent="-457200">
              <a:lnSpc>
                <a:spcPct val="110000"/>
              </a:lnSpc>
              <a:spcAft>
                <a:spcPts val="1200"/>
              </a:spcAft>
              <a:buFont typeface="Arial"/>
              <a:buChar char="•"/>
            </a:pPr>
            <a:r>
              <a:rPr lang="en-US" sz="4400" dirty="0" smtClean="0">
                <a:solidFill>
                  <a:srgbClr val="FF0000"/>
                </a:solidFill>
                <a:latin typeface="Arial"/>
                <a:cs typeface="Arial"/>
              </a:rPr>
              <a:t>What do you MOST wish your students knew and understood about their thinking and learning?</a:t>
            </a:r>
          </a:p>
        </p:txBody>
      </p:sp>
      <p:sp>
        <p:nvSpPr>
          <p:cNvPr id="2" name="TextBox 1"/>
          <p:cNvSpPr txBox="1"/>
          <p:nvPr/>
        </p:nvSpPr>
        <p:spPr>
          <a:xfrm>
            <a:off x="0" y="12700"/>
            <a:ext cx="9144000" cy="707886"/>
          </a:xfrm>
          <a:prstGeom prst="rect">
            <a:avLst/>
          </a:prstGeom>
          <a:noFill/>
        </p:spPr>
        <p:txBody>
          <a:bodyPr wrap="square" rtlCol="0">
            <a:spAutoFit/>
          </a:bodyPr>
          <a:lstStyle/>
          <a:p>
            <a:pPr algn="ctr"/>
            <a:r>
              <a:rPr lang="en-US" sz="4000" dirty="0" smtClean="0">
                <a:solidFill>
                  <a:srgbClr val="0000FF"/>
                </a:solidFill>
                <a:latin typeface="Arial"/>
                <a:cs typeface="Arial"/>
              </a:rPr>
              <a:t>Reflective Prompt</a:t>
            </a:r>
            <a:endParaRPr lang="en-US" sz="4000" dirty="0">
              <a:solidFill>
                <a:srgbClr val="0000FF"/>
              </a:solidFill>
              <a:latin typeface="Arial"/>
              <a:cs typeface="Arial"/>
            </a:endParaRPr>
          </a:p>
        </p:txBody>
      </p:sp>
      <p:pic>
        <p:nvPicPr>
          <p:cNvPr id="6" name="Picture 5" descr="Learn to Lea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733" y="3434927"/>
            <a:ext cx="4106334" cy="3285066"/>
          </a:xfrm>
          <a:prstGeom prst="rect">
            <a:avLst/>
          </a:prstGeom>
          <a:ln>
            <a:solidFill>
              <a:schemeClr val="tx1"/>
            </a:solidFill>
          </a:ln>
        </p:spPr>
      </p:pic>
    </p:spTree>
    <p:extLst>
      <p:ext uri="{BB962C8B-B14F-4D97-AF65-F5344CB8AC3E}">
        <p14:creationId xmlns:p14="http://schemas.microsoft.com/office/powerpoint/2010/main" val="96791655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0" y="0"/>
            <a:ext cx="9144000" cy="609600"/>
          </a:xfrm>
        </p:spPr>
        <p:txBody>
          <a:bodyPr>
            <a:normAutofit fontScale="90000"/>
          </a:bodyPr>
          <a:lstStyle/>
          <a:p>
            <a:r>
              <a:rPr lang="en-US" sz="4000">
                <a:solidFill>
                  <a:srgbClr val="0000FF"/>
                </a:solidFill>
                <a:latin typeface="Arial" charset="0"/>
                <a:ea typeface="ＭＳ Ｐゴシック" charset="0"/>
                <a:cs typeface="Arial" charset="0"/>
              </a:rPr>
              <a:t>Learning Through the Curriculum</a:t>
            </a:r>
            <a:endParaRPr lang="en-US" sz="4000" i="1">
              <a:latin typeface="Arial" charset="0"/>
              <a:ea typeface="ＭＳ Ｐゴシック" charset="0"/>
              <a:cs typeface="Arial" charset="0"/>
            </a:endParaRPr>
          </a:p>
        </p:txBody>
      </p:sp>
      <p:pic>
        <p:nvPicPr>
          <p:cNvPr id="94210" name="Picture 3" descr="BloomCurricul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850" y="635000"/>
            <a:ext cx="9074150" cy="4953000"/>
          </a:xfrm>
        </p:spPr>
      </p:pic>
      <p:sp>
        <p:nvSpPr>
          <p:cNvPr id="94211" name="Rectangle 3"/>
          <p:cNvSpPr>
            <a:spLocks noChangeArrowheads="1"/>
          </p:cNvSpPr>
          <p:nvPr/>
        </p:nvSpPr>
        <p:spPr bwMode="auto">
          <a:xfrm>
            <a:off x="5632450" y="6396038"/>
            <a:ext cx="351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FF"/>
                </a:solidFill>
                <a:cs typeface="Arial" charset="0"/>
              </a:rPr>
              <a:t>(Courtesy of Ed Nuhfer)</a:t>
            </a:r>
          </a:p>
        </p:txBody>
      </p:sp>
      <p:sp>
        <p:nvSpPr>
          <p:cNvPr id="94213" name="Rectangle 4"/>
          <p:cNvSpPr>
            <a:spLocks noChangeArrowheads="1"/>
          </p:cNvSpPr>
          <p:nvPr/>
        </p:nvSpPr>
        <p:spPr bwMode="auto">
          <a:xfrm>
            <a:off x="381000" y="5638800"/>
            <a:ext cx="8458200" cy="830263"/>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Bloom levels of knowledge survey questions in one course in each year of curriculum.</a:t>
            </a:r>
          </a:p>
        </p:txBody>
      </p:sp>
    </p:spTree>
    <p:extLst>
      <p:ext uri="{BB962C8B-B14F-4D97-AF65-F5344CB8AC3E}">
        <p14:creationId xmlns:p14="http://schemas.microsoft.com/office/powerpoint/2010/main" val="1829764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0" y="1306513"/>
            <a:ext cx="9144000" cy="159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3600" b="1" dirty="0" smtClean="0">
                <a:latin typeface="Arial"/>
                <a:cs typeface="Arial"/>
              </a:rPr>
              <a:t>Wrappers:</a:t>
            </a:r>
          </a:p>
          <a:p>
            <a:pPr algn="ctr">
              <a:lnSpc>
                <a:spcPct val="90000"/>
              </a:lnSpc>
              <a:tabLst>
                <a:tab pos="1828800" algn="ctr"/>
                <a:tab pos="5486400" algn="ctr"/>
              </a:tabLst>
            </a:pPr>
            <a:endParaRPr lang="en-US" sz="3600" b="1" dirty="0" smtClean="0">
              <a:latin typeface="Arial"/>
              <a:cs typeface="Arial"/>
            </a:endParaRPr>
          </a:p>
          <a:p>
            <a:pPr algn="ctr">
              <a:lnSpc>
                <a:spcPct val="90000"/>
              </a:lnSpc>
              <a:tabLst>
                <a:tab pos="1828800" algn="ctr"/>
                <a:tab pos="5486400" algn="ctr"/>
              </a:tabLst>
            </a:pPr>
            <a:r>
              <a:rPr lang="en-US" sz="3600" i="1" dirty="0" smtClean="0">
                <a:latin typeface="Arial"/>
                <a:cs typeface="Arial"/>
              </a:rPr>
              <a:t>A Structured Reflection-for-Action</a:t>
            </a:r>
            <a:endParaRPr lang="en-US" sz="3600" i="1" dirty="0">
              <a:latin typeface="Arial"/>
              <a:cs typeface="Arial"/>
            </a:endParaRPr>
          </a:p>
        </p:txBody>
      </p:sp>
    </p:spTree>
    <p:extLst>
      <p:ext uri="{BB962C8B-B14F-4D97-AF65-F5344CB8AC3E}">
        <p14:creationId xmlns:p14="http://schemas.microsoft.com/office/powerpoint/2010/main" val="1705217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153603" name="Text Box 3"/>
          <p:cNvSpPr txBox="1">
            <a:spLocks noChangeArrowheads="1"/>
          </p:cNvSpPr>
          <p:nvPr/>
        </p:nvSpPr>
        <p:spPr bwMode="auto">
          <a:xfrm>
            <a:off x="211138" y="0"/>
            <a:ext cx="31003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a:solidFill>
                  <a:srgbClr val="0000FF"/>
                </a:solidFill>
              </a:rPr>
              <a:t>Exam </a:t>
            </a:r>
            <a:r>
              <a:rPr lang="ja-JP" altLang="en-US" sz="4000">
                <a:solidFill>
                  <a:srgbClr val="0000FF"/>
                </a:solidFill>
              </a:rPr>
              <a:t>“</a:t>
            </a:r>
            <a:r>
              <a:rPr lang="en-US" sz="4000">
                <a:solidFill>
                  <a:srgbClr val="0000FF"/>
                </a:solidFill>
              </a:rPr>
              <a:t>Wrapper</a:t>
            </a:r>
            <a:r>
              <a:rPr lang="ja-JP" altLang="en-US" sz="4000">
                <a:solidFill>
                  <a:srgbClr val="0000FF"/>
                </a:solidFill>
              </a:rPr>
              <a:t>”</a:t>
            </a:r>
            <a:endParaRPr lang="en-US" sz="4400">
              <a:solidFill>
                <a:srgbClr val="0000FF"/>
              </a:solidFill>
            </a:endParaRPr>
          </a:p>
        </p:txBody>
      </p:sp>
      <p:sp>
        <p:nvSpPr>
          <p:cNvPr id="153604" name="Rectangle 15"/>
          <p:cNvSpPr>
            <a:spLocks noChangeArrowheads="1"/>
          </p:cNvSpPr>
          <p:nvPr/>
        </p:nvSpPr>
        <p:spPr bwMode="auto">
          <a:xfrm>
            <a:off x="508000" y="5888038"/>
            <a:ext cx="3038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en-US" i="1">
                <a:solidFill>
                  <a:srgbClr val="0000FF"/>
                </a:solidFill>
                <a:cs typeface="Arial" charset="0"/>
              </a:rPr>
              <a:t>Achacoso (2004)</a:t>
            </a:r>
          </a:p>
          <a:p>
            <a:pPr algn="r" eaLnBrk="0" hangingPunct="0"/>
            <a:r>
              <a:rPr lang="en-US" i="1">
                <a:solidFill>
                  <a:srgbClr val="0000FF"/>
                </a:solidFill>
                <a:cs typeface="Arial" charset="0"/>
              </a:rPr>
              <a:t>Lovett (2008)</a:t>
            </a:r>
          </a:p>
        </p:txBody>
      </p:sp>
      <p:sp>
        <p:nvSpPr>
          <p:cNvPr id="153605" name="Rectangle 7"/>
          <p:cNvSpPr>
            <a:spLocks noChangeArrowheads="1"/>
          </p:cNvSpPr>
          <p:nvPr/>
        </p:nvSpPr>
        <p:spPr bwMode="auto">
          <a:xfrm>
            <a:off x="188913" y="1874838"/>
            <a:ext cx="34448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28600" indent="-228600" eaLnBrk="0" hangingPunct="0">
              <a:lnSpc>
                <a:spcPct val="130000"/>
              </a:lnSpc>
              <a:buFontTx/>
              <a:buChar char="•"/>
            </a:pPr>
            <a:r>
              <a:rPr lang="en-US"/>
              <a:t>Self Evaluation</a:t>
            </a:r>
          </a:p>
          <a:p>
            <a:pPr marL="228600" indent="-228600" eaLnBrk="0" hangingPunct="0">
              <a:lnSpc>
                <a:spcPct val="130000"/>
              </a:lnSpc>
              <a:buFontTx/>
              <a:buChar char="•"/>
            </a:pPr>
            <a:r>
              <a:rPr lang="en-US"/>
              <a:t>Preparation Strategies</a:t>
            </a:r>
          </a:p>
          <a:p>
            <a:pPr marL="228600" indent="-228600" eaLnBrk="0" hangingPunct="0">
              <a:lnSpc>
                <a:spcPct val="130000"/>
              </a:lnSpc>
              <a:buFontTx/>
              <a:buChar char="•"/>
            </a:pPr>
            <a:r>
              <a:rPr lang="en-US"/>
              <a:t>Performance Analysis</a:t>
            </a:r>
          </a:p>
          <a:p>
            <a:pPr marL="228600" indent="-228600" eaLnBrk="0" hangingPunct="0">
              <a:lnSpc>
                <a:spcPct val="130000"/>
              </a:lnSpc>
              <a:buFontTx/>
              <a:buChar char="•"/>
            </a:pPr>
            <a:r>
              <a:rPr lang="en-US"/>
              <a:t>Planning</a:t>
            </a:r>
          </a:p>
        </p:txBody>
      </p:sp>
      <p:pic>
        <p:nvPicPr>
          <p:cNvPr id="153606" name="Picture 6" descr="Exam Wrapp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177800"/>
            <a:ext cx="5168900" cy="650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3654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52400" y="762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000">
                <a:solidFill>
                  <a:srgbClr val="0000FF"/>
                </a:solidFill>
                <a:cs typeface="Arial" charset="0"/>
              </a:rPr>
              <a:t>Exam Preparation</a:t>
            </a:r>
          </a:p>
        </p:txBody>
      </p:sp>
      <p:pic>
        <p:nvPicPr>
          <p:cNvPr id="1556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 y="885825"/>
            <a:ext cx="74422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98657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873125" y="298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157699" name="Text Box 3"/>
          <p:cNvSpPr txBox="1">
            <a:spLocks noChangeArrowheads="1"/>
          </p:cNvSpPr>
          <p:nvPr/>
        </p:nvSpPr>
        <p:spPr bwMode="auto">
          <a:xfrm>
            <a:off x="211138" y="0"/>
            <a:ext cx="87995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rgbClr val="0000FF"/>
                </a:solidFill>
              </a:rPr>
              <a:t>Exam </a:t>
            </a:r>
            <a:r>
              <a:rPr lang="ja-JP" altLang="en-US" sz="4000">
                <a:solidFill>
                  <a:srgbClr val="0000FF"/>
                </a:solidFill>
              </a:rPr>
              <a:t>“</a:t>
            </a:r>
            <a:r>
              <a:rPr lang="en-US" sz="4000">
                <a:solidFill>
                  <a:srgbClr val="0000FF"/>
                </a:solidFill>
              </a:rPr>
              <a:t>Wrapper</a:t>
            </a:r>
            <a:r>
              <a:rPr lang="ja-JP" altLang="en-US" sz="4000">
                <a:solidFill>
                  <a:srgbClr val="0000FF"/>
                </a:solidFill>
              </a:rPr>
              <a:t>”</a:t>
            </a:r>
            <a:r>
              <a:rPr lang="en-US" sz="4000">
                <a:solidFill>
                  <a:srgbClr val="0000FF"/>
                </a:solidFill>
              </a:rPr>
              <a:t> Results</a:t>
            </a:r>
            <a:endParaRPr lang="en-US" sz="4400">
              <a:solidFill>
                <a:srgbClr val="0000FF"/>
              </a:solidFill>
            </a:endParaRPr>
          </a:p>
        </p:txBody>
      </p:sp>
      <p:pic>
        <p:nvPicPr>
          <p:cNvPr id="157700" name="Picture 5" descr="DEGC Study Strateg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522413"/>
            <a:ext cx="4121150" cy="41132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7701" name="Picture 6" descr="DEGC Error 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338" y="2544763"/>
            <a:ext cx="4140200" cy="41132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7702" name="Rectangle 7"/>
          <p:cNvSpPr>
            <a:spLocks noChangeArrowheads="1"/>
          </p:cNvSpPr>
          <p:nvPr/>
        </p:nvSpPr>
        <p:spPr bwMode="auto">
          <a:xfrm>
            <a:off x="320675" y="965200"/>
            <a:ext cx="4078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a:t>Study Strategies</a:t>
            </a:r>
          </a:p>
        </p:txBody>
      </p:sp>
      <p:sp>
        <p:nvSpPr>
          <p:cNvPr id="157703" name="Rectangle 8"/>
          <p:cNvSpPr>
            <a:spLocks noChangeArrowheads="1"/>
          </p:cNvSpPr>
          <p:nvPr/>
        </p:nvSpPr>
        <p:spPr bwMode="auto">
          <a:xfrm>
            <a:off x="4740275" y="2016125"/>
            <a:ext cx="4078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a:t>Analysis of Errors</a:t>
            </a:r>
          </a:p>
        </p:txBody>
      </p:sp>
    </p:spTree>
    <p:extLst>
      <p:ext uri="{BB962C8B-B14F-4D97-AF65-F5344CB8AC3E}">
        <p14:creationId xmlns:p14="http://schemas.microsoft.com/office/powerpoint/2010/main" val="244508284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211138" y="0"/>
            <a:ext cx="87995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rgbClr val="0000FF"/>
                </a:solidFill>
                <a:latin typeface="Arial"/>
                <a:cs typeface="Arial"/>
              </a:rPr>
              <a:t>Exam </a:t>
            </a:r>
            <a:r>
              <a:rPr lang="ja-JP" altLang="en-US" sz="4000">
                <a:solidFill>
                  <a:srgbClr val="0000FF"/>
                </a:solidFill>
                <a:latin typeface="Arial"/>
                <a:cs typeface="Arial"/>
              </a:rPr>
              <a:t>“</a:t>
            </a:r>
            <a:r>
              <a:rPr lang="en-US" sz="4000">
                <a:solidFill>
                  <a:srgbClr val="0000FF"/>
                </a:solidFill>
                <a:latin typeface="Arial"/>
                <a:cs typeface="Arial"/>
              </a:rPr>
              <a:t>Wrapper</a:t>
            </a:r>
            <a:r>
              <a:rPr lang="ja-JP" altLang="en-US" sz="4000">
                <a:solidFill>
                  <a:srgbClr val="0000FF"/>
                </a:solidFill>
                <a:latin typeface="Arial"/>
                <a:cs typeface="Arial"/>
              </a:rPr>
              <a:t>”</a:t>
            </a:r>
            <a:r>
              <a:rPr lang="en-US" sz="4000">
                <a:solidFill>
                  <a:srgbClr val="0000FF"/>
                </a:solidFill>
                <a:latin typeface="Arial"/>
                <a:cs typeface="Arial"/>
              </a:rPr>
              <a:t> Results</a:t>
            </a:r>
            <a:endParaRPr lang="en-US" sz="4400">
              <a:solidFill>
                <a:srgbClr val="0000FF"/>
              </a:solidFill>
              <a:latin typeface="Arial"/>
              <a:cs typeface="Arial"/>
            </a:endParaRPr>
          </a:p>
        </p:txBody>
      </p:sp>
      <p:pic>
        <p:nvPicPr>
          <p:cNvPr id="159748" name="Picture 8" descr="Perceived vs Meas 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777875"/>
            <a:ext cx="7366000" cy="58261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1436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873125" y="298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68610" name="Text Box 3"/>
          <p:cNvSpPr txBox="1">
            <a:spLocks noChangeArrowheads="1"/>
          </p:cNvSpPr>
          <p:nvPr/>
        </p:nvSpPr>
        <p:spPr bwMode="auto">
          <a:xfrm>
            <a:off x="211138" y="0"/>
            <a:ext cx="87995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rgbClr val="0000FF"/>
                </a:solidFill>
              </a:rPr>
              <a:t>Exam </a:t>
            </a:r>
            <a:r>
              <a:rPr lang="ja-JP" altLang="en-US" sz="4000">
                <a:solidFill>
                  <a:srgbClr val="0000FF"/>
                </a:solidFill>
              </a:rPr>
              <a:t>“</a:t>
            </a:r>
            <a:r>
              <a:rPr lang="en-US" altLang="ja-JP" sz="4000">
                <a:solidFill>
                  <a:srgbClr val="0000FF"/>
                </a:solidFill>
              </a:rPr>
              <a:t>Wrapper</a:t>
            </a:r>
            <a:r>
              <a:rPr lang="ja-JP" altLang="en-US" sz="4000">
                <a:solidFill>
                  <a:srgbClr val="0000FF"/>
                </a:solidFill>
              </a:rPr>
              <a:t>”</a:t>
            </a:r>
            <a:r>
              <a:rPr lang="en-US" altLang="ja-JP" sz="4000">
                <a:solidFill>
                  <a:srgbClr val="0000FF"/>
                </a:solidFill>
              </a:rPr>
              <a:t> Results</a:t>
            </a:r>
            <a:endParaRPr lang="en-US" sz="4400">
              <a:solidFill>
                <a:srgbClr val="0000FF"/>
              </a:solidFill>
            </a:endParaRPr>
          </a:p>
        </p:txBody>
      </p:sp>
      <p:pic>
        <p:nvPicPr>
          <p:cNvPr id="68611" name="Picture 3" descr="FSEM Metacom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215900" y="3327400"/>
            <a:ext cx="368300" cy="812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Tree>
    <p:extLst>
      <p:ext uri="{BB962C8B-B14F-4D97-AF65-F5344CB8AC3E}">
        <p14:creationId xmlns:p14="http://schemas.microsoft.com/office/powerpoint/2010/main" val="189822887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xfrm>
            <a:off x="0" y="76200"/>
            <a:ext cx="9144000" cy="609600"/>
          </a:xfrm>
        </p:spPr>
        <p:txBody>
          <a:bodyPr>
            <a:normAutofit fontScale="90000"/>
          </a:bodyPr>
          <a:lstStyle/>
          <a:p>
            <a:pPr eaLnBrk="1" hangingPunct="1"/>
            <a:r>
              <a:rPr lang="en-US" sz="4000" b="1">
                <a:solidFill>
                  <a:srgbClr val="0000FF"/>
                </a:solidFill>
                <a:latin typeface="Arial" charset="0"/>
                <a:ea typeface="ＭＳ Ｐゴシック" charset="0"/>
                <a:cs typeface="Arial" charset="0"/>
              </a:rPr>
              <a:t>Next Steps – Theory into Action</a:t>
            </a:r>
            <a:endParaRPr lang="en-US" sz="4000">
              <a:latin typeface="Arial" charset="0"/>
              <a:ea typeface="ＭＳ Ｐゴシック" charset="0"/>
              <a:cs typeface="Arial" charset="0"/>
            </a:endParaRPr>
          </a:p>
        </p:txBody>
      </p:sp>
      <p:sp>
        <p:nvSpPr>
          <p:cNvPr id="78851" name="Rectangle 3"/>
          <p:cNvSpPr>
            <a:spLocks noChangeArrowheads="1"/>
          </p:cNvSpPr>
          <p:nvPr/>
        </p:nvSpPr>
        <p:spPr bwMode="auto">
          <a:xfrm>
            <a:off x="427038" y="931863"/>
            <a:ext cx="8307387" cy="4770437"/>
          </a:xfrm>
          <a:prstGeom prst="rect">
            <a:avLst/>
          </a:prstGeom>
          <a:noFill/>
          <a:ln w="9525">
            <a:noFill/>
            <a:miter lim="800000"/>
            <a:headEnd/>
            <a:tailEnd/>
          </a:ln>
        </p:spPr>
        <p:txBody>
          <a:bodyPr>
            <a:spAutoFit/>
          </a:bodyPr>
          <a:lstStyle/>
          <a:p>
            <a:pPr>
              <a:lnSpc>
                <a:spcPct val="160000"/>
              </a:lnSpc>
              <a:defRPr/>
            </a:pPr>
            <a:r>
              <a:rPr lang="en-US" sz="3200" dirty="0">
                <a:solidFill>
                  <a:srgbClr val="FF0000"/>
                </a:solidFill>
                <a:ea typeface="ＭＳ Ｐゴシック" charset="-128"/>
                <a:cs typeface="ＭＳ Ｐゴシック" charset="-128"/>
              </a:rPr>
              <a:t>Describe one thing that you will do when you return to improve student learning:</a:t>
            </a:r>
          </a:p>
          <a:p>
            <a:pPr>
              <a:lnSpc>
                <a:spcPct val="160000"/>
              </a:lnSpc>
              <a:defRPr/>
            </a:pPr>
            <a:endParaRPr lang="en-US" sz="3200" dirty="0">
              <a:solidFill>
                <a:srgbClr val="FF0000"/>
              </a:solidFill>
              <a:ea typeface="ＭＳ Ｐゴシック" charset="-128"/>
              <a:cs typeface="ＭＳ Ｐゴシック" charset="-128"/>
            </a:endParaRPr>
          </a:p>
          <a:p>
            <a:pPr marL="236538" indent="-236538">
              <a:lnSpc>
                <a:spcPct val="160000"/>
              </a:lnSpc>
              <a:buFont typeface="Arial"/>
              <a:buChar char="•"/>
              <a:defRPr/>
            </a:pPr>
            <a:r>
              <a:rPr lang="en-US" sz="3200" dirty="0">
                <a:solidFill>
                  <a:srgbClr val="FF0000"/>
                </a:solidFill>
                <a:ea typeface="ＭＳ Ｐゴシック" charset="-128"/>
                <a:cs typeface="ＭＳ Ｐゴシック" charset="-128"/>
              </a:rPr>
              <a:t>Reflect </a:t>
            </a:r>
            <a:r>
              <a:rPr lang="en-US" sz="3200" dirty="0" smtClean="0">
                <a:solidFill>
                  <a:srgbClr val="FF0000"/>
                </a:solidFill>
                <a:ea typeface="ＭＳ Ｐゴシック" charset="-128"/>
                <a:cs typeface="ＭＳ Ｐゴシック" charset="-128"/>
              </a:rPr>
              <a:t>individually</a:t>
            </a:r>
            <a:endParaRPr lang="en-US" sz="3200" dirty="0">
              <a:solidFill>
                <a:srgbClr val="FF0000"/>
              </a:solidFill>
              <a:ea typeface="ＭＳ Ｐゴシック" charset="-128"/>
              <a:cs typeface="ＭＳ Ｐゴシック" charset="-128"/>
            </a:endParaRPr>
          </a:p>
          <a:p>
            <a:pPr marL="236538" indent="-236538">
              <a:lnSpc>
                <a:spcPct val="160000"/>
              </a:lnSpc>
              <a:buFont typeface="Arial"/>
              <a:buChar char="•"/>
              <a:defRPr/>
            </a:pPr>
            <a:r>
              <a:rPr lang="en-US" sz="3200" dirty="0">
                <a:solidFill>
                  <a:srgbClr val="FF0000"/>
                </a:solidFill>
                <a:ea typeface="ＭＳ Ｐゴシック" charset="-128"/>
                <a:cs typeface="ＭＳ Ｐゴシック" charset="-128"/>
              </a:rPr>
              <a:t>Share with small </a:t>
            </a:r>
            <a:r>
              <a:rPr lang="en-US" sz="3200" dirty="0" smtClean="0">
                <a:solidFill>
                  <a:srgbClr val="FF0000"/>
                </a:solidFill>
                <a:ea typeface="ＭＳ Ｐゴシック" charset="-128"/>
                <a:cs typeface="ＭＳ Ｐゴシック" charset="-128"/>
              </a:rPr>
              <a:t>groups</a:t>
            </a:r>
            <a:endParaRPr lang="en-US" sz="3200" dirty="0">
              <a:solidFill>
                <a:srgbClr val="FF0000"/>
              </a:solidFill>
              <a:ea typeface="ＭＳ Ｐゴシック" charset="-128"/>
              <a:cs typeface="ＭＳ Ｐゴシック" charset="-128"/>
            </a:endParaRPr>
          </a:p>
          <a:p>
            <a:pPr marL="236538" indent="-236538">
              <a:lnSpc>
                <a:spcPct val="160000"/>
              </a:lnSpc>
              <a:buFont typeface="Arial"/>
              <a:buChar char="•"/>
              <a:defRPr/>
            </a:pPr>
            <a:r>
              <a:rPr lang="en-US" sz="3200" dirty="0">
                <a:solidFill>
                  <a:srgbClr val="FF0000"/>
                </a:solidFill>
                <a:ea typeface="ＭＳ Ｐゴシック" charset="-128"/>
                <a:cs typeface="ＭＳ Ｐゴシック" charset="-128"/>
              </a:rPr>
              <a:t>Whole-group </a:t>
            </a:r>
            <a:r>
              <a:rPr lang="en-US" sz="3200" dirty="0" smtClean="0">
                <a:solidFill>
                  <a:srgbClr val="FF0000"/>
                </a:solidFill>
                <a:ea typeface="ＭＳ Ｐゴシック" charset="-128"/>
                <a:cs typeface="ＭＳ Ｐゴシック" charset="-128"/>
              </a:rPr>
              <a:t>discussion</a:t>
            </a:r>
            <a:endParaRPr lang="en-US" sz="3200" dirty="0">
              <a:solidFill>
                <a:srgbClr val="FF0000"/>
              </a:solidFill>
              <a:ea typeface="ＭＳ Ｐゴシック" charset="-128"/>
              <a:cs typeface="ＭＳ Ｐゴシック" charset="-128"/>
            </a:endParaRPr>
          </a:p>
        </p:txBody>
      </p:sp>
    </p:spTree>
    <p:extLst>
      <p:ext uri="{BB962C8B-B14F-4D97-AF65-F5344CB8AC3E}">
        <p14:creationId xmlns:p14="http://schemas.microsoft.com/office/powerpoint/2010/main" val="3081478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Grp="1" noChangeAspect="1" noChangeArrowheads="1"/>
          </p:cNvPicPr>
          <p:nvPr>
            <p:ph/>
          </p:nvPr>
        </p:nvPicPr>
        <p:blipFill>
          <a:blip r:embed="rId3">
            <a:alphaModFix amt="54000"/>
            <a:extLst>
              <a:ext uri="{28A0092B-C50C-407E-A947-70E740481C1C}">
                <a14:useLocalDpi xmlns:a14="http://schemas.microsoft.com/office/drawing/2010/main" val="0"/>
              </a:ext>
            </a:extLst>
          </a:blip>
          <a:srcRect/>
          <a:stretch>
            <a:fillRect/>
          </a:stretch>
        </p:blipFill>
        <p:spPr>
          <a:xfrm>
            <a:off x="-460375" y="-55563"/>
            <a:ext cx="10394950" cy="6964363"/>
          </a:xfrm>
          <a:noFill/>
          <a:extLst>
            <a:ext uri="{909E8E84-426E-40dd-AFC4-6F175D3DCCD1}">
              <a14:hiddenFill xmlns:a14="http://schemas.microsoft.com/office/drawing/2010/main">
                <a:solidFill>
                  <a:srgbClr val="FFFFFF">
                    <a:alpha val="53999"/>
                  </a:srgbClr>
                </a:solidFill>
              </a14:hiddenFill>
            </a:ext>
          </a:extLst>
        </p:spPr>
      </p:pic>
      <p:sp>
        <p:nvSpPr>
          <p:cNvPr id="4" name="TextBox 3"/>
          <p:cNvSpPr txBox="1"/>
          <p:nvPr/>
        </p:nvSpPr>
        <p:spPr>
          <a:xfrm>
            <a:off x="1" y="6067735"/>
            <a:ext cx="9144000" cy="646331"/>
          </a:xfrm>
          <a:prstGeom prst="rect">
            <a:avLst/>
          </a:prstGeom>
          <a:noFill/>
          <a:effectLst>
            <a:glow rad="101600">
              <a:srgbClr val="FF6600">
                <a:alpha val="75000"/>
              </a:srgbClr>
            </a:glow>
            <a:outerShdw blurRad="38100" dist="38100" dir="2700000">
              <a:srgbClr val="000000">
                <a:alpha val="49000"/>
              </a:srgbClr>
            </a:outerShdw>
            <a:softEdge rad="342900"/>
          </a:effectLst>
        </p:spPr>
        <p:txBody>
          <a:bodyPr wrap="square" anchor="ctr">
            <a:spAutoFit/>
          </a:bodyPr>
          <a:lstStyle/>
          <a:p>
            <a:pPr algn="ctr">
              <a:defRPr/>
            </a:pPr>
            <a:r>
              <a:rPr lang="en-US" sz="3600" dirty="0" smtClean="0">
                <a:solidFill>
                  <a:schemeClr val="bg1"/>
                </a:solidFill>
                <a:latin typeface="Arial"/>
                <a:ea typeface="ＭＳ Ｐゴシック" charset="-128"/>
                <a:cs typeface="Arial"/>
              </a:rPr>
              <a:t>Reflection and closing thoughts…</a:t>
            </a:r>
            <a:r>
              <a:rPr lang="en-US" sz="3600" dirty="0">
                <a:solidFill>
                  <a:schemeClr val="bg1"/>
                </a:solidFill>
                <a:latin typeface="Arial"/>
                <a:ea typeface="ＭＳ Ｐゴシック" charset="-128"/>
                <a:cs typeface="Arial"/>
              </a:rPr>
              <a:t>?</a:t>
            </a:r>
          </a:p>
        </p:txBody>
      </p:sp>
    </p:spTree>
    <p:extLst>
      <p:ext uri="{BB962C8B-B14F-4D97-AF65-F5344CB8AC3E}">
        <p14:creationId xmlns:p14="http://schemas.microsoft.com/office/powerpoint/2010/main" val="2998045796"/>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lum bright="8000" contrast="12000"/>
            <a:extLst>
              <a:ext uri="{28A0092B-C50C-407E-A947-70E740481C1C}">
                <a14:useLocalDpi xmlns:a14="http://schemas.microsoft.com/office/drawing/2010/main" val="0"/>
              </a:ext>
            </a:extLst>
          </a:blip>
          <a:srcRect/>
          <a:stretch>
            <a:fillRect/>
          </a:stretch>
        </p:blipFill>
        <p:spPr bwMode="auto">
          <a:xfrm>
            <a:off x="600259" y="4063999"/>
            <a:ext cx="3396008" cy="25484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WSU_27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67" y="565150"/>
            <a:ext cx="3886200" cy="310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147" y="657755"/>
            <a:ext cx="3006725" cy="2149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Methods 2007_38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134" y="3463926"/>
            <a:ext cx="4114800" cy="3292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96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6" y="928429"/>
            <a:ext cx="8567514" cy="3214213"/>
          </a:xfrm>
          <a:prstGeom prst="rect">
            <a:avLst/>
          </a:prstGeom>
        </p:spPr>
        <p:txBody>
          <a:bodyPr wrap="square">
            <a:spAutoFit/>
          </a:bodyPr>
          <a:lstStyle/>
          <a:p>
            <a:pPr>
              <a:lnSpc>
                <a:spcPct val="110000"/>
              </a:lnSpc>
              <a:spcAft>
                <a:spcPts val="1200"/>
              </a:spcAft>
            </a:pPr>
            <a:r>
              <a:rPr lang="en-US" sz="4400" b="1" dirty="0" smtClean="0">
                <a:solidFill>
                  <a:srgbClr val="FF0000"/>
                </a:solidFill>
                <a:latin typeface="Arial"/>
                <a:cs typeface="Arial"/>
              </a:rPr>
              <a:t>Why Go To College?</a:t>
            </a:r>
          </a:p>
          <a:p>
            <a:pPr>
              <a:lnSpc>
                <a:spcPct val="110000"/>
              </a:lnSpc>
              <a:spcAft>
                <a:spcPts val="1200"/>
              </a:spcAft>
            </a:pPr>
            <a:r>
              <a:rPr lang="en-US" sz="4400" dirty="0" smtClean="0">
                <a:solidFill>
                  <a:srgbClr val="FF0000"/>
                </a:solidFill>
                <a:latin typeface="Arial"/>
                <a:cs typeface="Arial"/>
              </a:rPr>
              <a:t>What are the skills that your future employers want you to have?</a:t>
            </a:r>
          </a:p>
        </p:txBody>
      </p:sp>
      <p:sp>
        <p:nvSpPr>
          <p:cNvPr id="2" name="TextBox 1"/>
          <p:cNvSpPr txBox="1"/>
          <p:nvPr/>
        </p:nvSpPr>
        <p:spPr>
          <a:xfrm>
            <a:off x="0" y="12700"/>
            <a:ext cx="9144000" cy="707886"/>
          </a:xfrm>
          <a:prstGeom prst="rect">
            <a:avLst/>
          </a:prstGeom>
          <a:noFill/>
        </p:spPr>
        <p:txBody>
          <a:bodyPr wrap="square" rtlCol="0">
            <a:spAutoFit/>
          </a:bodyPr>
          <a:lstStyle/>
          <a:p>
            <a:pPr algn="ctr"/>
            <a:r>
              <a:rPr lang="en-US" sz="4000" dirty="0" smtClean="0">
                <a:solidFill>
                  <a:srgbClr val="0000FF"/>
                </a:solidFill>
                <a:latin typeface="Arial"/>
                <a:cs typeface="Arial"/>
              </a:rPr>
              <a:t>Reflective Prompt</a:t>
            </a:r>
            <a:endParaRPr lang="en-US" sz="4000" dirty="0">
              <a:solidFill>
                <a:srgbClr val="0000FF"/>
              </a:solidFill>
              <a:latin typeface="Arial"/>
              <a:cs typeface="Arial"/>
            </a:endParaRPr>
          </a:p>
        </p:txBody>
      </p:sp>
    </p:spTree>
    <p:extLst>
      <p:ext uri="{BB962C8B-B14F-4D97-AF65-F5344CB8AC3E}">
        <p14:creationId xmlns:p14="http://schemas.microsoft.com/office/powerpoint/2010/main" val="211770119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p:cNvPicPr>
            <a:picLocks noChangeAspect="1" noChangeArrowheads="1"/>
          </p:cNvPicPr>
          <p:nvPr/>
        </p:nvPicPr>
        <p:blipFill>
          <a:blip r:embed="rId3">
            <a:lum bright="8000" contrast="12000"/>
            <a:extLst>
              <a:ext uri="{28A0092B-C50C-407E-A947-70E740481C1C}">
                <a14:useLocalDpi xmlns:a14="http://schemas.microsoft.com/office/drawing/2010/main" val="0"/>
              </a:ext>
            </a:extLst>
          </a:blip>
          <a:srcRect/>
          <a:stretch>
            <a:fillRect/>
          </a:stretch>
        </p:blipFill>
        <p:spPr bwMode="auto">
          <a:xfrm>
            <a:off x="0" y="-63500"/>
            <a:ext cx="9223375" cy="6921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7"/>
          <p:cNvSpPr>
            <a:spLocks noChangeArrowheads="1"/>
          </p:cNvSpPr>
          <p:nvPr/>
        </p:nvSpPr>
        <p:spPr bwMode="auto">
          <a:xfrm>
            <a:off x="152400" y="4984361"/>
            <a:ext cx="8737600" cy="175432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dirty="0">
                <a:latin typeface="Chalkboard" charset="0"/>
              </a:rPr>
              <a:t>Why not start </a:t>
            </a:r>
            <a:r>
              <a:rPr lang="en-US" sz="3600" dirty="0" smtClean="0">
                <a:latin typeface="Chalkboard" charset="0"/>
              </a:rPr>
              <a:t>an EXPLICIT conversation</a:t>
            </a:r>
            <a:r>
              <a:rPr lang="en-US" sz="3600" b="1" dirty="0" smtClean="0">
                <a:latin typeface="Chalkboard" charset="0"/>
              </a:rPr>
              <a:t> </a:t>
            </a:r>
            <a:r>
              <a:rPr lang="en-US" sz="3600" dirty="0">
                <a:latin typeface="Chalkboard" charset="0"/>
              </a:rPr>
              <a:t>about learning with your </a:t>
            </a:r>
            <a:r>
              <a:rPr lang="en-US" sz="3600" dirty="0" smtClean="0">
                <a:latin typeface="Chalkboard" charset="0"/>
              </a:rPr>
              <a:t>students/faculty today?</a:t>
            </a:r>
            <a:endParaRPr lang="en-US" sz="3600" dirty="0">
              <a:latin typeface="Chalkboard" charset="0"/>
            </a:endParaRPr>
          </a:p>
        </p:txBody>
      </p:sp>
    </p:spTree>
    <p:extLst>
      <p:ext uri="{BB962C8B-B14F-4D97-AF65-F5344CB8AC3E}">
        <p14:creationId xmlns:p14="http://schemas.microsoft.com/office/powerpoint/2010/main" val="179887218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142339" name="Text Box 3"/>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dirty="0" smtClean="0">
                <a:solidFill>
                  <a:srgbClr val="0000FF"/>
                </a:solidFill>
                <a:cs typeface="Arial" charset="0"/>
              </a:rPr>
              <a:t>Purpose of Higher </a:t>
            </a:r>
            <a:r>
              <a:rPr lang="en-US" sz="4000" dirty="0">
                <a:solidFill>
                  <a:srgbClr val="0000FF"/>
                </a:solidFill>
                <a:cs typeface="Arial" charset="0"/>
              </a:rPr>
              <a:t>Education…?</a:t>
            </a:r>
          </a:p>
        </p:txBody>
      </p:sp>
      <p:pic>
        <p:nvPicPr>
          <p:cNvPr id="142340" name="Picture 4" descr="RobinEmily1259"/>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971550" y="889185"/>
            <a:ext cx="7258050" cy="58035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1593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4525"/>
            <a:ext cx="9144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38100" y="5153577"/>
            <a:ext cx="9144000" cy="125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20000"/>
              </a:lnSpc>
            </a:pPr>
            <a:r>
              <a:rPr lang="en-US" sz="3200" dirty="0">
                <a:latin typeface="Arial"/>
                <a:cs typeface="Arial"/>
              </a:rPr>
              <a:t>How will they get there…</a:t>
            </a:r>
          </a:p>
          <a:p>
            <a:pPr marL="342900" indent="-342900">
              <a:lnSpc>
                <a:spcPct val="120000"/>
              </a:lnSpc>
            </a:pPr>
            <a:r>
              <a:rPr lang="en-US" sz="3200" dirty="0">
                <a:latin typeface="Arial"/>
                <a:cs typeface="Arial"/>
              </a:rPr>
              <a:t> …if they don</a:t>
            </a:r>
            <a:r>
              <a:rPr lang="ja-JP" altLang="en-US" sz="3200" dirty="0">
                <a:latin typeface="Arial"/>
                <a:cs typeface="Arial"/>
              </a:rPr>
              <a:t>’</a:t>
            </a:r>
            <a:r>
              <a:rPr lang="en-US" sz="3200" dirty="0">
                <a:latin typeface="Arial"/>
                <a:cs typeface="Arial"/>
              </a:rPr>
              <a:t>t know where they are going ?</a:t>
            </a:r>
          </a:p>
        </p:txBody>
      </p:sp>
      <p:sp>
        <p:nvSpPr>
          <p:cNvPr id="38916" name="Rectangle 4"/>
          <p:cNvSpPr>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dirty="0">
                <a:solidFill>
                  <a:srgbClr val="0000FF"/>
                </a:solidFill>
                <a:latin typeface="Arial"/>
                <a:cs typeface="Arial"/>
              </a:rPr>
              <a:t>Why Not Give Them A Map?</a:t>
            </a:r>
          </a:p>
        </p:txBody>
      </p:sp>
    </p:spTree>
    <p:extLst>
      <p:ext uri="{BB962C8B-B14F-4D97-AF65-F5344CB8AC3E}">
        <p14:creationId xmlns:p14="http://schemas.microsoft.com/office/powerpoint/2010/main" val="92575989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6" descr="Managerial A"/>
          <p:cNvPicPr>
            <a:picLocks noChangeAspect="1" noChangeArrowheads="1"/>
          </p:cNvPicPr>
          <p:nvPr/>
        </p:nvPicPr>
        <p:blipFill>
          <a:blip r:embed="rId3">
            <a:lum bright="50000" contrast="-64000"/>
            <a:extLst>
              <a:ext uri="{28A0092B-C50C-407E-A947-70E740481C1C}">
                <a14:useLocalDpi xmlns:a14="http://schemas.microsoft.com/office/drawing/2010/main" val="0"/>
              </a:ext>
            </a:extLst>
          </a:blip>
          <a:srcRect/>
          <a:stretch>
            <a:fillRect/>
          </a:stretch>
        </p:blipFill>
        <p:spPr bwMode="auto">
          <a:xfrm>
            <a:off x="0" y="-228600"/>
            <a:ext cx="9342438" cy="747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25400" y="0"/>
            <a:ext cx="9118600" cy="3175000"/>
          </a:xfrm>
        </p:spPr>
        <p:txBody>
          <a:bodyPr/>
          <a:lstStyle/>
          <a:p>
            <a:pPr>
              <a:spcAft>
                <a:spcPts val="7800"/>
              </a:spcAft>
            </a:pPr>
            <a:r>
              <a:rPr lang="en-US">
                <a:latin typeface="Arial" charset="0"/>
                <a:ea typeface="ＭＳ Ｐゴシック" charset="0"/>
                <a:cs typeface="Arial" charset="0"/>
              </a:rPr>
              <a:t>Addressing The</a:t>
            </a:r>
            <a:br>
              <a:rPr lang="en-US">
                <a:latin typeface="Arial" charset="0"/>
                <a:ea typeface="ＭＳ Ｐゴシック" charset="0"/>
                <a:cs typeface="Arial" charset="0"/>
              </a:rPr>
            </a:br>
            <a:r>
              <a:rPr lang="en-US">
                <a:latin typeface="Arial" charset="0"/>
                <a:ea typeface="ＭＳ Ｐゴシック" charset="0"/>
                <a:cs typeface="Arial" charset="0"/>
              </a:rPr>
              <a:t>Effect Of The Affect With A</a:t>
            </a:r>
            <a:br>
              <a:rPr lang="en-US">
                <a:latin typeface="Arial" charset="0"/>
                <a:ea typeface="ＭＳ Ｐゴシック" charset="0"/>
                <a:cs typeface="Arial" charset="0"/>
              </a:rPr>
            </a:br>
            <a:r>
              <a:rPr lang="en-US">
                <a:latin typeface="Arial" charset="0"/>
                <a:ea typeface="ＭＳ Ｐゴシック" charset="0"/>
                <a:cs typeface="Arial" charset="0"/>
              </a:rPr>
              <a:t>Co-Curriculum On Learning</a:t>
            </a:r>
          </a:p>
        </p:txBody>
      </p:sp>
      <p:sp>
        <p:nvSpPr>
          <p:cNvPr id="19459" name="Rectangle 3"/>
          <p:cNvSpPr>
            <a:spLocks noGrp="1" noChangeArrowheads="1"/>
          </p:cNvSpPr>
          <p:nvPr>
            <p:ph type="body" idx="1"/>
          </p:nvPr>
        </p:nvSpPr>
        <p:spPr>
          <a:xfrm>
            <a:off x="0" y="5207000"/>
            <a:ext cx="9144000" cy="1651000"/>
          </a:xfrm>
          <a:noFill/>
        </p:spPr>
        <p:txBody>
          <a:bodyPr/>
          <a:lstStyle/>
          <a:p>
            <a:pPr algn="ctr">
              <a:lnSpc>
                <a:spcPct val="110000"/>
              </a:lnSpc>
              <a:spcBef>
                <a:spcPct val="0"/>
              </a:spcBef>
              <a:buFontTx/>
              <a:buNone/>
            </a:pPr>
            <a:r>
              <a:rPr lang="en-US" sz="2000">
                <a:latin typeface="Arial" charset="0"/>
                <a:ea typeface="ＭＳ Ｐゴシック" charset="0"/>
                <a:cs typeface="ＭＳ Ｐゴシック" charset="0"/>
              </a:rPr>
              <a:t>6</a:t>
            </a:r>
            <a:r>
              <a:rPr lang="en-US" sz="2000" baseline="30000">
                <a:latin typeface="Arial" charset="0"/>
                <a:ea typeface="ＭＳ Ｐゴシック" charset="0"/>
                <a:cs typeface="ＭＳ Ｐゴシック" charset="0"/>
              </a:rPr>
              <a:t>th</a:t>
            </a:r>
            <a:r>
              <a:rPr lang="en-US" sz="2000">
                <a:latin typeface="Arial" charset="0"/>
                <a:ea typeface="ＭＳ Ｐゴシック" charset="0"/>
                <a:cs typeface="ＭＳ Ｐゴシック" charset="0"/>
              </a:rPr>
              <a:t> Quadrennial Conference of the</a:t>
            </a:r>
          </a:p>
          <a:p>
            <a:pPr algn="ctr">
              <a:lnSpc>
                <a:spcPct val="110000"/>
              </a:lnSpc>
              <a:spcBef>
                <a:spcPct val="0"/>
              </a:spcBef>
              <a:buFontTx/>
              <a:buNone/>
            </a:pPr>
            <a:r>
              <a:rPr lang="en-US" sz="2000">
                <a:latin typeface="Arial" charset="0"/>
                <a:ea typeface="ＭＳ Ｐゴシック" charset="0"/>
                <a:cs typeface="ＭＳ Ｐゴシック" charset="0"/>
              </a:rPr>
              <a:t>International Geoscience Educators Organisation</a:t>
            </a:r>
          </a:p>
          <a:p>
            <a:pPr algn="ctr">
              <a:lnSpc>
                <a:spcPct val="110000"/>
              </a:lnSpc>
              <a:spcBef>
                <a:spcPct val="0"/>
              </a:spcBef>
              <a:buFontTx/>
              <a:buNone/>
            </a:pPr>
            <a:r>
              <a:rPr lang="en-US" sz="2000">
                <a:latin typeface="Arial" charset="0"/>
                <a:ea typeface="ＭＳ Ｐゴシック" charset="0"/>
                <a:cs typeface="ＭＳ Ｐゴシック" charset="0"/>
              </a:rPr>
              <a:t>Johannesburg, South Africa</a:t>
            </a:r>
          </a:p>
          <a:p>
            <a:pPr algn="ctr">
              <a:lnSpc>
                <a:spcPct val="110000"/>
              </a:lnSpc>
              <a:spcBef>
                <a:spcPct val="0"/>
              </a:spcBef>
              <a:buFontTx/>
              <a:buNone/>
            </a:pPr>
            <a:r>
              <a:rPr lang="en-US" sz="2000">
                <a:latin typeface="Arial" charset="0"/>
                <a:ea typeface="ＭＳ Ｐゴシック" charset="0"/>
                <a:cs typeface="ＭＳ Ｐゴシック" charset="0"/>
              </a:rPr>
              <a:t>01 September 2010</a:t>
            </a:r>
            <a:endParaRPr lang="en-US" sz="1800">
              <a:latin typeface="Arial" charset="0"/>
              <a:ea typeface="ＭＳ Ｐゴシック" charset="0"/>
              <a:cs typeface="ＭＳ Ｐゴシック" charset="0"/>
            </a:endParaRPr>
          </a:p>
        </p:txBody>
      </p:sp>
      <p:sp>
        <p:nvSpPr>
          <p:cNvPr id="19460" name="Rectangle 4"/>
          <p:cNvSpPr>
            <a:spLocks noChangeArrowheads="1"/>
          </p:cNvSpPr>
          <p:nvPr/>
        </p:nvSpPr>
        <p:spPr bwMode="auto">
          <a:xfrm>
            <a:off x="4775200" y="3440113"/>
            <a:ext cx="37719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2800" b="1"/>
              <a:t>Dexter Perkins</a:t>
            </a:r>
          </a:p>
          <a:p>
            <a:pPr algn="ctr">
              <a:lnSpc>
                <a:spcPct val="90000"/>
              </a:lnSpc>
              <a:tabLst>
                <a:tab pos="1828800" algn="ctr"/>
                <a:tab pos="5486400" algn="ctr"/>
              </a:tabLst>
            </a:pPr>
            <a:r>
              <a:rPr lang="en-US" i="1"/>
              <a:t>University of North Dakota</a:t>
            </a:r>
          </a:p>
        </p:txBody>
      </p:sp>
      <p:sp>
        <p:nvSpPr>
          <p:cNvPr id="19461" name="Rectangle 4"/>
          <p:cNvSpPr>
            <a:spLocks noChangeArrowheads="1"/>
          </p:cNvSpPr>
          <p:nvPr/>
        </p:nvSpPr>
        <p:spPr bwMode="auto">
          <a:xfrm>
            <a:off x="681038" y="3440113"/>
            <a:ext cx="29083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2800" b="1"/>
              <a:t>Karl Wirth</a:t>
            </a:r>
          </a:p>
          <a:p>
            <a:pPr algn="ctr">
              <a:lnSpc>
                <a:spcPct val="90000"/>
              </a:lnSpc>
              <a:tabLst>
                <a:tab pos="1828800" algn="ctr"/>
                <a:tab pos="5486400" algn="ctr"/>
              </a:tabLst>
            </a:pPr>
            <a:r>
              <a:rPr lang="en-US" i="1"/>
              <a:t>Macalester College</a:t>
            </a:r>
          </a:p>
        </p:txBody>
      </p:sp>
    </p:spTree>
    <p:extLst>
      <p:ext uri="{BB962C8B-B14F-4D97-AF65-F5344CB8AC3E}">
        <p14:creationId xmlns:p14="http://schemas.microsoft.com/office/powerpoint/2010/main" val="185439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12642" name="Text Box 3"/>
          <p:cNvSpPr txBox="1">
            <a:spLocks noChangeArrowheads="1"/>
          </p:cNvSpPr>
          <p:nvPr/>
        </p:nvSpPr>
        <p:spPr bwMode="auto">
          <a:xfrm>
            <a:off x="0" y="603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rPr>
              <a:t>Analysis of Reflective Essays</a:t>
            </a:r>
          </a:p>
        </p:txBody>
      </p:sp>
      <p:sp>
        <p:nvSpPr>
          <p:cNvPr id="112643" name="Rectangle 6"/>
          <p:cNvSpPr>
            <a:spLocks noChangeArrowheads="1"/>
          </p:cNvSpPr>
          <p:nvPr/>
        </p:nvSpPr>
        <p:spPr bwMode="auto">
          <a:xfrm>
            <a:off x="631825" y="1978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7893" name="Rectangle 7"/>
          <p:cNvSpPr>
            <a:spLocks noChangeArrowheads="1"/>
          </p:cNvSpPr>
          <p:nvPr/>
        </p:nvSpPr>
        <p:spPr bwMode="auto">
          <a:xfrm>
            <a:off x="542925" y="982663"/>
            <a:ext cx="8194675" cy="5694362"/>
          </a:xfrm>
          <a:prstGeom prst="rect">
            <a:avLst/>
          </a:prstGeom>
          <a:noFill/>
          <a:ln w="9525">
            <a:noFill/>
            <a:miter lim="800000"/>
            <a:headEnd/>
            <a:tailEnd/>
          </a:ln>
        </p:spPr>
        <p:txBody>
          <a:bodyPr>
            <a:spAutoFit/>
          </a:bodyPr>
          <a:lstStyle/>
          <a:p>
            <a:pPr>
              <a:defRPr/>
            </a:pPr>
            <a:r>
              <a:rPr lang="en-US" sz="2800" b="1" dirty="0">
                <a:solidFill>
                  <a:srgbClr val="FF0000"/>
                </a:solidFill>
                <a:ea typeface="ＭＳ Ｐゴシック" charset="-128"/>
                <a:cs typeface="ＭＳ Ｐゴシック" charset="-128"/>
              </a:rPr>
              <a:t>Individually, skim the last essay (#3288), which is a response to the prompts:</a:t>
            </a:r>
          </a:p>
          <a:p>
            <a:pPr marL="514350" indent="-514350">
              <a:buFont typeface="+mj-lt"/>
              <a:buAutoNum type="arabicPeriod"/>
              <a:defRPr/>
            </a:pPr>
            <a:r>
              <a:rPr lang="en-US" sz="2800" dirty="0">
                <a:solidFill>
                  <a:srgbClr val="FF0000"/>
                </a:solidFill>
                <a:ea typeface="ＭＳ Ｐゴシック" charset="-128"/>
                <a:cs typeface="ＭＳ Ｐゴシック" charset="-128"/>
              </a:rPr>
              <a:t>Contrast and compare Perry’s four main levels of intellectual development.</a:t>
            </a:r>
          </a:p>
          <a:p>
            <a:pPr marL="514350" indent="-514350">
              <a:buFont typeface="+mj-lt"/>
              <a:buAutoNum type="arabicPeriod"/>
              <a:defRPr/>
            </a:pPr>
            <a:r>
              <a:rPr lang="en-US" sz="2800" dirty="0">
                <a:solidFill>
                  <a:srgbClr val="FF0000"/>
                </a:solidFill>
                <a:ea typeface="ＭＳ Ｐゴシック" charset="-128"/>
                <a:cs typeface="ＭＳ Ｐゴシック" charset="-128"/>
              </a:rPr>
              <a:t>Where do you think you fit on Perry’s scale.  Explain.</a:t>
            </a:r>
          </a:p>
          <a:p>
            <a:pPr marL="514350" indent="-514350">
              <a:buFont typeface="+mj-lt"/>
              <a:buAutoNum type="arabicPeriod"/>
              <a:defRPr/>
            </a:pPr>
            <a:r>
              <a:rPr lang="en-US" sz="2800" dirty="0">
                <a:solidFill>
                  <a:srgbClr val="FF0000"/>
                </a:solidFill>
                <a:ea typeface="ＭＳ Ｐゴシック" charset="-128"/>
                <a:cs typeface="ＭＳ Ｐゴシック" charset="-128"/>
              </a:rPr>
              <a:t>Look at the sub-stages of Perry’s scale.  Use these to characterize your current stage of development.</a:t>
            </a:r>
          </a:p>
          <a:p>
            <a:pPr marL="514350" indent="-514350">
              <a:buFont typeface="+mj-lt"/>
              <a:buAutoNum type="arabicPeriod"/>
              <a:defRPr/>
            </a:pPr>
            <a:r>
              <a:rPr lang="en-US" sz="2800" dirty="0">
                <a:solidFill>
                  <a:srgbClr val="FF0000"/>
                </a:solidFill>
                <a:ea typeface="ＭＳ Ｐゴシック" charset="-128"/>
                <a:cs typeface="ＭＳ Ｐゴシック" charset="-128"/>
              </a:rPr>
              <a:t>Do you agree with the statement “The affective domain is the greatest barrier to learning?”</a:t>
            </a:r>
          </a:p>
          <a:p>
            <a:pPr marL="514350" indent="-514350">
              <a:buFont typeface="+mj-lt"/>
              <a:buAutoNum type="arabicPeriod"/>
              <a:defRPr/>
            </a:pPr>
            <a:r>
              <a:rPr lang="en-US" sz="2800" dirty="0">
                <a:solidFill>
                  <a:srgbClr val="FF0000"/>
                </a:solidFill>
                <a:ea typeface="ＭＳ Ｐゴシック" charset="-128"/>
                <a:cs typeface="ＭＳ Ｐゴシック" charset="-128"/>
              </a:rPr>
              <a:t>What is metacognition, and how important is it to develop metacognitive skills?</a:t>
            </a:r>
          </a:p>
        </p:txBody>
      </p:sp>
    </p:spTree>
    <p:extLst>
      <p:ext uri="{BB962C8B-B14F-4D97-AF65-F5344CB8AC3E}">
        <p14:creationId xmlns:p14="http://schemas.microsoft.com/office/powerpoint/2010/main" val="6297408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0" y="76200"/>
            <a:ext cx="9144000" cy="70788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dirty="0">
                <a:solidFill>
                  <a:srgbClr val="0000FF"/>
                </a:solidFill>
                <a:latin typeface="Arial" charset="0"/>
                <a:ea typeface="Arial" charset="0"/>
                <a:cs typeface="Arial" charset="0"/>
              </a:rPr>
              <a:t>Goals of Higher </a:t>
            </a:r>
            <a:r>
              <a:rPr lang="en-US" sz="4000" dirty="0" smtClean="0">
                <a:solidFill>
                  <a:srgbClr val="0000FF"/>
                </a:solidFill>
                <a:latin typeface="Arial" charset="0"/>
                <a:ea typeface="Arial" charset="0"/>
                <a:cs typeface="Arial" charset="0"/>
              </a:rPr>
              <a:t>Education</a:t>
            </a:r>
            <a:endParaRPr lang="en-US" sz="4000" dirty="0">
              <a:solidFill>
                <a:srgbClr val="0000FF"/>
              </a:solidFill>
              <a:latin typeface="Arial" charset="0"/>
              <a:ea typeface="Arial" charset="0"/>
              <a:cs typeface="Arial" charset="0"/>
            </a:endParaRPr>
          </a:p>
        </p:txBody>
      </p:sp>
      <p:sp>
        <p:nvSpPr>
          <p:cNvPr id="82947" name="Content Placeholder 3"/>
          <p:cNvSpPr>
            <a:spLocks noGrp="1"/>
          </p:cNvSpPr>
          <p:nvPr>
            <p:ph/>
          </p:nvPr>
        </p:nvSpPr>
        <p:spPr>
          <a:xfrm>
            <a:off x="355600" y="1143000"/>
            <a:ext cx="8496300" cy="5410200"/>
          </a:xfrm>
        </p:spPr>
        <p:txBody>
          <a:bodyPr/>
          <a:lstStyle/>
          <a:p>
            <a:pPr eaLnBrk="1" hangingPunct="1">
              <a:spcAft>
                <a:spcPts val="600"/>
              </a:spcAft>
            </a:pPr>
            <a:r>
              <a:rPr lang="en-US" dirty="0" smtClean="0">
                <a:latin typeface="Arial"/>
                <a:cs typeface="Arial"/>
              </a:rPr>
              <a:t>Teamwork</a:t>
            </a:r>
          </a:p>
          <a:p>
            <a:pPr eaLnBrk="1" hangingPunct="1">
              <a:spcAft>
                <a:spcPts val="600"/>
              </a:spcAft>
            </a:pPr>
            <a:r>
              <a:rPr lang="en-US" dirty="0" smtClean="0">
                <a:latin typeface="Arial"/>
                <a:cs typeface="Arial"/>
              </a:rPr>
              <a:t>Critical Thinking and Reasoning</a:t>
            </a:r>
          </a:p>
          <a:p>
            <a:pPr eaLnBrk="1" hangingPunct="1">
              <a:spcAft>
                <a:spcPts val="600"/>
              </a:spcAft>
            </a:pPr>
            <a:r>
              <a:rPr lang="en-US" dirty="0" smtClean="0">
                <a:latin typeface="Arial"/>
                <a:cs typeface="Arial"/>
              </a:rPr>
              <a:t>Oral and Written Communication</a:t>
            </a:r>
          </a:p>
          <a:p>
            <a:pPr eaLnBrk="1" hangingPunct="1">
              <a:spcAft>
                <a:spcPts val="600"/>
              </a:spcAft>
            </a:pPr>
            <a:r>
              <a:rPr lang="en-US" dirty="0" smtClean="0">
                <a:latin typeface="Arial"/>
                <a:cs typeface="Arial"/>
              </a:rPr>
              <a:t>Ability to Locate and Work With Information</a:t>
            </a:r>
          </a:p>
          <a:p>
            <a:pPr eaLnBrk="1" hangingPunct="1">
              <a:spcAft>
                <a:spcPts val="600"/>
              </a:spcAft>
            </a:pPr>
            <a:r>
              <a:rPr lang="en-US" dirty="0" smtClean="0">
                <a:latin typeface="Arial"/>
                <a:cs typeface="Arial"/>
              </a:rPr>
              <a:t>Self-Knowledge</a:t>
            </a:r>
          </a:p>
          <a:p>
            <a:pPr eaLnBrk="1" hangingPunct="1">
              <a:spcAft>
                <a:spcPts val="600"/>
              </a:spcAft>
            </a:pPr>
            <a:r>
              <a:rPr lang="en-US" dirty="0" smtClean="0">
                <a:latin typeface="Arial"/>
                <a:cs typeface="Arial"/>
              </a:rPr>
              <a:t>Global Knowledge</a:t>
            </a:r>
          </a:p>
          <a:p>
            <a:pPr eaLnBrk="1" hangingPunct="1">
              <a:spcAft>
                <a:spcPts val="600"/>
              </a:spcAft>
            </a:pPr>
            <a:r>
              <a:rPr lang="en-US" dirty="0" smtClean="0">
                <a:latin typeface="Arial"/>
                <a:cs typeface="Arial"/>
              </a:rPr>
              <a:t>Application of Knowledge &amp; Problem-Solving</a:t>
            </a:r>
          </a:p>
        </p:txBody>
      </p:sp>
      <p:sp>
        <p:nvSpPr>
          <p:cNvPr id="4" name="Rectangle 3"/>
          <p:cNvSpPr>
            <a:spLocks noChangeArrowheads="1"/>
          </p:cNvSpPr>
          <p:nvPr/>
        </p:nvSpPr>
        <p:spPr bwMode="auto">
          <a:xfrm>
            <a:off x="3848100" y="6283325"/>
            <a:ext cx="5295900" cy="461665"/>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FF"/>
                </a:solidFill>
                <a:latin typeface="Arial" charset="0"/>
              </a:rPr>
              <a:t>AAC&amp;U Survey of Employers (2007)</a:t>
            </a:r>
            <a:endParaRPr lang="en-US" dirty="0">
              <a:solidFill>
                <a:srgbClr val="0000FF"/>
              </a:solidFill>
              <a:latin typeface="Arial" charset="0"/>
            </a:endParaRPr>
          </a:p>
        </p:txBody>
      </p:sp>
    </p:spTree>
    <p:extLst>
      <p:ext uri="{BB962C8B-B14F-4D97-AF65-F5344CB8AC3E}">
        <p14:creationId xmlns:p14="http://schemas.microsoft.com/office/powerpoint/2010/main" val="1258887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p:nvPr>
        </p:nvPicPr>
        <p:blipFill>
          <a:blip r:embed="rId3"/>
          <a:srcRect/>
          <a:stretch>
            <a:fillRect/>
          </a:stretch>
        </p:blipFill>
        <p:spPr>
          <a:xfrm>
            <a:off x="4775200" y="3889375"/>
            <a:ext cx="4271963" cy="2878138"/>
          </a:xfrm>
          <a:ln>
            <a:solidFill>
              <a:schemeClr val="tx1"/>
            </a:solidFill>
          </a:ln>
        </p:spPr>
      </p:pic>
      <p:sp>
        <p:nvSpPr>
          <p:cNvPr id="20483" name="Rectangle 3"/>
          <p:cNvSpPr>
            <a:spLocks noChangeArrowheads="1"/>
          </p:cNvSpPr>
          <p:nvPr/>
        </p:nvSpPr>
        <p:spPr bwMode="auto">
          <a:xfrm>
            <a:off x="0" y="0"/>
            <a:ext cx="9144000" cy="708025"/>
          </a:xfrm>
          <a:prstGeom prst="rect">
            <a:avLst/>
          </a:prstGeom>
          <a:noFill/>
          <a:ln w="9525">
            <a:noFill/>
            <a:miter lim="800000"/>
            <a:headEnd/>
            <a:tailEnd/>
          </a:ln>
        </p:spPr>
        <p:txBody>
          <a:bodyPr>
            <a:prstTxWarp prst="textNoShape">
              <a:avLst/>
            </a:prstTxWarp>
            <a:spAutoFit/>
          </a:bodyPr>
          <a:lstStyle/>
          <a:p>
            <a:pPr algn="ctr"/>
            <a:r>
              <a:rPr lang="en-US" sz="4000" dirty="0">
                <a:solidFill>
                  <a:srgbClr val="0000FF"/>
                </a:solidFill>
                <a:latin typeface="Arial" charset="0"/>
                <a:ea typeface="Arial" charset="0"/>
                <a:cs typeface="Arial" charset="0"/>
              </a:rPr>
              <a:t>The Role of Higher Education is…</a:t>
            </a:r>
          </a:p>
        </p:txBody>
      </p:sp>
      <p:sp>
        <p:nvSpPr>
          <p:cNvPr id="20484" name="Rectangle 4"/>
          <p:cNvSpPr>
            <a:spLocks noChangeArrowheads="1"/>
          </p:cNvSpPr>
          <p:nvPr/>
        </p:nvSpPr>
        <p:spPr bwMode="auto">
          <a:xfrm>
            <a:off x="466725" y="839788"/>
            <a:ext cx="8299450" cy="3506787"/>
          </a:xfrm>
          <a:prstGeom prst="rect">
            <a:avLst/>
          </a:prstGeom>
          <a:noFill/>
          <a:ln w="9525">
            <a:noFill/>
            <a:miter lim="800000"/>
            <a:headEnd/>
            <a:tailEnd/>
          </a:ln>
        </p:spPr>
        <p:txBody>
          <a:bodyPr>
            <a:prstTxWarp prst="textNoShape">
              <a:avLst/>
            </a:prstTxWarp>
            <a:spAutoFit/>
          </a:bodyPr>
          <a:lstStyle/>
          <a:p>
            <a:pPr>
              <a:lnSpc>
                <a:spcPct val="140000"/>
              </a:lnSpc>
            </a:pPr>
            <a:r>
              <a:rPr lang="en-US" sz="3200" b="0">
                <a:latin typeface="Arial" charset="0"/>
              </a:rPr>
              <a:t>“to help college students become </a:t>
            </a:r>
            <a:r>
              <a:rPr lang="en-US" sz="3200">
                <a:latin typeface="Arial" charset="0"/>
              </a:rPr>
              <a:t>Intentional Learners</a:t>
            </a:r>
            <a:r>
              <a:rPr lang="en-US" sz="3200" b="0">
                <a:latin typeface="Arial" charset="0"/>
              </a:rPr>
              <a:t> who can adapt to new environments, integrate knowledge from different sources, and continue learning throughout their lives.”</a:t>
            </a:r>
            <a:endParaRPr lang="en-US" sz="3200" b="0">
              <a:solidFill>
                <a:srgbClr val="0000FF"/>
              </a:solidFill>
              <a:latin typeface="Arial" charset="0"/>
            </a:endParaRPr>
          </a:p>
        </p:txBody>
      </p:sp>
      <p:sp>
        <p:nvSpPr>
          <p:cNvPr id="20485" name="Rectangle 5"/>
          <p:cNvSpPr>
            <a:spLocks noChangeArrowheads="1"/>
          </p:cNvSpPr>
          <p:nvPr/>
        </p:nvSpPr>
        <p:spPr bwMode="auto">
          <a:xfrm>
            <a:off x="1343025" y="5838825"/>
            <a:ext cx="3198813" cy="822325"/>
          </a:xfrm>
          <a:prstGeom prst="rect">
            <a:avLst/>
          </a:prstGeom>
          <a:noFill/>
          <a:ln w="9525">
            <a:noFill/>
            <a:miter lim="800000"/>
            <a:headEnd/>
            <a:tailEnd/>
          </a:ln>
        </p:spPr>
        <p:txBody>
          <a:bodyPr wrap="none">
            <a:prstTxWarp prst="textNoShape">
              <a:avLst/>
            </a:prstTxWarp>
            <a:spAutoFit/>
          </a:bodyPr>
          <a:lstStyle/>
          <a:p>
            <a:r>
              <a:rPr lang="en-US" b="0" i="1">
                <a:solidFill>
                  <a:srgbClr val="0000FF"/>
                </a:solidFill>
                <a:latin typeface="Arial" charset="0"/>
              </a:rPr>
              <a:t>Greater Expectations</a:t>
            </a:r>
          </a:p>
          <a:p>
            <a:r>
              <a:rPr lang="en-US" b="0">
                <a:solidFill>
                  <a:srgbClr val="0000FF"/>
                </a:solidFill>
                <a:latin typeface="Arial" charset="0"/>
              </a:rPr>
              <a:t>(2002 AAC&amp;U Report)</a:t>
            </a:r>
            <a:endParaRPr lang="en-US" b="0" i="1">
              <a:solidFill>
                <a:srgbClr val="0000FF"/>
              </a:solidFill>
              <a:latin typeface="Arial" charset="0"/>
            </a:endParaRPr>
          </a:p>
        </p:txBody>
      </p:sp>
    </p:spTree>
    <p:extLst>
      <p:ext uri="{BB962C8B-B14F-4D97-AF65-F5344CB8AC3E}">
        <p14:creationId xmlns:p14="http://schemas.microsoft.com/office/powerpoint/2010/main" val="10749097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38100"/>
            <a:ext cx="9144000" cy="1323975"/>
          </a:xfrm>
          <a:prstGeom prst="rect">
            <a:avLst/>
          </a:prstGeom>
          <a:noFill/>
          <a:ln w="9525">
            <a:noFill/>
            <a:miter lim="800000"/>
            <a:headEnd/>
            <a:tailEnd/>
          </a:ln>
        </p:spPr>
        <p:txBody>
          <a:bodyPr>
            <a:prstTxWarp prst="textNoShape">
              <a:avLst/>
            </a:prstTxWarp>
            <a:spAutoFit/>
          </a:bodyPr>
          <a:lstStyle/>
          <a:p>
            <a:pPr algn="ctr"/>
            <a:r>
              <a:rPr lang="en-US" sz="4000" dirty="0">
                <a:solidFill>
                  <a:srgbClr val="0000FF"/>
                </a:solidFill>
                <a:latin typeface="Arial" charset="0"/>
                <a:ea typeface="Arial" charset="0"/>
                <a:cs typeface="Arial" charset="0"/>
              </a:rPr>
              <a:t>Intentional Learners are</a:t>
            </a:r>
          </a:p>
          <a:p>
            <a:pPr algn="ctr"/>
            <a:r>
              <a:rPr lang="en-US" sz="4000" dirty="0">
                <a:solidFill>
                  <a:srgbClr val="0000FF"/>
                </a:solidFill>
                <a:latin typeface="Arial" charset="0"/>
                <a:ea typeface="Arial" charset="0"/>
                <a:cs typeface="Arial" charset="0"/>
              </a:rPr>
              <a:t>Self-Directing</a:t>
            </a:r>
          </a:p>
        </p:txBody>
      </p:sp>
      <p:sp>
        <p:nvSpPr>
          <p:cNvPr id="24579" name="Rectangle 3"/>
          <p:cNvSpPr>
            <a:spLocks noChangeArrowheads="1"/>
          </p:cNvSpPr>
          <p:nvPr/>
        </p:nvSpPr>
        <p:spPr bwMode="auto">
          <a:xfrm>
            <a:off x="4465638" y="6283325"/>
            <a:ext cx="4678362" cy="457200"/>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latin typeface="Arial" charset="0"/>
              </a:rPr>
              <a:t>Savin-Baden and Major (2004)</a:t>
            </a:r>
          </a:p>
        </p:txBody>
      </p:sp>
      <p:sp>
        <p:nvSpPr>
          <p:cNvPr id="24580" name="Rectangle 4"/>
          <p:cNvSpPr>
            <a:spLocks noChangeArrowheads="1"/>
          </p:cNvSpPr>
          <p:nvPr/>
        </p:nvSpPr>
        <p:spPr bwMode="auto">
          <a:xfrm>
            <a:off x="711200" y="1508125"/>
            <a:ext cx="7907338" cy="4765675"/>
          </a:xfrm>
          <a:prstGeom prst="rect">
            <a:avLst/>
          </a:prstGeom>
          <a:noFill/>
          <a:ln w="9525">
            <a:noFill/>
            <a:miter lim="800000"/>
            <a:headEnd/>
            <a:tailEnd/>
          </a:ln>
        </p:spPr>
        <p:txBody>
          <a:bodyPr>
            <a:prstTxWarp prst="textNoShape">
              <a:avLst/>
            </a:prstTxWarp>
            <a:spAutoFit/>
          </a:bodyPr>
          <a:lstStyle/>
          <a:p>
            <a:pPr>
              <a:lnSpc>
                <a:spcPct val="120000"/>
              </a:lnSpc>
            </a:pPr>
            <a:r>
              <a:rPr lang="en-US" sz="3200" b="0">
                <a:solidFill>
                  <a:srgbClr val="000000"/>
                </a:solidFill>
                <a:latin typeface="Arial" charset="0"/>
              </a:rPr>
              <a:t>Self-directing learners are highly motivated, independent, and strive toward self-direction and autonomy.  They take the initiative to diagnose their learning needs, formulate learning goals, identify resources for learning, select and implement learning strategies, and evaluate learning outcomes.</a:t>
            </a:r>
          </a:p>
        </p:txBody>
      </p:sp>
    </p:spTree>
    <p:extLst>
      <p:ext uri="{BB962C8B-B14F-4D97-AF65-F5344CB8AC3E}">
        <p14:creationId xmlns:p14="http://schemas.microsoft.com/office/powerpoint/2010/main" val="22598765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873125" y="288925"/>
            <a:ext cx="184150" cy="457200"/>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46083" name="Text Box 3"/>
          <p:cNvSpPr txBox="1">
            <a:spLocks noChangeArrowheads="1"/>
          </p:cNvSpPr>
          <p:nvPr/>
        </p:nvSpPr>
        <p:spPr bwMode="auto">
          <a:xfrm>
            <a:off x="0" y="50800"/>
            <a:ext cx="9144000" cy="708025"/>
          </a:xfrm>
          <a:prstGeom prst="rect">
            <a:avLst/>
          </a:prstGeom>
          <a:noFill/>
          <a:ln w="9525">
            <a:noFill/>
            <a:miter lim="800000"/>
            <a:headEnd/>
            <a:tailEnd/>
          </a:ln>
        </p:spPr>
        <p:txBody>
          <a:bodyPr>
            <a:prstTxWarp prst="textNoShape">
              <a:avLst/>
            </a:prstTxWarp>
            <a:spAutoFit/>
          </a:bodyPr>
          <a:lstStyle/>
          <a:p>
            <a:pPr algn="ctr"/>
            <a:r>
              <a:rPr lang="en-US" sz="4000" dirty="0" smtClean="0">
                <a:solidFill>
                  <a:srgbClr val="0000FF"/>
                </a:solidFill>
                <a:latin typeface="Arial" charset="0"/>
              </a:rPr>
              <a:t>Self-Assessment</a:t>
            </a:r>
            <a:endParaRPr lang="en-US" sz="4000" dirty="0">
              <a:solidFill>
                <a:srgbClr val="0000FF"/>
              </a:solidFill>
              <a:latin typeface="Arial" charset="0"/>
            </a:endParaRPr>
          </a:p>
        </p:txBody>
      </p:sp>
      <p:pic>
        <p:nvPicPr>
          <p:cNvPr id="46084" name="Picture 5" descr="KrugerDunningGraph"/>
          <p:cNvPicPr>
            <a:picLocks noChangeAspect="1" noChangeArrowheads="1"/>
          </p:cNvPicPr>
          <p:nvPr/>
        </p:nvPicPr>
        <p:blipFill>
          <a:blip r:embed="rId3"/>
          <a:srcRect/>
          <a:stretch>
            <a:fillRect/>
          </a:stretch>
        </p:blipFill>
        <p:spPr bwMode="auto">
          <a:xfrm>
            <a:off x="1730375" y="879475"/>
            <a:ext cx="5603875" cy="5370513"/>
          </a:xfrm>
          <a:prstGeom prst="rect">
            <a:avLst/>
          </a:prstGeom>
          <a:noFill/>
          <a:ln w="12700">
            <a:solidFill>
              <a:schemeClr val="tx1"/>
            </a:solidFill>
            <a:miter lim="800000"/>
            <a:headEnd/>
            <a:tailEnd/>
          </a:ln>
        </p:spPr>
      </p:pic>
      <p:sp>
        <p:nvSpPr>
          <p:cNvPr id="46085" name="Rectangle 6"/>
          <p:cNvSpPr>
            <a:spLocks noChangeArrowheads="1"/>
          </p:cNvSpPr>
          <p:nvPr/>
        </p:nvSpPr>
        <p:spPr bwMode="auto">
          <a:xfrm>
            <a:off x="428625" y="877888"/>
            <a:ext cx="8358188" cy="493712"/>
          </a:xfrm>
          <a:prstGeom prst="rect">
            <a:avLst/>
          </a:prstGeom>
          <a:noFill/>
          <a:ln w="9525">
            <a:noFill/>
            <a:miter lim="800000"/>
            <a:headEnd/>
            <a:tailEnd/>
          </a:ln>
        </p:spPr>
        <p:txBody>
          <a:bodyPr>
            <a:prstTxWarp prst="textNoShape">
              <a:avLst/>
            </a:prstTxWarp>
            <a:spAutoFit/>
          </a:bodyPr>
          <a:lstStyle/>
          <a:p>
            <a:pPr marL="342900" indent="-342900">
              <a:lnSpc>
                <a:spcPct val="110000"/>
              </a:lnSpc>
            </a:pPr>
            <a:endParaRPr lang="en-US" dirty="0">
              <a:latin typeface="Arial" pitchFamily="-97" charset="0"/>
            </a:endParaRPr>
          </a:p>
        </p:txBody>
      </p:sp>
      <p:sp>
        <p:nvSpPr>
          <p:cNvPr id="46086" name="Rectangle 7"/>
          <p:cNvSpPr>
            <a:spLocks noChangeArrowheads="1"/>
          </p:cNvSpPr>
          <p:nvPr/>
        </p:nvSpPr>
        <p:spPr bwMode="auto">
          <a:xfrm>
            <a:off x="5148263" y="6283325"/>
            <a:ext cx="3878262" cy="457200"/>
          </a:xfrm>
          <a:prstGeom prst="rect">
            <a:avLst/>
          </a:prstGeom>
          <a:noFill/>
          <a:ln w="9525">
            <a:noFill/>
            <a:miter lim="800000"/>
            <a:headEnd/>
            <a:tailEnd/>
          </a:ln>
        </p:spPr>
        <p:txBody>
          <a:bodyPr wrap="none">
            <a:prstTxWarp prst="textNoShape">
              <a:avLst/>
            </a:prstTxWarp>
            <a:spAutoFit/>
          </a:bodyPr>
          <a:lstStyle/>
          <a:p>
            <a:r>
              <a:rPr lang="en-US" i="1" dirty="0">
                <a:solidFill>
                  <a:srgbClr val="0000FF"/>
                </a:solidFill>
                <a:latin typeface="Arial" pitchFamily="-97" charset="0"/>
              </a:rPr>
              <a:t>Kruger and Dunning (1999)</a:t>
            </a:r>
            <a:endParaRPr lang="en-US" i="1" dirty="0">
              <a:latin typeface="Arial" pitchFamily="-97" charset="0"/>
            </a:endParaRPr>
          </a:p>
        </p:txBody>
      </p:sp>
    </p:spTree>
    <p:extLst>
      <p:ext uri="{BB962C8B-B14F-4D97-AF65-F5344CB8AC3E}">
        <p14:creationId xmlns:p14="http://schemas.microsoft.com/office/powerpoint/2010/main" val="2458259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ethods 2007_3845"/>
          <p:cNvPicPr>
            <a:picLocks noChangeAspect="1" noChangeArrowheads="1"/>
          </p:cNvPicPr>
          <p:nvPr/>
        </p:nvPicPr>
        <p:blipFill>
          <a:blip r:embed="rId3">
            <a:alphaModFix amt="75000"/>
            <a:extLst>
              <a:ext uri="{28A0092B-C50C-407E-A947-70E740481C1C}">
                <a14:useLocalDpi xmlns:a14="http://schemas.microsoft.com/office/drawing/2010/main" val="0"/>
              </a:ext>
            </a:extLst>
          </a:blip>
          <a:srcRect/>
          <a:stretch>
            <a:fillRect/>
          </a:stretch>
        </p:blipFill>
        <p:spPr bwMode="auto">
          <a:xfrm>
            <a:off x="0" y="-59269"/>
            <a:ext cx="9237468" cy="739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43" name="Rectangle 3"/>
          <p:cNvSpPr>
            <a:spLocks noChangeArrowheads="1"/>
          </p:cNvSpPr>
          <p:nvPr/>
        </p:nvSpPr>
        <p:spPr bwMode="auto">
          <a:xfrm>
            <a:off x="4073525" y="73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 name="TextBox 4"/>
          <p:cNvSpPr txBox="1"/>
          <p:nvPr/>
        </p:nvSpPr>
        <p:spPr>
          <a:xfrm>
            <a:off x="0" y="5884333"/>
            <a:ext cx="9144000" cy="707886"/>
          </a:xfrm>
          <a:prstGeom prst="rect">
            <a:avLst/>
          </a:prstGeom>
          <a:noFill/>
        </p:spPr>
        <p:txBody>
          <a:bodyPr wrap="square" rtlCol="0">
            <a:spAutoFit/>
          </a:bodyPr>
          <a:lstStyle/>
          <a:p>
            <a:pPr algn="ctr"/>
            <a:r>
              <a:rPr lang="en-US" sz="4000" dirty="0" smtClean="0">
                <a:solidFill>
                  <a:schemeClr val="bg1"/>
                </a:solidFill>
                <a:latin typeface="Arial"/>
                <a:cs typeface="Arial"/>
              </a:rPr>
              <a:t>How can we make this happen?</a:t>
            </a:r>
            <a:endParaRPr lang="en-US" sz="4000" dirty="0">
              <a:solidFill>
                <a:schemeClr val="bg1"/>
              </a:solidFill>
              <a:latin typeface="Arial"/>
              <a:cs typeface="Arial"/>
            </a:endParaRPr>
          </a:p>
        </p:txBody>
      </p:sp>
    </p:spTree>
    <p:extLst>
      <p:ext uri="{BB962C8B-B14F-4D97-AF65-F5344CB8AC3E}">
        <p14:creationId xmlns:p14="http://schemas.microsoft.com/office/powerpoint/2010/main" val="20030083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254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dirty="0">
                <a:solidFill>
                  <a:srgbClr val="0000FF"/>
                </a:solidFill>
                <a:latin typeface="Arial"/>
                <a:cs typeface="Arial"/>
              </a:rPr>
              <a:t>The </a:t>
            </a:r>
            <a:r>
              <a:rPr lang="ja-JP" altLang="en-US" sz="4000" dirty="0">
                <a:solidFill>
                  <a:srgbClr val="0000FF"/>
                </a:solidFill>
                <a:latin typeface="Arial"/>
                <a:cs typeface="Arial"/>
              </a:rPr>
              <a:t>“</a:t>
            </a:r>
            <a:r>
              <a:rPr lang="en-US" sz="4000" dirty="0">
                <a:solidFill>
                  <a:srgbClr val="0000FF"/>
                </a:solidFill>
                <a:latin typeface="Arial"/>
                <a:cs typeface="Arial"/>
              </a:rPr>
              <a:t>Language</a:t>
            </a:r>
            <a:r>
              <a:rPr lang="ja-JP" altLang="en-US" sz="4000" dirty="0">
                <a:solidFill>
                  <a:srgbClr val="0000FF"/>
                </a:solidFill>
                <a:latin typeface="Arial"/>
                <a:cs typeface="Arial"/>
              </a:rPr>
              <a:t>”</a:t>
            </a:r>
            <a:r>
              <a:rPr lang="en-US" sz="4000" dirty="0">
                <a:solidFill>
                  <a:srgbClr val="0000FF"/>
                </a:solidFill>
                <a:latin typeface="Arial"/>
                <a:cs typeface="Arial"/>
              </a:rPr>
              <a:t> of Learning</a:t>
            </a:r>
            <a:endParaRPr lang="en-US" sz="4000" dirty="0">
              <a:latin typeface="Arial"/>
              <a:cs typeface="Arial"/>
            </a:endParaRPr>
          </a:p>
        </p:txBody>
      </p:sp>
      <p:sp>
        <p:nvSpPr>
          <p:cNvPr id="25603" name="Rectangle 3"/>
          <p:cNvSpPr>
            <a:spLocks noChangeArrowheads="1"/>
          </p:cNvSpPr>
          <p:nvPr/>
        </p:nvSpPr>
        <p:spPr bwMode="auto">
          <a:xfrm>
            <a:off x="314325" y="761861"/>
            <a:ext cx="5981125" cy="576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457200" indent="-457200">
              <a:lnSpc>
                <a:spcPct val="120000"/>
              </a:lnSpc>
              <a:buFont typeface="Arial" charset="0"/>
              <a:buChar char="•"/>
            </a:pPr>
            <a:r>
              <a:rPr lang="en-US" sz="2800" dirty="0">
                <a:latin typeface="Arial"/>
                <a:cs typeface="Arial"/>
              </a:rPr>
              <a:t>Purpose of Education</a:t>
            </a:r>
          </a:p>
          <a:p>
            <a:pPr marL="457200" indent="-457200">
              <a:lnSpc>
                <a:spcPct val="120000"/>
              </a:lnSpc>
              <a:buFont typeface="Arial" charset="0"/>
              <a:buChar char="•"/>
            </a:pPr>
            <a:r>
              <a:rPr lang="en-US" sz="2800" dirty="0">
                <a:latin typeface="Arial"/>
                <a:cs typeface="Arial"/>
              </a:rPr>
              <a:t>Levels of Thinking</a:t>
            </a:r>
          </a:p>
          <a:p>
            <a:pPr marL="457200" indent="-457200">
              <a:lnSpc>
                <a:spcPct val="120000"/>
              </a:lnSpc>
              <a:buFont typeface="Arial" charset="0"/>
              <a:buChar char="•"/>
            </a:pPr>
            <a:r>
              <a:rPr lang="en-US" sz="2800" dirty="0">
                <a:latin typeface="Arial"/>
                <a:cs typeface="Arial"/>
              </a:rPr>
              <a:t>Affective Domain</a:t>
            </a:r>
          </a:p>
          <a:p>
            <a:pPr marL="457200" indent="-457200">
              <a:lnSpc>
                <a:spcPct val="120000"/>
              </a:lnSpc>
              <a:buFont typeface="Arial" charset="0"/>
              <a:buChar char="•"/>
            </a:pPr>
            <a:r>
              <a:rPr lang="en-US" sz="2800" dirty="0">
                <a:latin typeface="Arial"/>
                <a:cs typeface="Arial"/>
              </a:rPr>
              <a:t>Significant Learning</a:t>
            </a:r>
          </a:p>
          <a:p>
            <a:pPr marL="457200" indent="-457200">
              <a:lnSpc>
                <a:spcPct val="120000"/>
              </a:lnSpc>
              <a:buFont typeface="Arial" charset="0"/>
              <a:buChar char="•"/>
            </a:pPr>
            <a:r>
              <a:rPr lang="en-US" sz="2800" dirty="0">
                <a:latin typeface="Arial"/>
                <a:cs typeface="Arial"/>
              </a:rPr>
              <a:t>Meanings of Learning</a:t>
            </a:r>
          </a:p>
          <a:p>
            <a:pPr marL="457200" indent="-457200">
              <a:lnSpc>
                <a:spcPct val="120000"/>
              </a:lnSpc>
              <a:buFont typeface="Arial" charset="0"/>
              <a:buChar char="•"/>
            </a:pPr>
            <a:r>
              <a:rPr lang="en-US" sz="2800" dirty="0">
                <a:latin typeface="Arial"/>
                <a:cs typeface="Arial"/>
              </a:rPr>
              <a:t>Research on The Brain</a:t>
            </a:r>
          </a:p>
          <a:p>
            <a:pPr marL="457200" indent="-457200">
              <a:lnSpc>
                <a:spcPct val="120000"/>
              </a:lnSpc>
              <a:buFont typeface="Arial" charset="0"/>
              <a:buChar char="•"/>
            </a:pPr>
            <a:r>
              <a:rPr lang="en-US" sz="2800" dirty="0">
                <a:latin typeface="Arial"/>
                <a:cs typeface="Arial"/>
              </a:rPr>
              <a:t>Intellectual Development</a:t>
            </a:r>
          </a:p>
          <a:p>
            <a:pPr marL="457200" indent="-457200">
              <a:lnSpc>
                <a:spcPct val="120000"/>
              </a:lnSpc>
              <a:buFont typeface="Arial" charset="0"/>
              <a:buChar char="•"/>
            </a:pPr>
            <a:r>
              <a:rPr lang="en-US" sz="2800" dirty="0">
                <a:latin typeface="Arial"/>
                <a:cs typeface="Arial"/>
              </a:rPr>
              <a:t>Critical Thinking</a:t>
            </a:r>
          </a:p>
          <a:p>
            <a:pPr marL="457200" indent="-457200">
              <a:lnSpc>
                <a:spcPct val="120000"/>
              </a:lnSpc>
              <a:buFont typeface="Arial" charset="0"/>
              <a:buChar char="•"/>
            </a:pPr>
            <a:r>
              <a:rPr lang="en-US" sz="2800" dirty="0">
                <a:latin typeface="Arial"/>
                <a:cs typeface="Arial"/>
              </a:rPr>
              <a:t>Metacognition</a:t>
            </a:r>
          </a:p>
          <a:p>
            <a:pPr marL="457200" indent="-457200">
              <a:lnSpc>
                <a:spcPct val="120000"/>
              </a:lnSpc>
              <a:buFont typeface="Arial" charset="0"/>
              <a:buChar char="•"/>
            </a:pPr>
            <a:r>
              <a:rPr lang="en-US" sz="2800" dirty="0">
                <a:latin typeface="Arial"/>
                <a:cs typeface="Arial"/>
              </a:rPr>
              <a:t>Learning Styles</a:t>
            </a:r>
          </a:p>
          <a:p>
            <a:pPr marL="457200" indent="-457200">
              <a:lnSpc>
                <a:spcPct val="120000"/>
              </a:lnSpc>
              <a:buFont typeface="Arial" charset="0"/>
              <a:buChar char="•"/>
            </a:pPr>
            <a:r>
              <a:rPr lang="en-US" sz="2800" dirty="0">
                <a:latin typeface="Arial"/>
                <a:cs typeface="Arial"/>
              </a:rPr>
              <a:t>Behavioral Dimensions of Grades</a:t>
            </a:r>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052494"/>
            <a:ext cx="3830637" cy="2738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560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rgbClr val="0000FF"/>
                </a:solidFill>
              </a:rPr>
              <a:t>Kolb Cycle &amp; The Brain</a:t>
            </a:r>
            <a:endParaRPr lang="en-US" sz="4000" dirty="0">
              <a:solidFill>
                <a:srgbClr val="0000FF"/>
              </a:solidFill>
            </a:endParaRPr>
          </a:p>
        </p:txBody>
      </p:sp>
      <p:pic>
        <p:nvPicPr>
          <p:cNvPr id="4" name="Picture 3" descr="zull_regions_cerebral_cort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98" y="934291"/>
            <a:ext cx="7960802" cy="4827606"/>
          </a:xfrm>
          <a:prstGeom prst="rect">
            <a:avLst/>
          </a:prstGeom>
        </p:spPr>
      </p:pic>
      <p:pic>
        <p:nvPicPr>
          <p:cNvPr id="5" name="Picture 4" descr="rev_v4n4howard_3.jp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9000" contrast="9000"/>
                    </a14:imgEffect>
                  </a14:imgLayer>
                </a14:imgProps>
              </a:ext>
              <a:ext uri="{28A0092B-C50C-407E-A947-70E740481C1C}">
                <a14:useLocalDpi xmlns:a14="http://schemas.microsoft.com/office/drawing/2010/main" val="0"/>
              </a:ext>
            </a:extLst>
          </a:blip>
          <a:stretch>
            <a:fillRect/>
          </a:stretch>
        </p:blipFill>
        <p:spPr>
          <a:xfrm>
            <a:off x="1465" y="4356100"/>
            <a:ext cx="1743320" cy="2501900"/>
          </a:xfrm>
          <a:prstGeom prst="rect">
            <a:avLst/>
          </a:prstGeom>
        </p:spPr>
      </p:pic>
      <p:sp>
        <p:nvSpPr>
          <p:cNvPr id="6" name="TextBox 5"/>
          <p:cNvSpPr txBox="1"/>
          <p:nvPr/>
        </p:nvSpPr>
        <p:spPr>
          <a:xfrm>
            <a:off x="7759700" y="6400800"/>
            <a:ext cx="1287995" cy="369332"/>
          </a:xfrm>
          <a:prstGeom prst="rect">
            <a:avLst/>
          </a:prstGeom>
          <a:noFill/>
        </p:spPr>
        <p:txBody>
          <a:bodyPr wrap="none" rtlCol="0">
            <a:spAutoFit/>
          </a:bodyPr>
          <a:lstStyle/>
          <a:p>
            <a:r>
              <a:rPr lang="en-US" dirty="0" smtClean="0">
                <a:latin typeface="Arial"/>
                <a:cs typeface="Arial"/>
              </a:rPr>
              <a:t>Zull (2002)</a:t>
            </a:r>
            <a:endParaRPr lang="en-US" dirty="0">
              <a:latin typeface="Arial"/>
              <a:cs typeface="Arial"/>
            </a:endParaRPr>
          </a:p>
        </p:txBody>
      </p:sp>
    </p:spTree>
    <p:extLst>
      <p:ext uri="{BB962C8B-B14F-4D97-AF65-F5344CB8AC3E}">
        <p14:creationId xmlns:p14="http://schemas.microsoft.com/office/powerpoint/2010/main" val="12951835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71"/>
            <a:ext cx="9144000" cy="809096"/>
          </a:xfrm>
        </p:spPr>
        <p:txBody>
          <a:bodyPr>
            <a:normAutofit/>
          </a:bodyPr>
          <a:lstStyle/>
          <a:p>
            <a:r>
              <a:rPr lang="en-US" sz="4000" dirty="0" err="1" smtClean="0">
                <a:solidFill>
                  <a:srgbClr val="0000FF"/>
                </a:solidFill>
                <a:latin typeface="Arial"/>
                <a:cs typeface="Arial"/>
              </a:rPr>
              <a:t>Da</a:t>
            </a:r>
            <a:r>
              <a:rPr lang="en-US" sz="4000" dirty="0" smtClean="0">
                <a:solidFill>
                  <a:srgbClr val="0000FF"/>
                </a:solidFill>
                <a:latin typeface="Arial"/>
                <a:cs typeface="Arial"/>
              </a:rPr>
              <a:t> Brain</a:t>
            </a:r>
            <a:endParaRPr lang="en-US" sz="4000" dirty="0">
              <a:solidFill>
                <a:srgbClr val="0000FF"/>
              </a:solidFill>
              <a:latin typeface="Arial"/>
              <a:cs typeface="Arial"/>
            </a:endParaRPr>
          </a:p>
        </p:txBody>
      </p:sp>
      <p:sp>
        <p:nvSpPr>
          <p:cNvPr id="3" name="Content Placeholder 2"/>
          <p:cNvSpPr>
            <a:spLocks noGrp="1"/>
          </p:cNvSpPr>
          <p:nvPr>
            <p:ph idx="1"/>
          </p:nvPr>
        </p:nvSpPr>
        <p:spPr>
          <a:xfrm>
            <a:off x="330199" y="1329267"/>
            <a:ext cx="4512734" cy="5122333"/>
          </a:xfrm>
        </p:spPr>
        <p:txBody>
          <a:bodyPr>
            <a:noAutofit/>
          </a:bodyPr>
          <a:lstStyle/>
          <a:p>
            <a:pPr>
              <a:lnSpc>
                <a:spcPct val="110000"/>
              </a:lnSpc>
              <a:spcBef>
                <a:spcPts val="1272"/>
              </a:spcBef>
            </a:pPr>
            <a:r>
              <a:rPr lang="en-US" sz="2800" dirty="0" smtClean="0">
                <a:latin typeface="Arial"/>
                <a:cs typeface="Arial"/>
              </a:rPr>
              <a:t>learning </a:t>
            </a:r>
            <a:r>
              <a:rPr lang="en-US" sz="2800" dirty="0">
                <a:latin typeface="Arial"/>
                <a:cs typeface="Arial"/>
              </a:rPr>
              <a:t>changes the physical structure of the </a:t>
            </a:r>
            <a:r>
              <a:rPr lang="en-US" sz="2800" dirty="0" smtClean="0">
                <a:latin typeface="Arial"/>
                <a:cs typeface="Arial"/>
              </a:rPr>
              <a:t>brain</a:t>
            </a:r>
          </a:p>
          <a:p>
            <a:pPr>
              <a:lnSpc>
                <a:spcPct val="110000"/>
              </a:lnSpc>
              <a:spcBef>
                <a:spcPts val="1272"/>
              </a:spcBef>
            </a:pPr>
            <a:r>
              <a:rPr lang="en-US" sz="2800" dirty="0" smtClean="0">
                <a:latin typeface="Arial"/>
                <a:cs typeface="Arial"/>
              </a:rPr>
              <a:t>learning </a:t>
            </a:r>
            <a:r>
              <a:rPr lang="en-US" sz="2800" dirty="0">
                <a:latin typeface="Arial"/>
                <a:cs typeface="Arial"/>
              </a:rPr>
              <a:t>organizes and reorganizes the </a:t>
            </a:r>
            <a:r>
              <a:rPr lang="en-US" sz="2800" dirty="0" smtClean="0">
                <a:latin typeface="Arial"/>
                <a:cs typeface="Arial"/>
              </a:rPr>
              <a:t>brain</a:t>
            </a:r>
          </a:p>
          <a:p>
            <a:pPr>
              <a:lnSpc>
                <a:spcPct val="110000"/>
              </a:lnSpc>
              <a:spcBef>
                <a:spcPts val="1272"/>
              </a:spcBef>
            </a:pPr>
            <a:r>
              <a:rPr lang="en-US" sz="2800" dirty="0" smtClean="0">
                <a:latin typeface="Arial"/>
                <a:cs typeface="Arial"/>
              </a:rPr>
              <a:t>different </a:t>
            </a:r>
            <a:r>
              <a:rPr lang="en-US" sz="2800" dirty="0">
                <a:latin typeface="Arial"/>
                <a:cs typeface="Arial"/>
              </a:rPr>
              <a:t>parts of the brain may be ready to learn at different stages of development</a:t>
            </a:r>
          </a:p>
        </p:txBody>
      </p:sp>
      <p:pic>
        <p:nvPicPr>
          <p:cNvPr id="4" name="Picture 2" descr="http://www.odec.ca/projects/2004/syed4s0/public_html/braincell.gif"/>
          <p:cNvPicPr>
            <a:picLocks noChangeAspect="1" noChangeArrowheads="1"/>
          </p:cNvPicPr>
          <p:nvPr/>
        </p:nvPicPr>
        <p:blipFill>
          <a:blip r:embed="rId2" cstate="print"/>
          <a:srcRect/>
          <a:stretch>
            <a:fillRect/>
          </a:stretch>
        </p:blipFill>
        <p:spPr bwMode="auto">
          <a:xfrm>
            <a:off x="5080000" y="1151467"/>
            <a:ext cx="3876675" cy="5200650"/>
          </a:xfrm>
          <a:prstGeom prst="rect">
            <a:avLst/>
          </a:prstGeom>
          <a:noFill/>
        </p:spPr>
      </p:pic>
    </p:spTree>
    <p:extLst>
      <p:ext uri="{BB962C8B-B14F-4D97-AF65-F5344CB8AC3E}">
        <p14:creationId xmlns:p14="http://schemas.microsoft.com/office/powerpoint/2010/main" val="1435163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6" y="928429"/>
            <a:ext cx="8567514" cy="5319404"/>
          </a:xfrm>
          <a:prstGeom prst="rect">
            <a:avLst/>
          </a:prstGeom>
        </p:spPr>
        <p:txBody>
          <a:bodyPr wrap="square">
            <a:spAutoFit/>
          </a:bodyPr>
          <a:lstStyle/>
          <a:p>
            <a:pPr marL="571500" indent="-571500">
              <a:lnSpc>
                <a:spcPct val="110000"/>
              </a:lnSpc>
              <a:spcAft>
                <a:spcPts val="1200"/>
              </a:spcAft>
              <a:buFont typeface="Arial"/>
              <a:buChar char="•"/>
            </a:pPr>
            <a:r>
              <a:rPr lang="en-US" sz="4400" dirty="0" smtClean="0">
                <a:solidFill>
                  <a:srgbClr val="FF0000"/>
                </a:solidFill>
                <a:latin typeface="Arial"/>
                <a:cs typeface="Arial"/>
              </a:rPr>
              <a:t>Introduction</a:t>
            </a:r>
          </a:p>
          <a:p>
            <a:pPr marL="571500" indent="-571500">
              <a:lnSpc>
                <a:spcPct val="110000"/>
              </a:lnSpc>
              <a:spcAft>
                <a:spcPts val="1200"/>
              </a:spcAft>
              <a:buFont typeface="Arial"/>
              <a:buChar char="•"/>
            </a:pPr>
            <a:r>
              <a:rPr lang="en-US" sz="4400" dirty="0" smtClean="0">
                <a:solidFill>
                  <a:srgbClr val="FF0000"/>
                </a:solidFill>
                <a:latin typeface="Arial"/>
                <a:cs typeface="Arial"/>
              </a:rPr>
              <a:t>Learning About Learning</a:t>
            </a:r>
          </a:p>
          <a:p>
            <a:pPr marL="571500" indent="-571500">
              <a:lnSpc>
                <a:spcPct val="110000"/>
              </a:lnSpc>
              <a:spcAft>
                <a:spcPts val="1200"/>
              </a:spcAft>
              <a:buFont typeface="Arial"/>
              <a:buChar char="•"/>
            </a:pPr>
            <a:r>
              <a:rPr lang="en-US" sz="4400" dirty="0" smtClean="0">
                <a:solidFill>
                  <a:srgbClr val="FF0000"/>
                </a:solidFill>
                <a:latin typeface="Arial"/>
                <a:cs typeface="Arial"/>
              </a:rPr>
              <a:t>Reflective Journaling</a:t>
            </a:r>
          </a:p>
          <a:p>
            <a:pPr marL="571500" indent="-571500">
              <a:lnSpc>
                <a:spcPct val="110000"/>
              </a:lnSpc>
              <a:spcAft>
                <a:spcPts val="1200"/>
              </a:spcAft>
              <a:buFont typeface="Arial"/>
              <a:buChar char="•"/>
            </a:pPr>
            <a:r>
              <a:rPr lang="en-US" sz="4400" dirty="0" smtClean="0">
                <a:solidFill>
                  <a:srgbClr val="FF0000"/>
                </a:solidFill>
                <a:latin typeface="Arial"/>
                <a:cs typeface="Arial"/>
              </a:rPr>
              <a:t>Knowledge Surveys</a:t>
            </a:r>
          </a:p>
          <a:p>
            <a:pPr marL="571500" indent="-571500">
              <a:lnSpc>
                <a:spcPct val="110000"/>
              </a:lnSpc>
              <a:spcAft>
                <a:spcPts val="1200"/>
              </a:spcAft>
              <a:buFont typeface="Arial"/>
              <a:buChar char="•"/>
            </a:pPr>
            <a:r>
              <a:rPr lang="en-US" sz="4400" dirty="0" smtClean="0">
                <a:solidFill>
                  <a:srgbClr val="FF0000"/>
                </a:solidFill>
                <a:latin typeface="Arial"/>
                <a:cs typeface="Arial"/>
              </a:rPr>
              <a:t>Exam Wrappers</a:t>
            </a:r>
          </a:p>
          <a:p>
            <a:pPr marL="571500" indent="-571500">
              <a:lnSpc>
                <a:spcPct val="110000"/>
              </a:lnSpc>
              <a:spcAft>
                <a:spcPts val="1200"/>
              </a:spcAft>
              <a:buFont typeface="Arial"/>
              <a:buChar char="•"/>
            </a:pPr>
            <a:r>
              <a:rPr lang="en-US" sz="4400" dirty="0" smtClean="0">
                <a:solidFill>
                  <a:srgbClr val="FF0000"/>
                </a:solidFill>
                <a:latin typeface="Arial"/>
                <a:cs typeface="Arial"/>
              </a:rPr>
              <a:t>Discussion</a:t>
            </a:r>
          </a:p>
        </p:txBody>
      </p:sp>
      <p:sp>
        <p:nvSpPr>
          <p:cNvPr id="2" name="TextBox 1"/>
          <p:cNvSpPr txBox="1"/>
          <p:nvPr/>
        </p:nvSpPr>
        <p:spPr>
          <a:xfrm>
            <a:off x="0" y="12700"/>
            <a:ext cx="9144000" cy="707886"/>
          </a:xfrm>
          <a:prstGeom prst="rect">
            <a:avLst/>
          </a:prstGeom>
          <a:noFill/>
        </p:spPr>
        <p:txBody>
          <a:bodyPr wrap="square" rtlCol="0">
            <a:spAutoFit/>
          </a:bodyPr>
          <a:lstStyle/>
          <a:p>
            <a:pPr algn="ctr"/>
            <a:r>
              <a:rPr lang="en-US" sz="4000" dirty="0" smtClean="0">
                <a:solidFill>
                  <a:srgbClr val="0000FF"/>
                </a:solidFill>
                <a:latin typeface="Arial"/>
                <a:cs typeface="Arial"/>
              </a:rPr>
              <a:t>Workshop Outline</a:t>
            </a:r>
            <a:endParaRPr lang="en-US" sz="4000" dirty="0">
              <a:solidFill>
                <a:srgbClr val="0000FF"/>
              </a:solidFill>
              <a:latin typeface="Arial"/>
              <a:cs typeface="Arial"/>
            </a:endParaRPr>
          </a:p>
        </p:txBody>
      </p:sp>
    </p:spTree>
    <p:extLst>
      <p:ext uri="{BB962C8B-B14F-4D97-AF65-F5344CB8AC3E}">
        <p14:creationId xmlns:p14="http://schemas.microsoft.com/office/powerpoint/2010/main" val="2534797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8295"/>
          </a:xfrm>
        </p:spPr>
        <p:txBody>
          <a:bodyPr>
            <a:noAutofit/>
          </a:bodyPr>
          <a:lstStyle/>
          <a:p>
            <a:r>
              <a:rPr lang="en-US" sz="4000" dirty="0" smtClean="0">
                <a:solidFill>
                  <a:srgbClr val="0000FF"/>
                </a:solidFill>
                <a:latin typeface="Arial"/>
                <a:cs typeface="Arial"/>
              </a:rPr>
              <a:t>Rewiring</a:t>
            </a:r>
            <a:endParaRPr lang="en-US" sz="4000" dirty="0">
              <a:solidFill>
                <a:srgbClr val="0000FF"/>
              </a:solidFill>
              <a:latin typeface="Arial"/>
              <a:cs typeface="Arial"/>
            </a:endParaRPr>
          </a:p>
        </p:txBody>
      </p:sp>
      <p:sp>
        <p:nvSpPr>
          <p:cNvPr id="3" name="Content Placeholder 2"/>
          <p:cNvSpPr>
            <a:spLocks noGrp="1"/>
          </p:cNvSpPr>
          <p:nvPr>
            <p:ph idx="1"/>
          </p:nvPr>
        </p:nvSpPr>
        <p:spPr>
          <a:xfrm>
            <a:off x="211667" y="758295"/>
            <a:ext cx="4656666" cy="5710238"/>
          </a:xfrm>
        </p:spPr>
        <p:txBody>
          <a:bodyPr>
            <a:noAutofit/>
          </a:bodyPr>
          <a:lstStyle/>
          <a:p>
            <a:r>
              <a:rPr lang="en-US" sz="2800" dirty="0" smtClean="0">
                <a:latin typeface="Arial"/>
                <a:cs typeface="Arial"/>
              </a:rPr>
              <a:t>At birth, we have all our brain neurons</a:t>
            </a:r>
          </a:p>
          <a:p>
            <a:r>
              <a:rPr lang="en-US" sz="2800" dirty="0" smtClean="0">
                <a:latin typeface="Arial"/>
                <a:cs typeface="Arial"/>
              </a:rPr>
              <a:t>But, most synapses are yet to be developed</a:t>
            </a:r>
          </a:p>
          <a:p>
            <a:r>
              <a:rPr lang="en-US" sz="2800" dirty="0" smtClean="0">
                <a:latin typeface="Arial"/>
                <a:cs typeface="Arial"/>
              </a:rPr>
              <a:t>Synapses come and go</a:t>
            </a:r>
          </a:p>
          <a:p>
            <a:r>
              <a:rPr lang="en-US" sz="2800" dirty="0" smtClean="0">
                <a:latin typeface="Arial"/>
                <a:cs typeface="Arial"/>
              </a:rPr>
              <a:t>Those that are not used disappear</a:t>
            </a:r>
          </a:p>
          <a:p>
            <a:r>
              <a:rPr lang="en-US" sz="2800" dirty="0" smtClean="0">
                <a:latin typeface="Arial"/>
                <a:cs typeface="Arial"/>
              </a:rPr>
              <a:t>Those that are used persist</a:t>
            </a:r>
          </a:p>
          <a:p>
            <a:r>
              <a:rPr lang="en-US" sz="2800" dirty="0" smtClean="0">
                <a:latin typeface="Arial"/>
                <a:cs typeface="Arial"/>
              </a:rPr>
              <a:t>So, learning is an active process</a:t>
            </a:r>
          </a:p>
          <a:p>
            <a:r>
              <a:rPr lang="en-US" sz="2800" dirty="0" smtClean="0">
                <a:latin typeface="Arial"/>
                <a:cs typeface="Arial"/>
              </a:rPr>
              <a:t>That rewires our brains</a:t>
            </a:r>
            <a:endParaRPr lang="en-US" sz="2800" dirty="0">
              <a:latin typeface="Arial"/>
              <a:cs typeface="Arial"/>
            </a:endParaRPr>
          </a:p>
        </p:txBody>
      </p:sp>
      <p:pic>
        <p:nvPicPr>
          <p:cNvPr id="13314" name="Picture 2" descr="http://www.odec.ca/projects/2004/syed4s0/public_html/braincell.gif"/>
          <p:cNvPicPr>
            <a:picLocks noChangeAspect="1" noChangeArrowheads="1"/>
          </p:cNvPicPr>
          <p:nvPr/>
        </p:nvPicPr>
        <p:blipFill>
          <a:blip r:embed="rId2" cstate="print"/>
          <a:srcRect/>
          <a:stretch>
            <a:fillRect/>
          </a:stretch>
        </p:blipFill>
        <p:spPr bwMode="auto">
          <a:xfrm>
            <a:off x="5071534" y="914400"/>
            <a:ext cx="3876675" cy="5200650"/>
          </a:xfrm>
          <a:prstGeom prst="rect">
            <a:avLst/>
          </a:prstGeom>
          <a:noFill/>
        </p:spPr>
      </p:pic>
    </p:spTree>
    <p:extLst>
      <p:ext uri="{BB962C8B-B14F-4D97-AF65-F5344CB8AC3E}">
        <p14:creationId xmlns:p14="http://schemas.microsoft.com/office/powerpoint/2010/main" val="136931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71"/>
            <a:ext cx="9144000" cy="741362"/>
          </a:xfrm>
        </p:spPr>
        <p:txBody>
          <a:bodyPr>
            <a:normAutofit/>
          </a:bodyPr>
          <a:lstStyle/>
          <a:p>
            <a:r>
              <a:rPr lang="en-US" sz="4000" dirty="0" smtClean="0">
                <a:solidFill>
                  <a:srgbClr val="0000FF"/>
                </a:solidFill>
                <a:latin typeface="Arial"/>
                <a:cs typeface="Arial"/>
              </a:rPr>
              <a:t>Brain Rules</a:t>
            </a:r>
            <a:endParaRPr lang="en-US" sz="4000" dirty="0">
              <a:solidFill>
                <a:srgbClr val="0000FF"/>
              </a:solidFill>
              <a:latin typeface="Arial"/>
              <a:cs typeface="Arial"/>
            </a:endParaRPr>
          </a:p>
        </p:txBody>
      </p:sp>
      <p:sp>
        <p:nvSpPr>
          <p:cNvPr id="3" name="Content Placeholder 2"/>
          <p:cNvSpPr>
            <a:spLocks noGrp="1"/>
          </p:cNvSpPr>
          <p:nvPr>
            <p:ph idx="1"/>
          </p:nvPr>
        </p:nvSpPr>
        <p:spPr>
          <a:xfrm>
            <a:off x="1041400" y="808037"/>
            <a:ext cx="7755466" cy="4957763"/>
          </a:xfrm>
        </p:spPr>
        <p:txBody>
          <a:bodyPr>
            <a:normAutofit fontScale="70000" lnSpcReduction="20000"/>
          </a:bodyPr>
          <a:lstStyle/>
          <a:p>
            <a:pPr marL="0" indent="0">
              <a:lnSpc>
                <a:spcPct val="140000"/>
              </a:lnSpc>
              <a:buNone/>
            </a:pPr>
            <a:r>
              <a:rPr lang="en-US" b="1" dirty="0" smtClean="0">
                <a:hlinkClick r:id="rId2"/>
              </a:rPr>
              <a:t>EXERCISE | Rule #1:</a:t>
            </a:r>
            <a:r>
              <a:rPr lang="en-US" dirty="0" smtClean="0">
                <a:hlinkClick r:id="rId2"/>
              </a:rPr>
              <a:t> Exercise boosts brain power.</a:t>
            </a:r>
            <a:r>
              <a:rPr lang="en-US" dirty="0" smtClean="0"/>
              <a:t/>
            </a:r>
            <a:br>
              <a:rPr lang="en-US" dirty="0" smtClean="0"/>
            </a:br>
            <a:r>
              <a:rPr lang="en-US" b="1" dirty="0" smtClean="0">
                <a:hlinkClick r:id="rId3"/>
              </a:rPr>
              <a:t>SURVIVAL | Rule #2:</a:t>
            </a:r>
            <a:r>
              <a:rPr lang="en-US" dirty="0" smtClean="0">
                <a:hlinkClick r:id="rId3"/>
              </a:rPr>
              <a:t> The human brain evolved, too.</a:t>
            </a:r>
            <a:r>
              <a:rPr lang="en-US" dirty="0" smtClean="0"/>
              <a:t/>
            </a:r>
            <a:br>
              <a:rPr lang="en-US" dirty="0" smtClean="0"/>
            </a:br>
            <a:r>
              <a:rPr lang="en-US" b="1" dirty="0" smtClean="0">
                <a:hlinkClick r:id="rId4"/>
              </a:rPr>
              <a:t>WIRING | Rule #3:</a:t>
            </a:r>
            <a:r>
              <a:rPr lang="en-US" dirty="0" smtClean="0">
                <a:hlinkClick r:id="rId4"/>
              </a:rPr>
              <a:t> Every brain is wired differently.</a:t>
            </a:r>
            <a:r>
              <a:rPr lang="en-US" dirty="0" smtClean="0"/>
              <a:t/>
            </a:r>
            <a:br>
              <a:rPr lang="en-US" dirty="0" smtClean="0"/>
            </a:br>
            <a:r>
              <a:rPr lang="en-US" b="1" dirty="0" smtClean="0">
                <a:hlinkClick r:id="rId5"/>
              </a:rPr>
              <a:t>ATTENTION | Rule #4:</a:t>
            </a:r>
            <a:r>
              <a:rPr lang="en-US" dirty="0" smtClean="0">
                <a:hlinkClick r:id="rId5"/>
              </a:rPr>
              <a:t> We don't pay attention to boring things.</a:t>
            </a:r>
            <a:r>
              <a:rPr lang="en-US" dirty="0" smtClean="0"/>
              <a:t/>
            </a:r>
            <a:br>
              <a:rPr lang="en-US" dirty="0" smtClean="0"/>
            </a:br>
            <a:r>
              <a:rPr lang="en-US" b="1" dirty="0" smtClean="0">
                <a:hlinkClick r:id="rId6"/>
              </a:rPr>
              <a:t>SHORT-TERM MEMORY | Rule #5:</a:t>
            </a:r>
            <a:r>
              <a:rPr lang="en-US" dirty="0" smtClean="0">
                <a:hlinkClick r:id="rId6"/>
              </a:rPr>
              <a:t> Repeat to remember.</a:t>
            </a:r>
            <a:r>
              <a:rPr lang="en-US" dirty="0" smtClean="0"/>
              <a:t/>
            </a:r>
            <a:br>
              <a:rPr lang="en-US" dirty="0" smtClean="0"/>
            </a:br>
            <a:r>
              <a:rPr lang="en-US" b="1" dirty="0" smtClean="0">
                <a:hlinkClick r:id="rId7"/>
              </a:rPr>
              <a:t>LONG-TERM MEMORY | Rule #6:</a:t>
            </a:r>
            <a:r>
              <a:rPr lang="en-US" dirty="0" smtClean="0">
                <a:hlinkClick r:id="rId7"/>
              </a:rPr>
              <a:t> Remember to repeat.</a:t>
            </a:r>
            <a:r>
              <a:rPr lang="en-US" dirty="0" smtClean="0"/>
              <a:t/>
            </a:r>
            <a:br>
              <a:rPr lang="en-US" dirty="0" smtClean="0"/>
            </a:br>
            <a:r>
              <a:rPr lang="en-US" b="1" dirty="0" smtClean="0">
                <a:hlinkClick r:id="rId8"/>
              </a:rPr>
              <a:t>SLEEP | Rule #7:</a:t>
            </a:r>
            <a:r>
              <a:rPr lang="en-US" dirty="0" smtClean="0">
                <a:hlinkClick r:id="rId8"/>
              </a:rPr>
              <a:t> Sleep well, think well.</a:t>
            </a:r>
            <a:r>
              <a:rPr lang="en-US" dirty="0" smtClean="0"/>
              <a:t/>
            </a:r>
            <a:br>
              <a:rPr lang="en-US" dirty="0" smtClean="0"/>
            </a:br>
            <a:r>
              <a:rPr lang="en-US" b="1" dirty="0" smtClean="0">
                <a:hlinkClick r:id="rId9"/>
              </a:rPr>
              <a:t>STRESS | Rule #8:</a:t>
            </a:r>
            <a:r>
              <a:rPr lang="en-US" dirty="0" smtClean="0">
                <a:hlinkClick r:id="rId9"/>
              </a:rPr>
              <a:t> Stressed brains don't learn the same way.</a:t>
            </a:r>
            <a:r>
              <a:rPr lang="en-US" dirty="0" smtClean="0"/>
              <a:t/>
            </a:r>
            <a:br>
              <a:rPr lang="en-US" dirty="0" smtClean="0"/>
            </a:br>
            <a:r>
              <a:rPr lang="en-US" b="1" dirty="0" smtClean="0">
                <a:hlinkClick r:id="rId10"/>
              </a:rPr>
              <a:t>SENSORY INTEGRATION | Rule #9:</a:t>
            </a:r>
            <a:r>
              <a:rPr lang="en-US" dirty="0" smtClean="0">
                <a:hlinkClick r:id="rId10"/>
              </a:rPr>
              <a:t> Stimulate more of the senses.</a:t>
            </a:r>
            <a:r>
              <a:rPr lang="en-US" dirty="0" smtClean="0"/>
              <a:t/>
            </a:r>
            <a:br>
              <a:rPr lang="en-US" dirty="0" smtClean="0"/>
            </a:br>
            <a:r>
              <a:rPr lang="en-US" b="1" dirty="0" smtClean="0">
                <a:hlinkClick r:id="rId11"/>
              </a:rPr>
              <a:t>VISION | Rule #10:</a:t>
            </a:r>
            <a:r>
              <a:rPr lang="en-US" dirty="0" smtClean="0">
                <a:hlinkClick r:id="rId11"/>
              </a:rPr>
              <a:t> Vision trumps all other senses.</a:t>
            </a:r>
            <a:r>
              <a:rPr lang="en-US" dirty="0" smtClean="0"/>
              <a:t/>
            </a:r>
            <a:br>
              <a:rPr lang="en-US" dirty="0" smtClean="0"/>
            </a:br>
            <a:r>
              <a:rPr lang="en-US" b="1" dirty="0" smtClean="0">
                <a:hlinkClick r:id="rId12"/>
              </a:rPr>
              <a:t>GENDER | Rule #11:</a:t>
            </a:r>
            <a:r>
              <a:rPr lang="en-US" dirty="0" smtClean="0">
                <a:hlinkClick r:id="rId12"/>
              </a:rPr>
              <a:t> Male and female brains are different.</a:t>
            </a:r>
            <a:r>
              <a:rPr lang="en-US" dirty="0" smtClean="0"/>
              <a:t/>
            </a:r>
            <a:br>
              <a:rPr lang="en-US" dirty="0" smtClean="0"/>
            </a:br>
            <a:r>
              <a:rPr lang="en-US" b="1" dirty="0" smtClean="0">
                <a:hlinkClick r:id="rId13"/>
              </a:rPr>
              <a:t>EXPLORATION | Rule #12:</a:t>
            </a:r>
            <a:r>
              <a:rPr lang="en-US" dirty="0" smtClean="0">
                <a:hlinkClick r:id="rId13"/>
              </a:rPr>
              <a:t> We are powerful and natural explorers.</a:t>
            </a:r>
            <a:endParaRPr lang="en-US" dirty="0" smtClean="0"/>
          </a:p>
          <a:p>
            <a:pPr>
              <a:lnSpc>
                <a:spcPct val="140000"/>
              </a:lnSpc>
            </a:pPr>
            <a:endParaRPr lang="en-US" dirty="0"/>
          </a:p>
        </p:txBody>
      </p:sp>
      <p:sp>
        <p:nvSpPr>
          <p:cNvPr id="1228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2290" name="Rectangle 2"/>
          <p:cNvSpPr>
            <a:spLocks noChangeArrowheads="1"/>
          </p:cNvSpPr>
          <p:nvPr/>
        </p:nvSpPr>
        <p:spPr bwMode="auto">
          <a:xfrm>
            <a:off x="-1428750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pitchFamily="34" charset="0"/>
                <a:cs typeface="Arial" pitchFamily="34" charset="0"/>
              </a:rPr>
              <a:t>Explore each rule through illustrations, charts and video. These tutorials are designed</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rPr>
              <a:t>to reinforce the concepts in the book; we recommend reading the corresponding</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rPr>
              <a:t>chapter first.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92" name="Rectangle 4"/>
          <p:cNvSpPr>
            <a:spLocks noChangeArrowheads="1"/>
          </p:cNvSpPr>
          <p:nvPr/>
        </p:nvSpPr>
        <p:spPr bwMode="auto">
          <a:xfrm>
            <a:off x="-14287500" y="0"/>
            <a:ext cx="9144000" cy="0"/>
          </a:xfrm>
          <a:prstGeom prst="rect">
            <a:avLst/>
          </a:prstGeom>
          <a:noFill/>
          <a:ln w="9525">
            <a:noFill/>
            <a:miter lim="800000"/>
            <a:headEnd/>
            <a:tailEnd/>
          </a:ln>
          <a:effectLst/>
        </p:spPr>
        <p:txBody>
          <a:bodyPr vert="horz" wrap="square" lIns="91440" tIns="45720" rIns="14283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pitchFamily="34" charset="0"/>
                <a:cs typeface="Arial" pitchFamily="34" charset="0"/>
                <a:hlinkClick r:id="rId14"/>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E</a:t>
            </a:r>
            <a:r>
              <a:rPr kumimoji="0" lang="en-US" sz="900" b="1" i="0" u="none" strike="noStrike" cap="none" normalizeH="0" baseline="0" smtClean="0">
                <a:ln>
                  <a:noFill/>
                </a:ln>
                <a:solidFill>
                  <a:schemeClr val="tx1"/>
                </a:solidFill>
                <a:effectLst/>
                <a:latin typeface="Arial" pitchFamily="34" charset="0"/>
                <a:cs typeface="Arial" pitchFamily="34" charset="0"/>
                <a:hlinkClick r:id="rId14"/>
              </a:rPr>
              <a:t>XERCISE | Rule #1:</a:t>
            </a:r>
            <a:r>
              <a:rPr kumimoji="0" lang="en-US" sz="900" b="0" i="0" u="none" strike="noStrike" cap="none" normalizeH="0" baseline="0" smtClean="0">
                <a:ln>
                  <a:noFill/>
                </a:ln>
                <a:solidFill>
                  <a:schemeClr val="tx1"/>
                </a:solidFill>
                <a:effectLst/>
                <a:latin typeface="Arial" pitchFamily="34" charset="0"/>
                <a:cs typeface="Arial" pitchFamily="34" charset="0"/>
                <a:hlinkClick r:id="rId14"/>
              </a:rPr>
              <a:t> Exercise boosts brain power.</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15"/>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S</a:t>
            </a:r>
            <a:r>
              <a:rPr kumimoji="0" lang="en-US" sz="900" b="1" i="0" u="none" strike="noStrike" cap="none" normalizeH="0" baseline="0" smtClean="0">
                <a:ln>
                  <a:noFill/>
                </a:ln>
                <a:solidFill>
                  <a:schemeClr val="tx1"/>
                </a:solidFill>
                <a:effectLst/>
                <a:latin typeface="Arial" pitchFamily="34" charset="0"/>
                <a:cs typeface="Arial" pitchFamily="34" charset="0"/>
                <a:hlinkClick r:id="rId15"/>
              </a:rPr>
              <a:t>URVIVAL | Rule #2:</a:t>
            </a:r>
            <a:r>
              <a:rPr kumimoji="0" lang="en-US" sz="900" b="0" i="0" u="none" strike="noStrike" cap="none" normalizeH="0" baseline="0" smtClean="0">
                <a:ln>
                  <a:noFill/>
                </a:ln>
                <a:solidFill>
                  <a:schemeClr val="tx1"/>
                </a:solidFill>
                <a:effectLst/>
                <a:latin typeface="Arial" pitchFamily="34" charset="0"/>
                <a:cs typeface="Arial" pitchFamily="34" charset="0"/>
                <a:hlinkClick r:id="rId15"/>
              </a:rPr>
              <a:t> The human brain evolved, too.</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16"/>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W</a:t>
            </a:r>
            <a:r>
              <a:rPr kumimoji="0" lang="en-US" sz="900" b="1" i="0" u="none" strike="noStrike" cap="none" normalizeH="0" baseline="0" smtClean="0">
                <a:ln>
                  <a:noFill/>
                </a:ln>
                <a:solidFill>
                  <a:schemeClr val="tx1"/>
                </a:solidFill>
                <a:effectLst/>
                <a:latin typeface="Arial" pitchFamily="34" charset="0"/>
                <a:cs typeface="Arial" pitchFamily="34" charset="0"/>
                <a:hlinkClick r:id="rId16"/>
              </a:rPr>
              <a:t>IRING | Rule #3:</a:t>
            </a:r>
            <a:r>
              <a:rPr kumimoji="0" lang="en-US" sz="900" b="0" i="0" u="none" strike="noStrike" cap="none" normalizeH="0" baseline="0" smtClean="0">
                <a:ln>
                  <a:noFill/>
                </a:ln>
                <a:solidFill>
                  <a:schemeClr val="tx1"/>
                </a:solidFill>
                <a:effectLst/>
                <a:latin typeface="Arial" pitchFamily="34" charset="0"/>
                <a:cs typeface="Arial" pitchFamily="34" charset="0"/>
                <a:hlinkClick r:id="rId16"/>
              </a:rPr>
              <a:t> Every brain is wired differently.</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17"/>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A</a:t>
            </a:r>
            <a:r>
              <a:rPr kumimoji="0" lang="en-US" sz="900" b="1" i="0" u="none" strike="noStrike" cap="none" normalizeH="0" baseline="0" smtClean="0">
                <a:ln>
                  <a:noFill/>
                </a:ln>
                <a:solidFill>
                  <a:schemeClr val="tx1"/>
                </a:solidFill>
                <a:effectLst/>
                <a:latin typeface="Arial" pitchFamily="34" charset="0"/>
                <a:cs typeface="Arial" pitchFamily="34" charset="0"/>
                <a:hlinkClick r:id="rId17"/>
              </a:rPr>
              <a:t>TTENTION | Rule #4:</a:t>
            </a:r>
            <a:r>
              <a:rPr kumimoji="0" lang="en-US" sz="900" b="0" i="0" u="none" strike="noStrike" cap="none" normalizeH="0" baseline="0" smtClean="0">
                <a:ln>
                  <a:noFill/>
                </a:ln>
                <a:solidFill>
                  <a:schemeClr val="tx1"/>
                </a:solidFill>
                <a:effectLst/>
                <a:latin typeface="Arial" pitchFamily="34" charset="0"/>
                <a:cs typeface="Arial" pitchFamily="34" charset="0"/>
                <a:hlinkClick r:id="rId17"/>
              </a:rPr>
              <a:t> We don't pay attention to boring things.</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18"/>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S</a:t>
            </a:r>
            <a:r>
              <a:rPr kumimoji="0" lang="en-US" sz="900" b="1" i="0" u="none" strike="noStrike" cap="none" normalizeH="0" baseline="0" smtClean="0">
                <a:ln>
                  <a:noFill/>
                </a:ln>
                <a:solidFill>
                  <a:schemeClr val="tx1"/>
                </a:solidFill>
                <a:effectLst/>
                <a:latin typeface="Arial" pitchFamily="34" charset="0"/>
                <a:cs typeface="Arial" pitchFamily="34" charset="0"/>
                <a:hlinkClick r:id="rId18"/>
              </a:rPr>
              <a:t>HORT-TERM MEMORY | Rule #5:</a:t>
            </a:r>
            <a:r>
              <a:rPr kumimoji="0" lang="en-US" sz="900" b="0" i="0" u="none" strike="noStrike" cap="none" normalizeH="0" baseline="0" smtClean="0">
                <a:ln>
                  <a:noFill/>
                </a:ln>
                <a:solidFill>
                  <a:schemeClr val="tx1"/>
                </a:solidFill>
                <a:effectLst/>
                <a:latin typeface="Arial" pitchFamily="34" charset="0"/>
                <a:cs typeface="Arial" pitchFamily="34" charset="0"/>
                <a:hlinkClick r:id="rId18"/>
              </a:rPr>
              <a:t> Repeat to remember.</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19"/>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L</a:t>
            </a:r>
            <a:r>
              <a:rPr kumimoji="0" lang="en-US" sz="900" b="1" i="0" u="none" strike="noStrike" cap="none" normalizeH="0" baseline="0" smtClean="0">
                <a:ln>
                  <a:noFill/>
                </a:ln>
                <a:solidFill>
                  <a:schemeClr val="tx1"/>
                </a:solidFill>
                <a:effectLst/>
                <a:latin typeface="Arial" pitchFamily="34" charset="0"/>
                <a:cs typeface="Arial" pitchFamily="34" charset="0"/>
                <a:hlinkClick r:id="rId19"/>
              </a:rPr>
              <a:t>ONG-TERM MEMORY | Rule #6:</a:t>
            </a:r>
            <a:r>
              <a:rPr kumimoji="0" lang="en-US" sz="900" b="0" i="0" u="none" strike="noStrike" cap="none" normalizeH="0" baseline="0" smtClean="0">
                <a:ln>
                  <a:noFill/>
                </a:ln>
                <a:solidFill>
                  <a:schemeClr val="tx1"/>
                </a:solidFill>
                <a:effectLst/>
                <a:latin typeface="Arial" pitchFamily="34" charset="0"/>
                <a:cs typeface="Arial" pitchFamily="34" charset="0"/>
                <a:hlinkClick r:id="rId19"/>
              </a:rPr>
              <a:t> Remember to repeat.</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0"/>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S</a:t>
            </a:r>
            <a:r>
              <a:rPr kumimoji="0" lang="en-US" sz="900" b="1" i="0" u="none" strike="noStrike" cap="none" normalizeH="0" baseline="0" smtClean="0">
                <a:ln>
                  <a:noFill/>
                </a:ln>
                <a:solidFill>
                  <a:schemeClr val="tx1"/>
                </a:solidFill>
                <a:effectLst/>
                <a:latin typeface="Arial" pitchFamily="34" charset="0"/>
                <a:cs typeface="Arial" pitchFamily="34" charset="0"/>
                <a:hlinkClick r:id="rId20"/>
              </a:rPr>
              <a:t>LEEP | Rule #7:</a:t>
            </a:r>
            <a:r>
              <a:rPr kumimoji="0" lang="en-US" sz="900" b="0" i="0" u="none" strike="noStrike" cap="none" normalizeH="0" baseline="0" smtClean="0">
                <a:ln>
                  <a:noFill/>
                </a:ln>
                <a:solidFill>
                  <a:schemeClr val="tx1"/>
                </a:solidFill>
                <a:effectLst/>
                <a:latin typeface="Arial" pitchFamily="34" charset="0"/>
                <a:cs typeface="Arial" pitchFamily="34" charset="0"/>
                <a:hlinkClick r:id="rId20"/>
              </a:rPr>
              <a:t> Sleep well, think well.</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1"/>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S</a:t>
            </a:r>
            <a:r>
              <a:rPr kumimoji="0" lang="en-US" sz="900" b="1" i="0" u="none" strike="noStrike" cap="none" normalizeH="0" baseline="0" smtClean="0">
                <a:ln>
                  <a:noFill/>
                </a:ln>
                <a:solidFill>
                  <a:schemeClr val="tx1"/>
                </a:solidFill>
                <a:effectLst/>
                <a:latin typeface="Arial" pitchFamily="34" charset="0"/>
                <a:cs typeface="Arial" pitchFamily="34" charset="0"/>
                <a:hlinkClick r:id="rId21"/>
              </a:rPr>
              <a:t>TRESS | Rule #8:</a:t>
            </a:r>
            <a:r>
              <a:rPr kumimoji="0" lang="en-US" sz="900" b="0" i="0" u="none" strike="noStrike" cap="none" normalizeH="0" baseline="0" smtClean="0">
                <a:ln>
                  <a:noFill/>
                </a:ln>
                <a:solidFill>
                  <a:schemeClr val="tx1"/>
                </a:solidFill>
                <a:effectLst/>
                <a:latin typeface="Arial" pitchFamily="34" charset="0"/>
                <a:cs typeface="Arial" pitchFamily="34" charset="0"/>
                <a:hlinkClick r:id="rId21"/>
              </a:rPr>
              <a:t> Stressed brains don't learn the same way.</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2"/>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S</a:t>
            </a:r>
            <a:r>
              <a:rPr kumimoji="0" lang="en-US" sz="900" b="1" i="0" u="none" strike="noStrike" cap="none" normalizeH="0" baseline="0" smtClean="0">
                <a:ln>
                  <a:noFill/>
                </a:ln>
                <a:solidFill>
                  <a:schemeClr val="tx1"/>
                </a:solidFill>
                <a:effectLst/>
                <a:latin typeface="Arial" pitchFamily="34" charset="0"/>
                <a:cs typeface="Arial" pitchFamily="34" charset="0"/>
                <a:hlinkClick r:id="rId22"/>
              </a:rPr>
              <a:t>ENSORY INTEGRATION | Rule #9:</a:t>
            </a:r>
            <a:r>
              <a:rPr kumimoji="0" lang="en-US" sz="900" b="0" i="0" u="none" strike="noStrike" cap="none" normalizeH="0" baseline="0" smtClean="0">
                <a:ln>
                  <a:noFill/>
                </a:ln>
                <a:solidFill>
                  <a:schemeClr val="tx1"/>
                </a:solidFill>
                <a:effectLst/>
                <a:latin typeface="Arial" pitchFamily="34" charset="0"/>
                <a:cs typeface="Arial" pitchFamily="34" charset="0"/>
                <a:hlinkClick r:id="rId22"/>
              </a:rPr>
              <a:t> Stimulate more of the senses.</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3"/>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V</a:t>
            </a:r>
            <a:r>
              <a:rPr kumimoji="0" lang="en-US" sz="900" b="1" i="0" u="none" strike="noStrike" cap="none" normalizeH="0" baseline="0" smtClean="0">
                <a:ln>
                  <a:noFill/>
                </a:ln>
                <a:solidFill>
                  <a:schemeClr val="tx1"/>
                </a:solidFill>
                <a:effectLst/>
                <a:latin typeface="Arial" pitchFamily="34" charset="0"/>
                <a:cs typeface="Arial" pitchFamily="34" charset="0"/>
                <a:hlinkClick r:id="rId23"/>
              </a:rPr>
              <a:t>ISION | Rule #10:</a:t>
            </a:r>
            <a:r>
              <a:rPr kumimoji="0" lang="en-US" sz="900" b="0" i="0" u="none" strike="noStrike" cap="none" normalizeH="0" baseline="0" smtClean="0">
                <a:ln>
                  <a:noFill/>
                </a:ln>
                <a:solidFill>
                  <a:schemeClr val="tx1"/>
                </a:solidFill>
                <a:effectLst/>
                <a:latin typeface="Arial" pitchFamily="34" charset="0"/>
                <a:cs typeface="Arial" pitchFamily="34" charset="0"/>
                <a:hlinkClick r:id="rId23"/>
              </a:rPr>
              <a:t> Vision trumps all other senses.</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4"/>
              </a:rPr>
              <a:t>  </a:t>
            </a:r>
            <a:r>
              <a:rPr kumimoji="0" lang="en-US" sz="17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G</a:t>
            </a:r>
            <a:r>
              <a:rPr kumimoji="0" lang="en-US" sz="900" b="1" i="0" u="none" strike="noStrike" cap="none" normalizeH="0" baseline="0" smtClean="0">
                <a:ln>
                  <a:noFill/>
                </a:ln>
                <a:solidFill>
                  <a:schemeClr val="tx1"/>
                </a:solidFill>
                <a:effectLst/>
                <a:latin typeface="Arial" pitchFamily="34" charset="0"/>
                <a:cs typeface="Arial" pitchFamily="34" charset="0"/>
                <a:hlinkClick r:id="rId24"/>
              </a:rPr>
              <a:t>ENDER | Rule #11:</a:t>
            </a:r>
            <a:r>
              <a:rPr kumimoji="0" lang="en-US" sz="900" b="0" i="0" u="none" strike="noStrike" cap="none" normalizeH="0" baseline="0" smtClean="0">
                <a:ln>
                  <a:noFill/>
                </a:ln>
                <a:solidFill>
                  <a:schemeClr val="tx1"/>
                </a:solidFill>
                <a:effectLst/>
                <a:latin typeface="Arial" pitchFamily="34" charset="0"/>
                <a:cs typeface="Arial" pitchFamily="34" charset="0"/>
                <a:hlinkClick r:id="rId24"/>
              </a:rPr>
              <a:t> Male and female brains are different.</a:t>
            </a: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r>
              <a:rPr kumimoji="0" lang="en-US" sz="900" b="0" i="0" u="none" strike="noStrike" cap="none" normalizeH="0" baseline="0" smtClean="0">
                <a:ln>
                  <a:noFill/>
                </a:ln>
                <a:solidFill>
                  <a:schemeClr val="tx1"/>
                </a:solidFill>
                <a:effectLst/>
                <a:latin typeface="Arial" pitchFamily="34" charset="0"/>
                <a:cs typeface="Arial" pitchFamily="34" charset="0"/>
                <a:hlinkClick r:id="rId25"/>
              </a:rPr>
              <a:t>  </a:t>
            </a:r>
            <a:r>
              <a:rPr kumimoji="0" lang="en-US" sz="1700" b="0" i="0" u="none" strike="noStrike" cap="none" normalizeH="0" baseline="0" smtClean="0">
                <a:ln>
                  <a:noFill/>
                </a:ln>
                <a:solidFill>
                  <a:schemeClr val="tx1"/>
                </a:solidFill>
                <a:effectLst/>
                <a:latin typeface="Arial" pitchFamily="34" charset="0"/>
                <a:cs typeface="Arial" pitchFamily="34" charset="0"/>
              </a:rPr>
              <a:t> </a:t>
            </a:r>
            <a:r>
              <a:rPr kumimoji="0" lang="en-US" sz="900" b="0" i="0" u="none" strike="noStrike" cap="none" normalizeH="0" baseline="0" smtClean="0">
                <a:ln>
                  <a:noFill/>
                </a:ln>
                <a:solidFill>
                  <a:schemeClr val="tx1"/>
                </a:solidFill>
                <a:effectLst/>
                <a:latin typeface="Arial" pitchFamily="34" charset="0"/>
                <a:cs typeface="Arial" pitchFamily="34" charset="0"/>
              </a:rPr>
              <a:t>          </a:t>
            </a:r>
            <a:r>
              <a:rPr kumimoji="0" lang="en-US" sz="900" b="1" i="0" u="none" strike="noStrike" cap="none" normalizeH="0" baseline="0" smtClean="0">
                <a:ln>
                  <a:noFill/>
                </a:ln>
                <a:solidFill>
                  <a:schemeClr val="tx1"/>
                </a:solidFill>
                <a:effectLst/>
                <a:latin typeface="Arial" pitchFamily="34" charset="0"/>
                <a:cs typeface="Arial" pitchFamily="34" charset="0"/>
              </a:rPr>
              <a:t>E</a:t>
            </a:r>
            <a:r>
              <a:rPr kumimoji="0" lang="en-US" sz="900" b="1" i="0" u="none" strike="noStrike" cap="none" normalizeH="0" baseline="0" smtClean="0">
                <a:ln>
                  <a:noFill/>
                </a:ln>
                <a:solidFill>
                  <a:schemeClr val="tx1"/>
                </a:solidFill>
                <a:effectLst/>
                <a:latin typeface="Arial" pitchFamily="34" charset="0"/>
                <a:cs typeface="Arial" pitchFamily="34" charset="0"/>
                <a:hlinkClick r:id="rId25"/>
              </a:rPr>
              <a:t>XPLORATION | Rule #12:</a:t>
            </a:r>
            <a:r>
              <a:rPr kumimoji="0" lang="en-US" sz="900" b="0" i="0" u="none" strike="noStrike" cap="none" normalizeH="0" baseline="0" smtClean="0">
                <a:ln>
                  <a:noFill/>
                </a:ln>
                <a:solidFill>
                  <a:schemeClr val="tx1"/>
                </a:solidFill>
                <a:effectLst/>
                <a:latin typeface="Arial" pitchFamily="34" charset="0"/>
                <a:cs typeface="Arial" pitchFamily="34" charset="0"/>
                <a:hlinkClick r:id="rId25"/>
              </a:rPr>
              <a:t> We are powerful and natural explorers.</a:t>
            </a:r>
            <a:endParaRPr kumimoji="0" lang="en-US" sz="900" b="0" i="0" u="none" strike="noStrike" cap="none" normalizeH="0" baseline="0" smtClean="0">
              <a:ln>
                <a:noFill/>
              </a:ln>
              <a:solidFill>
                <a:schemeClr val="tx1"/>
              </a:solidFill>
              <a:effectLst/>
              <a:latin typeface="Arial" pitchFamily="34" charset="0"/>
              <a:cs typeface="Arial" pitchFamily="34" charset="0"/>
            </a:endParaRPr>
          </a:p>
        </p:txBody>
      </p:sp>
      <p:pic>
        <p:nvPicPr>
          <p:cNvPr id="12293" name="Picture 5" descr="Exercise">
            <a:hlinkClick r:id="rId14"/>
          </p:cNvPr>
          <p:cNvPicPr>
            <a:picLocks noChangeAspect="1" noChangeArrowheads="1"/>
          </p:cNvPicPr>
          <p:nvPr/>
        </p:nvPicPr>
        <p:blipFill>
          <a:blip r:embed="rId26" cstate="print"/>
          <a:srcRect/>
          <a:stretch>
            <a:fillRect/>
          </a:stretch>
        </p:blipFill>
        <p:spPr bwMode="auto">
          <a:xfrm>
            <a:off x="457200" y="950912"/>
            <a:ext cx="323850" cy="285750"/>
          </a:xfrm>
          <a:prstGeom prst="rect">
            <a:avLst/>
          </a:prstGeom>
          <a:noFill/>
        </p:spPr>
      </p:pic>
      <p:pic>
        <p:nvPicPr>
          <p:cNvPr id="12294" name="Picture 6" descr="Evolution">
            <a:hlinkClick r:id="rId15"/>
          </p:cNvPr>
          <p:cNvPicPr>
            <a:picLocks noChangeAspect="1" noChangeArrowheads="1"/>
          </p:cNvPicPr>
          <p:nvPr/>
        </p:nvPicPr>
        <p:blipFill>
          <a:blip r:embed="rId27" cstate="print"/>
          <a:srcRect/>
          <a:stretch>
            <a:fillRect/>
          </a:stretch>
        </p:blipFill>
        <p:spPr bwMode="auto">
          <a:xfrm>
            <a:off x="457200" y="1353175"/>
            <a:ext cx="323850" cy="285750"/>
          </a:xfrm>
          <a:prstGeom prst="rect">
            <a:avLst/>
          </a:prstGeom>
          <a:noFill/>
        </p:spPr>
      </p:pic>
      <p:pic>
        <p:nvPicPr>
          <p:cNvPr id="12295" name="Picture 7" descr="wiring">
            <a:hlinkClick r:id="rId16"/>
          </p:cNvPr>
          <p:cNvPicPr>
            <a:picLocks noChangeAspect="1" noChangeArrowheads="1"/>
          </p:cNvPicPr>
          <p:nvPr/>
        </p:nvPicPr>
        <p:blipFill>
          <a:blip r:embed="rId28" cstate="print"/>
          <a:srcRect/>
          <a:stretch>
            <a:fillRect/>
          </a:stretch>
        </p:blipFill>
        <p:spPr bwMode="auto">
          <a:xfrm>
            <a:off x="457200" y="1755438"/>
            <a:ext cx="323850" cy="285750"/>
          </a:xfrm>
          <a:prstGeom prst="rect">
            <a:avLst/>
          </a:prstGeom>
          <a:noFill/>
        </p:spPr>
      </p:pic>
      <p:pic>
        <p:nvPicPr>
          <p:cNvPr id="12296" name="Picture 8" descr="attention">
            <a:hlinkClick r:id="rId17"/>
          </p:cNvPr>
          <p:cNvPicPr>
            <a:picLocks noChangeAspect="1" noChangeArrowheads="1"/>
          </p:cNvPicPr>
          <p:nvPr/>
        </p:nvPicPr>
        <p:blipFill>
          <a:blip r:embed="rId29" cstate="print"/>
          <a:srcRect/>
          <a:stretch>
            <a:fillRect/>
          </a:stretch>
        </p:blipFill>
        <p:spPr bwMode="auto">
          <a:xfrm>
            <a:off x="457200" y="2157701"/>
            <a:ext cx="323850" cy="285750"/>
          </a:xfrm>
          <a:prstGeom prst="rect">
            <a:avLst/>
          </a:prstGeom>
          <a:noFill/>
        </p:spPr>
      </p:pic>
      <p:pic>
        <p:nvPicPr>
          <p:cNvPr id="12297" name="Picture 9" descr="shortterm">
            <a:hlinkClick r:id="rId18"/>
          </p:cNvPr>
          <p:cNvPicPr>
            <a:picLocks noChangeAspect="1" noChangeArrowheads="1"/>
          </p:cNvPicPr>
          <p:nvPr/>
        </p:nvPicPr>
        <p:blipFill>
          <a:blip r:embed="rId30" cstate="print"/>
          <a:srcRect/>
          <a:stretch>
            <a:fillRect/>
          </a:stretch>
        </p:blipFill>
        <p:spPr bwMode="auto">
          <a:xfrm>
            <a:off x="457200" y="2559964"/>
            <a:ext cx="323850" cy="285750"/>
          </a:xfrm>
          <a:prstGeom prst="rect">
            <a:avLst/>
          </a:prstGeom>
          <a:noFill/>
        </p:spPr>
      </p:pic>
      <p:pic>
        <p:nvPicPr>
          <p:cNvPr id="12298" name="Picture 10" descr="longterm">
            <a:hlinkClick r:id="rId19"/>
          </p:cNvPr>
          <p:cNvPicPr>
            <a:picLocks noChangeAspect="1" noChangeArrowheads="1"/>
          </p:cNvPicPr>
          <p:nvPr/>
        </p:nvPicPr>
        <p:blipFill>
          <a:blip r:embed="rId31" cstate="print"/>
          <a:srcRect/>
          <a:stretch>
            <a:fillRect/>
          </a:stretch>
        </p:blipFill>
        <p:spPr bwMode="auto">
          <a:xfrm>
            <a:off x="457200" y="2962227"/>
            <a:ext cx="323850" cy="285750"/>
          </a:xfrm>
          <a:prstGeom prst="rect">
            <a:avLst/>
          </a:prstGeom>
          <a:noFill/>
        </p:spPr>
      </p:pic>
      <p:pic>
        <p:nvPicPr>
          <p:cNvPr id="12299" name="Picture 11" descr="sleep">
            <a:hlinkClick r:id="rId20"/>
          </p:cNvPr>
          <p:cNvPicPr>
            <a:picLocks noChangeAspect="1" noChangeArrowheads="1"/>
          </p:cNvPicPr>
          <p:nvPr/>
        </p:nvPicPr>
        <p:blipFill>
          <a:blip r:embed="rId32" cstate="print"/>
          <a:srcRect/>
          <a:stretch>
            <a:fillRect/>
          </a:stretch>
        </p:blipFill>
        <p:spPr bwMode="auto">
          <a:xfrm>
            <a:off x="457200" y="3364490"/>
            <a:ext cx="323850" cy="285750"/>
          </a:xfrm>
          <a:prstGeom prst="rect">
            <a:avLst/>
          </a:prstGeom>
          <a:noFill/>
        </p:spPr>
      </p:pic>
      <p:pic>
        <p:nvPicPr>
          <p:cNvPr id="12300" name="Picture 12" descr="stress">
            <a:hlinkClick r:id="rId21"/>
          </p:cNvPr>
          <p:cNvPicPr>
            <a:picLocks noChangeAspect="1" noChangeArrowheads="1"/>
          </p:cNvPicPr>
          <p:nvPr/>
        </p:nvPicPr>
        <p:blipFill>
          <a:blip r:embed="rId33" cstate="print"/>
          <a:srcRect/>
          <a:stretch>
            <a:fillRect/>
          </a:stretch>
        </p:blipFill>
        <p:spPr bwMode="auto">
          <a:xfrm>
            <a:off x="457200" y="3766753"/>
            <a:ext cx="323850" cy="285750"/>
          </a:xfrm>
          <a:prstGeom prst="rect">
            <a:avLst/>
          </a:prstGeom>
          <a:noFill/>
        </p:spPr>
      </p:pic>
      <p:pic>
        <p:nvPicPr>
          <p:cNvPr id="12301" name="Picture 13" descr="multisensory">
            <a:hlinkClick r:id="rId22"/>
          </p:cNvPr>
          <p:cNvPicPr>
            <a:picLocks noChangeAspect="1" noChangeArrowheads="1"/>
          </p:cNvPicPr>
          <p:nvPr/>
        </p:nvPicPr>
        <p:blipFill>
          <a:blip r:embed="rId34" cstate="print"/>
          <a:srcRect/>
          <a:stretch>
            <a:fillRect/>
          </a:stretch>
        </p:blipFill>
        <p:spPr bwMode="auto">
          <a:xfrm>
            <a:off x="457200" y="4169016"/>
            <a:ext cx="323850" cy="285750"/>
          </a:xfrm>
          <a:prstGeom prst="rect">
            <a:avLst/>
          </a:prstGeom>
          <a:noFill/>
        </p:spPr>
      </p:pic>
      <p:pic>
        <p:nvPicPr>
          <p:cNvPr id="12302" name="Picture 14" descr="vision">
            <a:hlinkClick r:id="rId23"/>
          </p:cNvPr>
          <p:cNvPicPr>
            <a:picLocks noChangeAspect="1" noChangeArrowheads="1"/>
          </p:cNvPicPr>
          <p:nvPr/>
        </p:nvPicPr>
        <p:blipFill>
          <a:blip r:embed="rId35" cstate="print"/>
          <a:srcRect/>
          <a:stretch>
            <a:fillRect/>
          </a:stretch>
        </p:blipFill>
        <p:spPr bwMode="auto">
          <a:xfrm>
            <a:off x="457200" y="4571279"/>
            <a:ext cx="323850" cy="285750"/>
          </a:xfrm>
          <a:prstGeom prst="rect">
            <a:avLst/>
          </a:prstGeom>
          <a:noFill/>
        </p:spPr>
      </p:pic>
      <p:pic>
        <p:nvPicPr>
          <p:cNvPr id="12303" name="Picture 15" descr="gender">
            <a:hlinkClick r:id="rId24"/>
          </p:cNvPr>
          <p:cNvPicPr>
            <a:picLocks noChangeAspect="1" noChangeArrowheads="1"/>
          </p:cNvPicPr>
          <p:nvPr/>
        </p:nvPicPr>
        <p:blipFill>
          <a:blip r:embed="rId36" cstate="print"/>
          <a:srcRect/>
          <a:stretch>
            <a:fillRect/>
          </a:stretch>
        </p:blipFill>
        <p:spPr bwMode="auto">
          <a:xfrm>
            <a:off x="457200" y="4973542"/>
            <a:ext cx="323850" cy="276225"/>
          </a:xfrm>
          <a:prstGeom prst="rect">
            <a:avLst/>
          </a:prstGeom>
          <a:noFill/>
        </p:spPr>
      </p:pic>
      <p:pic>
        <p:nvPicPr>
          <p:cNvPr id="12304" name="Picture 16" descr="exploration">
            <a:hlinkClick r:id="rId25"/>
          </p:cNvPr>
          <p:cNvPicPr>
            <a:picLocks noChangeAspect="1" noChangeArrowheads="1"/>
          </p:cNvPicPr>
          <p:nvPr/>
        </p:nvPicPr>
        <p:blipFill>
          <a:blip r:embed="rId37" cstate="print"/>
          <a:srcRect/>
          <a:stretch>
            <a:fillRect/>
          </a:stretch>
        </p:blipFill>
        <p:spPr bwMode="auto">
          <a:xfrm>
            <a:off x="457200" y="5366279"/>
            <a:ext cx="323850" cy="276225"/>
          </a:xfrm>
          <a:prstGeom prst="rect">
            <a:avLst/>
          </a:prstGeom>
          <a:noFill/>
        </p:spPr>
      </p:pic>
      <p:sp>
        <p:nvSpPr>
          <p:cNvPr id="20" name="TextBox 19"/>
          <p:cNvSpPr txBox="1"/>
          <p:nvPr/>
        </p:nvSpPr>
        <p:spPr>
          <a:xfrm>
            <a:off x="5508722" y="6112933"/>
            <a:ext cx="2922194" cy="461665"/>
          </a:xfrm>
          <a:prstGeom prst="rect">
            <a:avLst/>
          </a:prstGeom>
          <a:noFill/>
        </p:spPr>
        <p:txBody>
          <a:bodyPr wrap="none" rtlCol="0">
            <a:spAutoFit/>
          </a:bodyPr>
          <a:lstStyle/>
          <a:p>
            <a:r>
              <a:rPr lang="en-US" sz="2400" dirty="0" smtClean="0">
                <a:latin typeface="Arial"/>
                <a:cs typeface="Arial"/>
              </a:rPr>
              <a:t>John </a:t>
            </a:r>
            <a:r>
              <a:rPr lang="en-US" sz="2400" dirty="0" err="1" smtClean="0">
                <a:latin typeface="Arial"/>
                <a:cs typeface="Arial"/>
              </a:rPr>
              <a:t>Modina</a:t>
            </a:r>
            <a:r>
              <a:rPr lang="en-US" sz="2400" dirty="0" smtClean="0">
                <a:latin typeface="Arial"/>
                <a:cs typeface="Arial"/>
              </a:rPr>
              <a:t> (2008)</a:t>
            </a:r>
            <a:endParaRPr lang="en-US" sz="2400" dirty="0">
              <a:latin typeface="Arial"/>
              <a:cs typeface="Arial"/>
            </a:endParaRPr>
          </a:p>
        </p:txBody>
      </p:sp>
    </p:spTree>
    <p:extLst>
      <p:ext uri="{BB962C8B-B14F-4D97-AF65-F5344CB8AC3E}">
        <p14:creationId xmlns:p14="http://schemas.microsoft.com/office/powerpoint/2010/main" val="40269499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0000FF"/>
                </a:solidFill>
                <a:latin typeface="Arial"/>
                <a:cs typeface="Arial"/>
              </a:rPr>
              <a:t>Myelin</a:t>
            </a:r>
            <a:endParaRPr lang="en-US" sz="4000" dirty="0">
              <a:solidFill>
                <a:srgbClr val="0000FF"/>
              </a:solidFill>
              <a:latin typeface="Arial"/>
              <a:cs typeface="Arial"/>
            </a:endParaRPr>
          </a:p>
        </p:txBody>
      </p:sp>
      <p:sp>
        <p:nvSpPr>
          <p:cNvPr id="3" name="Content Placeholder 2"/>
          <p:cNvSpPr>
            <a:spLocks noGrp="1"/>
          </p:cNvSpPr>
          <p:nvPr>
            <p:ph idx="1"/>
          </p:nvPr>
        </p:nvSpPr>
        <p:spPr>
          <a:xfrm>
            <a:off x="296333" y="1016000"/>
            <a:ext cx="4588934" cy="4859867"/>
          </a:xfrm>
        </p:spPr>
        <p:txBody>
          <a:bodyPr>
            <a:normAutofit/>
          </a:bodyPr>
          <a:lstStyle/>
          <a:p>
            <a:pPr>
              <a:lnSpc>
                <a:spcPct val="110000"/>
              </a:lnSpc>
              <a:spcBef>
                <a:spcPts val="1272"/>
              </a:spcBef>
            </a:pPr>
            <a:r>
              <a:rPr lang="en-US" sz="2800" dirty="0" smtClean="0">
                <a:latin typeface="Arial"/>
                <a:cs typeface="Arial"/>
              </a:rPr>
              <a:t>The role of myelin may be crucial</a:t>
            </a:r>
          </a:p>
          <a:p>
            <a:pPr>
              <a:lnSpc>
                <a:spcPct val="110000"/>
              </a:lnSpc>
              <a:spcBef>
                <a:spcPts val="1272"/>
              </a:spcBef>
            </a:pPr>
            <a:r>
              <a:rPr lang="en-US" sz="2800" dirty="0" smtClean="0">
                <a:latin typeface="Arial"/>
                <a:cs typeface="Arial"/>
              </a:rPr>
              <a:t>Only developed by intense meaningful practice</a:t>
            </a:r>
          </a:p>
          <a:p>
            <a:pPr>
              <a:lnSpc>
                <a:spcPct val="110000"/>
              </a:lnSpc>
              <a:spcBef>
                <a:spcPts val="1272"/>
              </a:spcBef>
            </a:pPr>
            <a:r>
              <a:rPr lang="en-US" sz="2800" dirty="0" smtClean="0">
                <a:latin typeface="Arial"/>
                <a:cs typeface="Arial"/>
              </a:rPr>
              <a:t>Anyone can grow myelin</a:t>
            </a:r>
          </a:p>
          <a:p>
            <a:pPr>
              <a:lnSpc>
                <a:spcPct val="110000"/>
              </a:lnSpc>
              <a:spcBef>
                <a:spcPts val="1272"/>
              </a:spcBef>
            </a:pPr>
            <a:r>
              <a:rPr lang="en-US" sz="2800" dirty="0" smtClean="0">
                <a:latin typeface="Arial"/>
                <a:cs typeface="Arial"/>
              </a:rPr>
              <a:t>But “ignition” is often a barrier</a:t>
            </a:r>
          </a:p>
        </p:txBody>
      </p:sp>
      <p:pic>
        <p:nvPicPr>
          <p:cNvPr id="13314" name="Picture 2" descr="http://www.odec.ca/projects/2004/syed4s0/public_html/braincell.gif"/>
          <p:cNvPicPr>
            <a:picLocks noChangeAspect="1" noChangeArrowheads="1"/>
          </p:cNvPicPr>
          <p:nvPr/>
        </p:nvPicPr>
        <p:blipFill>
          <a:blip r:embed="rId2" cstate="print"/>
          <a:srcRect/>
          <a:stretch>
            <a:fillRect/>
          </a:stretch>
        </p:blipFill>
        <p:spPr bwMode="auto">
          <a:xfrm>
            <a:off x="5046133" y="1092200"/>
            <a:ext cx="3876675" cy="5200650"/>
          </a:xfrm>
          <a:prstGeom prst="rect">
            <a:avLst/>
          </a:prstGeom>
          <a:noFill/>
        </p:spPr>
      </p:pic>
      <p:sp>
        <p:nvSpPr>
          <p:cNvPr id="5" name="TextBox 4"/>
          <p:cNvSpPr txBox="1"/>
          <p:nvPr/>
        </p:nvSpPr>
        <p:spPr>
          <a:xfrm>
            <a:off x="296333" y="6309783"/>
            <a:ext cx="5294839" cy="461665"/>
          </a:xfrm>
          <a:prstGeom prst="rect">
            <a:avLst/>
          </a:prstGeom>
          <a:noFill/>
        </p:spPr>
        <p:txBody>
          <a:bodyPr wrap="none" rtlCol="0">
            <a:spAutoFit/>
          </a:bodyPr>
          <a:lstStyle/>
          <a:p>
            <a:r>
              <a:rPr lang="en-US" sz="2400" u="sng" dirty="0" smtClean="0">
                <a:latin typeface="Arial"/>
                <a:cs typeface="Arial"/>
              </a:rPr>
              <a:t>The Talent Code </a:t>
            </a:r>
            <a:r>
              <a:rPr lang="en-US" sz="2400" dirty="0" smtClean="0">
                <a:latin typeface="Arial"/>
                <a:cs typeface="Arial"/>
              </a:rPr>
              <a:t>– Daniel Coyle 2009</a:t>
            </a:r>
            <a:endParaRPr lang="en-US" sz="2400" dirty="0">
              <a:latin typeface="Arial"/>
              <a:cs typeface="Arial"/>
            </a:endParaRPr>
          </a:p>
        </p:txBody>
      </p:sp>
    </p:spTree>
    <p:extLst>
      <p:ext uri="{BB962C8B-B14F-4D97-AF65-F5344CB8AC3E}">
        <p14:creationId xmlns:p14="http://schemas.microsoft.com/office/powerpoint/2010/main" val="2776835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ChangeArrowheads="1"/>
          </p:cNvSpPr>
          <p:nvPr/>
        </p:nvSpPr>
        <p:spPr bwMode="auto">
          <a:xfrm>
            <a:off x="0" y="-254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30000"/>
              </a:lnSpc>
            </a:pPr>
            <a:r>
              <a:rPr lang="en-US" sz="4000">
                <a:solidFill>
                  <a:srgbClr val="0000FF"/>
                </a:solidFill>
              </a:rPr>
              <a:t>Three Principles of Learning</a:t>
            </a:r>
            <a:endParaRPr lang="en-US" sz="4000">
              <a:solidFill>
                <a:srgbClr val="FF0000"/>
              </a:solidFill>
            </a:endParaRPr>
          </a:p>
        </p:txBody>
      </p:sp>
      <p:pic>
        <p:nvPicPr>
          <p:cNvPr id="29699" name="Picture 1027" descr="HowPeopleLe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984288"/>
            <a:ext cx="3314700" cy="4797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0" name="Rectangle 1029"/>
          <p:cNvSpPr>
            <a:spLocks noChangeArrowheads="1"/>
          </p:cNvSpPr>
          <p:nvPr/>
        </p:nvSpPr>
        <p:spPr bwMode="auto">
          <a:xfrm>
            <a:off x="342900" y="1028700"/>
            <a:ext cx="84709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lnSpc>
                <a:spcPct val="170000"/>
              </a:lnSpc>
            </a:pPr>
            <a:r>
              <a:rPr lang="en-US" sz="2800" dirty="0"/>
              <a:t>1</a:t>
            </a:r>
            <a:r>
              <a:rPr lang="en-US" sz="2800" dirty="0" smtClean="0"/>
              <a:t>.	Recognize/Address Preconceptions</a:t>
            </a:r>
            <a:endParaRPr lang="en-US" sz="2800" dirty="0"/>
          </a:p>
          <a:p>
            <a:pPr marL="514350" indent="-514350">
              <a:lnSpc>
                <a:spcPct val="170000"/>
              </a:lnSpc>
            </a:pPr>
            <a:r>
              <a:rPr lang="en-US" sz="2800" dirty="0"/>
              <a:t>2</a:t>
            </a:r>
            <a:r>
              <a:rPr lang="en-US" sz="2800" dirty="0" smtClean="0"/>
              <a:t>.	Expert </a:t>
            </a:r>
            <a:r>
              <a:rPr lang="en-US" sz="2800" dirty="0"/>
              <a:t>Knowledge</a:t>
            </a:r>
          </a:p>
          <a:p>
            <a:pPr marL="800100" lvl="1" indent="-457200">
              <a:lnSpc>
                <a:spcPct val="170000"/>
              </a:lnSpc>
              <a:buFont typeface="Times" charset="0"/>
              <a:buChar char="•"/>
            </a:pPr>
            <a:r>
              <a:rPr lang="en-US" sz="2800" dirty="0"/>
              <a:t>Deep foundation</a:t>
            </a:r>
          </a:p>
          <a:p>
            <a:pPr marL="800100" lvl="1" indent="-457200">
              <a:lnSpc>
                <a:spcPct val="170000"/>
              </a:lnSpc>
              <a:buFont typeface="Times" charset="0"/>
              <a:buChar char="•"/>
            </a:pPr>
            <a:r>
              <a:rPr lang="en-US" sz="2800" dirty="0"/>
              <a:t>Contextual framework</a:t>
            </a:r>
          </a:p>
          <a:p>
            <a:pPr marL="800100" lvl="1" indent="-457200">
              <a:lnSpc>
                <a:spcPct val="170000"/>
              </a:lnSpc>
              <a:buFont typeface="Times" charset="0"/>
              <a:buChar char="•"/>
            </a:pPr>
            <a:r>
              <a:rPr lang="en-US" sz="2800" dirty="0"/>
              <a:t>Organizational structure</a:t>
            </a:r>
          </a:p>
          <a:p>
            <a:pPr marL="514350" indent="-514350">
              <a:lnSpc>
                <a:spcPct val="170000"/>
              </a:lnSpc>
            </a:pPr>
            <a:r>
              <a:rPr lang="en-US" sz="2800" dirty="0"/>
              <a:t>3</a:t>
            </a:r>
            <a:r>
              <a:rPr lang="en-US" sz="2800" dirty="0" smtClean="0"/>
              <a:t>.	Metacognition is Important</a:t>
            </a:r>
            <a:endParaRPr lang="en-US" sz="2800" dirty="0"/>
          </a:p>
        </p:txBody>
      </p:sp>
      <p:sp>
        <p:nvSpPr>
          <p:cNvPr id="29701" name="Rectangle 1030"/>
          <p:cNvSpPr>
            <a:spLocks noChangeArrowheads="1"/>
          </p:cNvSpPr>
          <p:nvPr/>
        </p:nvSpPr>
        <p:spPr bwMode="auto">
          <a:xfrm>
            <a:off x="466725" y="6235700"/>
            <a:ext cx="3059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solidFill>
                  <a:srgbClr val="0000FF"/>
                </a:solidFill>
              </a:rPr>
              <a:t>Bransford et al. (2000)</a:t>
            </a:r>
          </a:p>
        </p:txBody>
      </p:sp>
    </p:spTree>
    <p:extLst>
      <p:ext uri="{BB962C8B-B14F-4D97-AF65-F5344CB8AC3E}">
        <p14:creationId xmlns:p14="http://schemas.microsoft.com/office/powerpoint/2010/main" val="234801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0"/>
            <a:ext cx="60458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b="0" dirty="0" smtClean="0">
                <a:solidFill>
                  <a:srgbClr val="0000FF"/>
                </a:solidFill>
                <a:latin typeface="Arial"/>
                <a:cs typeface="Arial"/>
              </a:rPr>
              <a:t>Metacognition Involves Reflection</a:t>
            </a:r>
            <a:endParaRPr lang="en-US" sz="4000" b="0" dirty="0">
              <a:solidFill>
                <a:srgbClr val="0000FF"/>
              </a:solidFill>
              <a:latin typeface="Arial"/>
              <a:cs typeface="Arial"/>
            </a:endParaRPr>
          </a:p>
        </p:txBody>
      </p:sp>
      <p:sp>
        <p:nvSpPr>
          <p:cNvPr id="6" name="TextBox 5"/>
          <p:cNvSpPr txBox="1"/>
          <p:nvPr/>
        </p:nvSpPr>
        <p:spPr>
          <a:xfrm>
            <a:off x="317500" y="1917698"/>
            <a:ext cx="8559800" cy="4803366"/>
          </a:xfrm>
          <a:prstGeom prst="rect">
            <a:avLst/>
          </a:prstGeom>
          <a:noFill/>
        </p:spPr>
        <p:txBody>
          <a:bodyPr wrap="square" rtlCol="0">
            <a:spAutoFit/>
          </a:bodyPr>
          <a:lstStyle/>
          <a:p>
            <a:pPr marL="342900" indent="-342900">
              <a:lnSpc>
                <a:spcPct val="120000"/>
              </a:lnSpc>
              <a:buFont typeface="Arial"/>
              <a:buChar char="•"/>
            </a:pPr>
            <a:r>
              <a:rPr lang="en-US" sz="3200" dirty="0" smtClean="0">
                <a:latin typeface="Arial"/>
                <a:cs typeface="Arial"/>
              </a:rPr>
              <a:t>What kind of problem is this?</a:t>
            </a:r>
          </a:p>
          <a:p>
            <a:pPr marL="342900" indent="-342900">
              <a:lnSpc>
                <a:spcPct val="120000"/>
              </a:lnSpc>
              <a:buFont typeface="Arial"/>
              <a:buChar char="•"/>
            </a:pPr>
            <a:r>
              <a:rPr lang="en-US" sz="3200" dirty="0" smtClean="0">
                <a:latin typeface="Arial"/>
                <a:cs typeface="Arial"/>
              </a:rPr>
              <a:t>What is the best strategy for solving it?</a:t>
            </a:r>
          </a:p>
          <a:p>
            <a:pPr marL="342900" indent="-342900">
              <a:lnSpc>
                <a:spcPct val="120000"/>
              </a:lnSpc>
              <a:buFont typeface="Arial"/>
              <a:buChar char="•"/>
            </a:pPr>
            <a:r>
              <a:rPr lang="en-US" sz="3200" dirty="0" smtClean="0">
                <a:latin typeface="Arial"/>
                <a:cs typeface="Arial"/>
              </a:rPr>
              <a:t>How will I know if I solved it?</a:t>
            </a:r>
          </a:p>
          <a:p>
            <a:pPr marL="342900" indent="-342900">
              <a:lnSpc>
                <a:spcPct val="120000"/>
              </a:lnSpc>
              <a:buFont typeface="Arial"/>
              <a:buChar char="•"/>
            </a:pPr>
            <a:r>
              <a:rPr lang="en-US" sz="3200" dirty="0" smtClean="0">
                <a:latin typeface="Arial"/>
                <a:cs typeface="Arial"/>
              </a:rPr>
              <a:t>How could I do it better next time?</a:t>
            </a:r>
          </a:p>
          <a:p>
            <a:pPr marL="342900" indent="-342900">
              <a:lnSpc>
                <a:spcPct val="120000"/>
              </a:lnSpc>
              <a:buFont typeface="Arial"/>
              <a:buChar char="•"/>
            </a:pPr>
            <a:r>
              <a:rPr lang="en-US" sz="3200" dirty="0" smtClean="0">
                <a:latin typeface="Arial"/>
                <a:cs typeface="Arial"/>
              </a:rPr>
              <a:t>What additional information do I need?</a:t>
            </a:r>
          </a:p>
          <a:p>
            <a:pPr marL="342900" indent="-342900">
              <a:lnSpc>
                <a:spcPct val="120000"/>
              </a:lnSpc>
              <a:buFont typeface="Arial"/>
              <a:buChar char="•"/>
            </a:pPr>
            <a:r>
              <a:rPr lang="en-US" sz="3200" dirty="0" smtClean="0">
                <a:latin typeface="Arial"/>
                <a:cs typeface="Arial"/>
              </a:rPr>
              <a:t>What use is this new information?</a:t>
            </a:r>
          </a:p>
          <a:p>
            <a:pPr marL="342900" indent="-342900">
              <a:lnSpc>
                <a:spcPct val="120000"/>
              </a:lnSpc>
              <a:buFont typeface="Arial"/>
              <a:buChar char="•"/>
            </a:pPr>
            <a:r>
              <a:rPr lang="en-US" sz="3200" dirty="0" smtClean="0">
                <a:latin typeface="Arial"/>
                <a:cs typeface="Arial"/>
              </a:rPr>
              <a:t>How can I use my new understanding to solve different kinds of problems?</a:t>
            </a:r>
          </a:p>
        </p:txBody>
      </p:sp>
      <p:graphicFrame>
        <p:nvGraphicFramePr>
          <p:cNvPr id="7" name="Group 225"/>
          <p:cNvGraphicFramePr>
            <a:graphicFrameLocks noGrp="1"/>
          </p:cNvGraphicFramePr>
          <p:nvPr>
            <p:extLst>
              <p:ext uri="{D42A27DB-BD31-4B8C-83A1-F6EECF244321}">
                <p14:modId xmlns:p14="http://schemas.microsoft.com/office/powerpoint/2010/main" val="1987815240"/>
              </p:ext>
            </p:extLst>
          </p:nvPr>
        </p:nvGraphicFramePr>
        <p:xfrm>
          <a:off x="6079708" y="120625"/>
          <a:ext cx="2957448" cy="1898767"/>
        </p:xfrm>
        <a:graphic>
          <a:graphicData uri="http://schemas.openxmlformats.org/drawingml/2006/table">
            <a:tbl>
              <a:tblPr/>
              <a:tblGrid>
                <a:gridCol w="460877"/>
                <a:gridCol w="121741"/>
                <a:gridCol w="110328"/>
                <a:gridCol w="115762"/>
                <a:gridCol w="125001"/>
                <a:gridCol w="121572"/>
                <a:gridCol w="111712"/>
                <a:gridCol w="133911"/>
                <a:gridCol w="125545"/>
                <a:gridCol w="163515"/>
                <a:gridCol w="95185"/>
                <a:gridCol w="125545"/>
                <a:gridCol w="122283"/>
                <a:gridCol w="124459"/>
                <a:gridCol w="130982"/>
                <a:gridCol w="125545"/>
                <a:gridCol w="125001"/>
                <a:gridCol w="125001"/>
                <a:gridCol w="122283"/>
                <a:gridCol w="134241"/>
                <a:gridCol w="136959"/>
              </a:tblGrid>
              <a:tr h="38976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rPr>
                        <a:t>Elapsed Time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rPr>
                        <a:t>(</a:t>
                      </a:r>
                      <a:r>
                        <a:rPr kumimoji="0" lang="en-US" sz="700" b="1" i="0" u="none" strike="noStrike" cap="none" normalizeH="0" baseline="0" dirty="0" err="1">
                          <a:ln>
                            <a:noFill/>
                          </a:ln>
                          <a:solidFill>
                            <a:schemeClr val="tx1"/>
                          </a:solidFill>
                          <a:effectLst/>
                          <a:latin typeface="Arial" charset="0"/>
                          <a:ea typeface="ＭＳ Ｐゴシック" charset="-128"/>
                          <a:cs typeface="ＭＳ Ｐゴシック" charset="-128"/>
                        </a:rPr>
                        <a:t>mins</a:t>
                      </a:r>
                      <a:r>
                        <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rPr>
                        <a:t>)</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0</a:t>
                      </a:r>
                    </a:p>
                  </a:txBody>
                  <a:tcPr marL="15652" marR="15652"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2</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3</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4</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5</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6</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7</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8</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9</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10</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11</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12</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13</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14</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15</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16</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17</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128"/>
                          <a:cs typeface="ＭＳ Ｐゴシック" charset="-128"/>
                        </a:rPr>
                        <a:t>18</a:t>
                      </a:r>
                    </a:p>
                  </a:txBody>
                  <a:tcPr marL="15652" marR="15652"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128"/>
                          <a:cs typeface="ＭＳ Ｐゴシック" charset="-128"/>
                        </a:rPr>
                        <a:t>19</a:t>
                      </a:r>
                    </a:p>
                  </a:txBody>
                  <a:tcPr marL="15652" marR="15652"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2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rPr>
                        <a:t>Read</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2397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a:ln>
                            <a:noFill/>
                          </a:ln>
                          <a:solidFill>
                            <a:schemeClr val="tx1"/>
                          </a:solidFill>
                          <a:effectLst/>
                          <a:latin typeface="Arial" charset="0"/>
                          <a:ea typeface="ＭＳ Ｐゴシック" charset="-128"/>
                          <a:cs typeface="ＭＳ Ｐゴシック" charset="-128"/>
                        </a:rPr>
                        <a:t>Analyze</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240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a:ln>
                            <a:noFill/>
                          </a:ln>
                          <a:solidFill>
                            <a:schemeClr val="tx1"/>
                          </a:solidFill>
                          <a:effectLst/>
                          <a:latin typeface="Arial" charset="0"/>
                          <a:ea typeface="ＭＳ Ｐゴシック" charset="-128"/>
                          <a:cs typeface="ＭＳ Ｐゴシック" charset="-128"/>
                        </a:rPr>
                        <a:t>Explore</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2261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a:ln>
                            <a:noFill/>
                          </a:ln>
                          <a:solidFill>
                            <a:schemeClr val="tx1"/>
                          </a:solidFill>
                          <a:effectLst/>
                          <a:latin typeface="Arial" charset="0"/>
                          <a:ea typeface="ＭＳ Ｐゴシック" charset="-128"/>
                          <a:cs typeface="ＭＳ Ｐゴシック" charset="-128"/>
                        </a:rPr>
                        <a:t>Plan</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2670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rPr>
                        <a:t>Implement</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27833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700" b="1" i="0" u="none" strike="noStrike" cap="none" normalizeH="0" baseline="0">
                          <a:ln>
                            <a:noFill/>
                          </a:ln>
                          <a:solidFill>
                            <a:schemeClr val="tx1"/>
                          </a:solidFill>
                          <a:effectLst/>
                          <a:latin typeface="Arial" charset="0"/>
                          <a:ea typeface="ＭＳ Ｐゴシック" charset="-128"/>
                          <a:cs typeface="ＭＳ Ｐゴシック" charset="-128"/>
                        </a:rPr>
                        <a:t>Verify</a:t>
                      </a:r>
                    </a:p>
                  </a:txBody>
                  <a:tcPr marL="31305" marR="31305" marT="31313" marB="313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31305" marR="31305" marT="31313" marB="31313" anchor="ctr" horzOverflow="overflow">
                    <a:lnL w="635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083656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69635"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b="0" dirty="0" smtClean="0">
                <a:solidFill>
                  <a:srgbClr val="0000FF"/>
                </a:solidFill>
                <a:latin typeface="Arial" charset="0"/>
              </a:rPr>
              <a:t>Reflection Continuum</a:t>
            </a:r>
            <a:endParaRPr lang="en-US" sz="4000" b="0" dirty="0">
              <a:solidFill>
                <a:srgbClr val="0000FF"/>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25893711"/>
              </p:ext>
            </p:extLst>
          </p:nvPr>
        </p:nvGraphicFramePr>
        <p:xfrm>
          <a:off x="254000" y="836136"/>
          <a:ext cx="8623300" cy="5375577"/>
        </p:xfrm>
        <a:graphic>
          <a:graphicData uri="http://schemas.openxmlformats.org/drawingml/2006/table">
            <a:tbl>
              <a:tblPr firstRow="1">
                <a:tableStyleId>{5C22544A-7EE6-4342-B048-85BDC9FD1C3A}</a:tableStyleId>
              </a:tblPr>
              <a:tblGrid>
                <a:gridCol w="2209721"/>
                <a:gridCol w="6413579"/>
              </a:tblGrid>
              <a:tr h="479037">
                <a:tc>
                  <a:txBody>
                    <a:bodyPr/>
                    <a:lstStyle/>
                    <a:p>
                      <a:pPr algn="ctr"/>
                      <a:r>
                        <a:rPr lang="en-US" dirty="0" smtClean="0">
                          <a:latin typeface="Arial"/>
                          <a:cs typeface="Arial"/>
                        </a:rPr>
                        <a:t>Dimension</a:t>
                      </a:r>
                      <a:endParaRPr lang="en-US" dirty="0">
                        <a:latin typeface="Arial"/>
                        <a:cs typeface="Arial"/>
                      </a:endParaRPr>
                    </a:p>
                  </a:txBody>
                  <a:tcPr anchor="ctr"/>
                </a:tc>
                <a:tc>
                  <a:txBody>
                    <a:bodyPr/>
                    <a:lstStyle/>
                    <a:p>
                      <a:pPr algn="ctr"/>
                      <a:r>
                        <a:rPr lang="en-US" dirty="0" smtClean="0">
                          <a:latin typeface="Arial"/>
                          <a:cs typeface="Arial"/>
                        </a:rPr>
                        <a:t>Description</a:t>
                      </a:r>
                      <a:endParaRPr lang="en-US" dirty="0">
                        <a:latin typeface="Arial"/>
                        <a:cs typeface="Arial"/>
                      </a:endParaRPr>
                    </a:p>
                  </a:txBody>
                  <a:tcPr anchor="ctr"/>
                </a:tc>
              </a:tr>
              <a:tr h="1059727">
                <a:tc>
                  <a:txBody>
                    <a:bodyPr/>
                    <a:lstStyle/>
                    <a:p>
                      <a:pPr algn="l"/>
                      <a:r>
                        <a:rPr lang="en-US" b="1" dirty="0" smtClean="0">
                          <a:latin typeface="Arial"/>
                          <a:cs typeface="Arial"/>
                        </a:rPr>
                        <a:t>Habitual</a:t>
                      </a:r>
                      <a:r>
                        <a:rPr lang="en-US" b="1" baseline="0" dirty="0" smtClean="0">
                          <a:latin typeface="Arial"/>
                          <a:cs typeface="Arial"/>
                        </a:rPr>
                        <a:t> Action</a:t>
                      </a:r>
                      <a:endParaRPr lang="en-US" b="1" dirty="0">
                        <a:latin typeface="Arial"/>
                        <a:cs typeface="Arial"/>
                      </a:endParaRPr>
                    </a:p>
                  </a:txBody>
                  <a:tcPr anchor="ctr"/>
                </a:tc>
                <a:tc>
                  <a:txBody>
                    <a:bodyPr/>
                    <a:lstStyle/>
                    <a:p>
                      <a:pPr algn="l"/>
                      <a:r>
                        <a:rPr lang="en-US" dirty="0" smtClean="0">
                          <a:latin typeface="Arial"/>
                          <a:cs typeface="Arial"/>
                        </a:rPr>
                        <a:t>Minimal</a:t>
                      </a:r>
                      <a:r>
                        <a:rPr lang="en-US" baseline="0" dirty="0" smtClean="0">
                          <a:latin typeface="Arial"/>
                          <a:cs typeface="Arial"/>
                        </a:rPr>
                        <a:t> thought and engagement; memorization is emphasized; correlated with surface learning; tasks treated as unrelated activities; an attitudinal state of </a:t>
                      </a:r>
                      <a:r>
                        <a:rPr lang="en-US" baseline="0" dirty="0" err="1" smtClean="0">
                          <a:latin typeface="Arial"/>
                          <a:cs typeface="Arial"/>
                        </a:rPr>
                        <a:t>unreflectiveness</a:t>
                      </a:r>
                      <a:endParaRPr lang="en-US" dirty="0">
                        <a:latin typeface="Arial"/>
                        <a:cs typeface="Arial"/>
                      </a:endParaRPr>
                    </a:p>
                  </a:txBody>
                  <a:tcPr anchor="ctr"/>
                </a:tc>
              </a:tr>
              <a:tr h="1219200">
                <a:tc>
                  <a:txBody>
                    <a:bodyPr/>
                    <a:lstStyle/>
                    <a:p>
                      <a:pPr algn="l"/>
                      <a:r>
                        <a:rPr lang="en-US" b="1" dirty="0" smtClean="0">
                          <a:latin typeface="Arial"/>
                          <a:cs typeface="Arial"/>
                        </a:rPr>
                        <a:t>Understanding</a:t>
                      </a:r>
                      <a:endParaRPr lang="en-US" b="1" dirty="0">
                        <a:latin typeface="Arial"/>
                        <a:cs typeface="Arial"/>
                      </a:endParaRPr>
                    </a:p>
                  </a:txBody>
                  <a:tcPr anchor="ctr"/>
                </a:tc>
                <a:tc>
                  <a:txBody>
                    <a:bodyPr/>
                    <a:lstStyle/>
                    <a:p>
                      <a:pPr algn="l"/>
                      <a:r>
                        <a:rPr lang="en-US" dirty="0" smtClean="0">
                          <a:latin typeface="Arial"/>
                          <a:cs typeface="Arial"/>
                        </a:rPr>
                        <a:t>Focuses on comprehension without relation to one’s personal experience or other learning situations; book learning that is understanding-oriented;</a:t>
                      </a:r>
                      <a:r>
                        <a:rPr lang="en-US" baseline="0" dirty="0" smtClean="0">
                          <a:latin typeface="Arial"/>
                          <a:cs typeface="Arial"/>
                        </a:rPr>
                        <a:t> learning stays within boundaries of preexisting perspectives</a:t>
                      </a:r>
                      <a:endParaRPr lang="en-US" dirty="0">
                        <a:latin typeface="Arial"/>
                        <a:cs typeface="Arial"/>
                      </a:endParaRPr>
                    </a:p>
                  </a:txBody>
                  <a:tcPr anchor="ctr"/>
                </a:tc>
              </a:tr>
              <a:tr h="1322759">
                <a:tc>
                  <a:txBody>
                    <a:bodyPr/>
                    <a:lstStyle/>
                    <a:p>
                      <a:pPr algn="l"/>
                      <a:r>
                        <a:rPr lang="en-US" b="1" dirty="0" smtClean="0">
                          <a:latin typeface="Arial"/>
                          <a:cs typeface="Arial"/>
                        </a:rPr>
                        <a:t>Reflection</a:t>
                      </a:r>
                      <a:endParaRPr lang="en-US" b="1" dirty="0">
                        <a:latin typeface="Arial"/>
                        <a:cs typeface="Arial"/>
                      </a:endParaRPr>
                    </a:p>
                  </a:txBody>
                  <a:tcPr anchor="ctr"/>
                </a:tc>
                <a:tc>
                  <a:txBody>
                    <a:bodyPr/>
                    <a:lstStyle/>
                    <a:p>
                      <a:pPr algn="l"/>
                      <a:r>
                        <a:rPr lang="en-US" dirty="0" smtClean="0">
                          <a:latin typeface="Arial"/>
                          <a:cs typeface="Arial"/>
                        </a:rPr>
                        <a:t>Learning is related to personal experience and other knowledge; involves challenging assumptions,</a:t>
                      </a:r>
                      <a:r>
                        <a:rPr lang="en-US" baseline="0" dirty="0" smtClean="0">
                          <a:latin typeface="Arial"/>
                          <a:cs typeface="Arial"/>
                        </a:rPr>
                        <a:t> seeking alternatives, identifying areas of improvement; active engagement; characteristic of deep approaches to learning</a:t>
                      </a:r>
                      <a:endParaRPr lang="en-US" dirty="0">
                        <a:latin typeface="Arial"/>
                        <a:cs typeface="Arial"/>
                      </a:endParaRPr>
                    </a:p>
                  </a:txBody>
                  <a:tcPr anchor="ctr"/>
                </a:tc>
              </a:tr>
              <a:tr h="1294854">
                <a:tc>
                  <a:txBody>
                    <a:bodyPr/>
                    <a:lstStyle/>
                    <a:p>
                      <a:pPr algn="l"/>
                      <a:r>
                        <a:rPr lang="en-US" b="1" dirty="0" smtClean="0">
                          <a:latin typeface="Arial"/>
                          <a:cs typeface="Arial"/>
                        </a:rPr>
                        <a:t>Critical</a:t>
                      </a:r>
                      <a:r>
                        <a:rPr lang="en-US" b="1" baseline="0" dirty="0" smtClean="0">
                          <a:latin typeface="Arial"/>
                          <a:cs typeface="Arial"/>
                        </a:rPr>
                        <a:t> or </a:t>
                      </a:r>
                      <a:r>
                        <a:rPr lang="en-US" b="1" dirty="0" smtClean="0">
                          <a:latin typeface="Arial"/>
                          <a:cs typeface="Arial"/>
                        </a:rPr>
                        <a:t>Intensive</a:t>
                      </a:r>
                      <a:r>
                        <a:rPr lang="en-US" b="1" baseline="0" dirty="0" smtClean="0">
                          <a:latin typeface="Arial"/>
                          <a:cs typeface="Arial"/>
                        </a:rPr>
                        <a:t> Reflection</a:t>
                      </a:r>
                      <a:endParaRPr lang="en-US" b="1" dirty="0">
                        <a:latin typeface="Arial"/>
                        <a:cs typeface="Arial"/>
                      </a:endParaRPr>
                    </a:p>
                  </a:txBody>
                  <a:tcPr anchor="ctr"/>
                </a:tc>
                <a:tc>
                  <a:txBody>
                    <a:bodyPr/>
                    <a:lstStyle/>
                    <a:p>
                      <a:pPr algn="l"/>
                      <a:r>
                        <a:rPr lang="en-US" dirty="0" smtClean="0">
                          <a:latin typeface="Arial"/>
                          <a:cs typeface="Arial"/>
                        </a:rPr>
                        <a:t>Highest level of reflective learning; learners</a:t>
                      </a:r>
                      <a:r>
                        <a:rPr lang="en-US" baseline="0" dirty="0" smtClean="0">
                          <a:latin typeface="Arial"/>
                          <a:cs typeface="Arial"/>
                        </a:rPr>
                        <a:t> are aware of why they think, perceive, or act as they do; as a result, learner likely alters or changes firmly held personal beliefs and ways of thinking</a:t>
                      </a:r>
                      <a:endParaRPr lang="en-US" dirty="0">
                        <a:latin typeface="Arial"/>
                        <a:cs typeface="Arial"/>
                      </a:endParaRPr>
                    </a:p>
                  </a:txBody>
                  <a:tcPr anchor="ctr"/>
                </a:tc>
              </a:tr>
            </a:tbl>
          </a:graphicData>
        </a:graphic>
      </p:graphicFrame>
      <p:sp>
        <p:nvSpPr>
          <p:cNvPr id="3" name="TextBox 2"/>
          <p:cNvSpPr txBox="1"/>
          <p:nvPr/>
        </p:nvSpPr>
        <p:spPr>
          <a:xfrm>
            <a:off x="1782077" y="6394271"/>
            <a:ext cx="7222775" cy="461665"/>
          </a:xfrm>
          <a:prstGeom prst="rect">
            <a:avLst/>
          </a:prstGeom>
          <a:noFill/>
        </p:spPr>
        <p:txBody>
          <a:bodyPr wrap="none" rtlCol="0">
            <a:spAutoFit/>
          </a:bodyPr>
          <a:lstStyle/>
          <a:p>
            <a:r>
              <a:rPr lang="en-US" sz="2400" i="1" dirty="0" err="1" smtClean="0">
                <a:solidFill>
                  <a:srgbClr val="0000FF"/>
                </a:solidFill>
                <a:latin typeface="Arial"/>
                <a:cs typeface="Arial"/>
              </a:rPr>
              <a:t>Kember</a:t>
            </a:r>
            <a:r>
              <a:rPr lang="en-US" sz="2400" i="1" dirty="0" smtClean="0">
                <a:solidFill>
                  <a:srgbClr val="0000FF"/>
                </a:solidFill>
                <a:latin typeface="Arial"/>
                <a:cs typeface="Arial"/>
              </a:rPr>
              <a:t> et al. (2000) modified from </a:t>
            </a:r>
            <a:r>
              <a:rPr lang="en-US" sz="2400" i="1" dirty="0" err="1" smtClean="0">
                <a:solidFill>
                  <a:srgbClr val="0000FF"/>
                </a:solidFill>
                <a:latin typeface="Arial"/>
                <a:cs typeface="Arial"/>
              </a:rPr>
              <a:t>Mezirow</a:t>
            </a:r>
            <a:r>
              <a:rPr lang="en-US" sz="2400" i="1" dirty="0" smtClean="0">
                <a:solidFill>
                  <a:srgbClr val="0000FF"/>
                </a:solidFill>
                <a:latin typeface="Arial"/>
                <a:cs typeface="Arial"/>
              </a:rPr>
              <a:t> (1991)</a:t>
            </a:r>
            <a:endParaRPr lang="en-US" sz="2400" i="1" dirty="0">
              <a:solidFill>
                <a:srgbClr val="0000FF"/>
              </a:solidFill>
              <a:latin typeface="Arial"/>
              <a:cs typeface="Arial"/>
            </a:endParaRPr>
          </a:p>
        </p:txBody>
      </p:sp>
    </p:spTree>
    <p:extLst>
      <p:ext uri="{BB962C8B-B14F-4D97-AF65-F5344CB8AC3E}">
        <p14:creationId xmlns:p14="http://schemas.microsoft.com/office/powerpoint/2010/main" val="33894051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
          <p:cNvSpPr>
            <a:spLocks noChangeArrowheads="1"/>
          </p:cNvSpPr>
          <p:nvPr/>
        </p:nvSpPr>
        <p:spPr bwMode="auto">
          <a:xfrm>
            <a:off x="1435100" y="1816100"/>
            <a:ext cx="3086100" cy="1168400"/>
          </a:xfrm>
          <a:prstGeom prst="ellipse">
            <a:avLst/>
          </a:prstGeom>
          <a:solidFill>
            <a:schemeClr val="bg1"/>
          </a:solidFill>
          <a:ln w="9525">
            <a:solidFill>
              <a:schemeClr val="tx1"/>
            </a:solidFill>
            <a:round/>
            <a:headEnd/>
            <a:tailEnd/>
          </a:ln>
        </p:spPr>
        <p:txBody>
          <a:bodyPr anchor="ctr"/>
          <a:lstStyle/>
          <a:p>
            <a:pPr algn="ctr"/>
            <a:r>
              <a:rPr lang="en-US" sz="3600">
                <a:latin typeface="Arial"/>
                <a:cs typeface="Arial"/>
              </a:rPr>
              <a:t>MODEL</a:t>
            </a:r>
          </a:p>
        </p:txBody>
      </p:sp>
      <p:sp>
        <p:nvSpPr>
          <p:cNvPr id="4" name="Oval 3"/>
          <p:cNvSpPr/>
          <p:nvPr/>
        </p:nvSpPr>
        <p:spPr bwMode="auto">
          <a:xfrm>
            <a:off x="1435100" y="4394200"/>
            <a:ext cx="3086100" cy="116840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nchor="ctr"/>
          <a:lstStyle/>
          <a:p>
            <a:pPr algn="ctr">
              <a:defRPr/>
            </a:pPr>
            <a:endParaRPr lang="en-US" sz="3600">
              <a:latin typeface="Arial"/>
              <a:ea typeface="Arial" charset="0"/>
              <a:cs typeface="Arial"/>
            </a:endParaRPr>
          </a:p>
        </p:txBody>
      </p:sp>
      <p:sp>
        <p:nvSpPr>
          <p:cNvPr id="31747" name="Curved Left Arrow 4"/>
          <p:cNvSpPr>
            <a:spLocks noChangeArrowheads="1"/>
          </p:cNvSpPr>
          <p:nvPr/>
        </p:nvSpPr>
        <p:spPr bwMode="auto">
          <a:xfrm flipH="1">
            <a:off x="596900" y="2286000"/>
            <a:ext cx="736600" cy="2895600"/>
          </a:xfrm>
          <a:prstGeom prst="curvedLeftArrow">
            <a:avLst>
              <a:gd name="adj1" fmla="val 24988"/>
              <a:gd name="adj2" fmla="val 49993"/>
              <a:gd name="adj3" fmla="val 25000"/>
            </a:avLst>
          </a:prstGeom>
          <a:solidFill>
            <a:srgbClr val="0000FF"/>
          </a:solidFill>
          <a:ln w="9525">
            <a:solidFill>
              <a:schemeClr val="tx1"/>
            </a:solidFill>
            <a:round/>
            <a:headEnd/>
            <a:tailEnd/>
          </a:ln>
        </p:spPr>
        <p:txBody>
          <a:bodyPr/>
          <a:lstStyle/>
          <a:p>
            <a:endParaRPr lang="en-US">
              <a:latin typeface="Arial"/>
              <a:cs typeface="Arial"/>
            </a:endParaRPr>
          </a:p>
        </p:txBody>
      </p:sp>
      <p:sp>
        <p:nvSpPr>
          <p:cNvPr id="31748" name="Curved Left Arrow 5"/>
          <p:cNvSpPr>
            <a:spLocks noChangeArrowheads="1"/>
          </p:cNvSpPr>
          <p:nvPr/>
        </p:nvSpPr>
        <p:spPr bwMode="auto">
          <a:xfrm flipV="1">
            <a:off x="4635500" y="2247900"/>
            <a:ext cx="746125" cy="2895600"/>
          </a:xfrm>
          <a:prstGeom prst="curvedLeftArrow">
            <a:avLst>
              <a:gd name="adj1" fmla="val 24974"/>
              <a:gd name="adj2" fmla="val 49948"/>
              <a:gd name="adj3" fmla="val 25000"/>
            </a:avLst>
          </a:prstGeom>
          <a:solidFill>
            <a:srgbClr val="FF0000"/>
          </a:solidFill>
          <a:ln w="9525">
            <a:solidFill>
              <a:schemeClr val="tx1"/>
            </a:solidFill>
            <a:round/>
            <a:headEnd/>
            <a:tailEnd/>
          </a:ln>
        </p:spPr>
        <p:txBody>
          <a:bodyPr/>
          <a:lstStyle/>
          <a:p>
            <a:endParaRPr lang="en-US">
              <a:latin typeface="Arial"/>
              <a:cs typeface="Arial"/>
            </a:endParaRPr>
          </a:p>
        </p:txBody>
      </p:sp>
      <p:sp>
        <p:nvSpPr>
          <p:cNvPr id="31749" name="Rectangle 6"/>
          <p:cNvSpPr>
            <a:spLocks noChangeArrowheads="1"/>
          </p:cNvSpPr>
          <p:nvPr/>
        </p:nvSpPr>
        <p:spPr bwMode="auto">
          <a:xfrm>
            <a:off x="6480175" y="2119313"/>
            <a:ext cx="1927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latin typeface="Arial"/>
                <a:cs typeface="Arial"/>
              </a:rPr>
              <a:t>Meta-level</a:t>
            </a:r>
          </a:p>
        </p:txBody>
      </p:sp>
      <p:sp>
        <p:nvSpPr>
          <p:cNvPr id="31750" name="Rectangle 7"/>
          <p:cNvSpPr>
            <a:spLocks noChangeArrowheads="1"/>
          </p:cNvSpPr>
          <p:nvPr/>
        </p:nvSpPr>
        <p:spPr bwMode="auto">
          <a:xfrm>
            <a:off x="6505575" y="4710113"/>
            <a:ext cx="2166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latin typeface="Arial"/>
                <a:cs typeface="Arial"/>
              </a:rPr>
              <a:t>Object-level</a:t>
            </a:r>
          </a:p>
        </p:txBody>
      </p:sp>
      <p:sp>
        <p:nvSpPr>
          <p:cNvPr id="31751" name="Rectangle 8"/>
          <p:cNvSpPr>
            <a:spLocks noChangeArrowheads="1"/>
          </p:cNvSpPr>
          <p:nvPr/>
        </p:nvSpPr>
        <p:spPr bwMode="auto">
          <a:xfrm>
            <a:off x="6521450" y="3198813"/>
            <a:ext cx="2051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latin typeface="Arial"/>
                <a:cs typeface="Arial"/>
              </a:rPr>
              <a:t>Information flow</a:t>
            </a:r>
          </a:p>
        </p:txBody>
      </p:sp>
      <p:sp>
        <p:nvSpPr>
          <p:cNvPr id="31752" name="Right Bracket 10"/>
          <p:cNvSpPr>
            <a:spLocks/>
          </p:cNvSpPr>
          <p:nvPr/>
        </p:nvSpPr>
        <p:spPr bwMode="auto">
          <a:xfrm>
            <a:off x="6146800" y="1803400"/>
            <a:ext cx="165100" cy="1181100"/>
          </a:xfrm>
          <a:prstGeom prst="rightBracket">
            <a:avLst>
              <a:gd name="adj" fmla="val 8346"/>
            </a:avLst>
          </a:prstGeom>
          <a:noFill/>
          <a:ln w="635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31753" name="Right Bracket 11"/>
          <p:cNvSpPr>
            <a:spLocks/>
          </p:cNvSpPr>
          <p:nvPr/>
        </p:nvSpPr>
        <p:spPr bwMode="auto">
          <a:xfrm>
            <a:off x="6146800" y="4445000"/>
            <a:ext cx="165100" cy="1181100"/>
          </a:xfrm>
          <a:prstGeom prst="rightBracket">
            <a:avLst>
              <a:gd name="adj" fmla="val 8346"/>
            </a:avLst>
          </a:prstGeom>
          <a:noFill/>
          <a:ln w="635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31754" name="Right Bracket 12"/>
          <p:cNvSpPr>
            <a:spLocks/>
          </p:cNvSpPr>
          <p:nvPr/>
        </p:nvSpPr>
        <p:spPr bwMode="auto">
          <a:xfrm>
            <a:off x="6146800" y="3048000"/>
            <a:ext cx="152400" cy="1333500"/>
          </a:xfrm>
          <a:prstGeom prst="rightBracket">
            <a:avLst>
              <a:gd name="adj" fmla="val 8345"/>
            </a:avLst>
          </a:prstGeom>
          <a:noFill/>
          <a:ln w="635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sp>
        <p:nvSpPr>
          <p:cNvPr id="31755" name="Rectangle 13"/>
          <p:cNvSpPr>
            <a:spLocks noChangeArrowheads="1"/>
          </p:cNvSpPr>
          <p:nvPr/>
        </p:nvSpPr>
        <p:spPr bwMode="auto">
          <a:xfrm>
            <a:off x="3314700" y="3427413"/>
            <a:ext cx="2043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dirty="0">
                <a:latin typeface="Arial"/>
                <a:cs typeface="Arial"/>
              </a:rPr>
              <a:t>Monitoring</a:t>
            </a:r>
          </a:p>
        </p:txBody>
      </p:sp>
      <p:sp>
        <p:nvSpPr>
          <p:cNvPr id="31756" name="Rectangle 14"/>
          <p:cNvSpPr>
            <a:spLocks noChangeArrowheads="1"/>
          </p:cNvSpPr>
          <p:nvPr/>
        </p:nvSpPr>
        <p:spPr bwMode="auto">
          <a:xfrm>
            <a:off x="569913" y="3427413"/>
            <a:ext cx="15763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latin typeface="Arial"/>
                <a:cs typeface="Arial"/>
              </a:rPr>
              <a:t>Control</a:t>
            </a:r>
          </a:p>
        </p:txBody>
      </p:sp>
      <p:sp>
        <p:nvSpPr>
          <p:cNvPr id="31757" name="Rectangle 15"/>
          <p:cNvSpPr>
            <a:spLocks noChangeArrowheads="1"/>
          </p:cNvSpPr>
          <p:nvPr/>
        </p:nvSpPr>
        <p:spPr bwMode="auto">
          <a:xfrm>
            <a:off x="4940300" y="6157913"/>
            <a:ext cx="3973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dirty="0">
                <a:solidFill>
                  <a:srgbClr val="0000FF"/>
                </a:solidFill>
                <a:latin typeface="Arial"/>
                <a:cs typeface="Arial"/>
              </a:rPr>
              <a:t>Nelson and </a:t>
            </a:r>
            <a:r>
              <a:rPr lang="en-US" i="1" dirty="0" err="1">
                <a:solidFill>
                  <a:srgbClr val="0000FF"/>
                </a:solidFill>
                <a:latin typeface="Arial"/>
                <a:cs typeface="Arial"/>
              </a:rPr>
              <a:t>Narens</a:t>
            </a:r>
            <a:r>
              <a:rPr lang="en-US" i="1" dirty="0">
                <a:solidFill>
                  <a:srgbClr val="0000FF"/>
                </a:solidFill>
                <a:latin typeface="Arial"/>
                <a:cs typeface="Arial"/>
              </a:rPr>
              <a:t> (1990)</a:t>
            </a:r>
          </a:p>
        </p:txBody>
      </p:sp>
      <p:sp>
        <p:nvSpPr>
          <p:cNvPr id="31758"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latin typeface="Arial"/>
                <a:cs typeface="Arial"/>
              </a:rPr>
              <a:t>Simple Metacognitive System</a:t>
            </a:r>
          </a:p>
        </p:txBody>
      </p:sp>
    </p:spTree>
    <p:extLst>
      <p:ext uri="{BB962C8B-B14F-4D97-AF65-F5344CB8AC3E}">
        <p14:creationId xmlns:p14="http://schemas.microsoft.com/office/powerpoint/2010/main" val="3666824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rPr>
              <a:t>Expert Learners</a:t>
            </a:r>
          </a:p>
        </p:txBody>
      </p:sp>
      <p:sp>
        <p:nvSpPr>
          <p:cNvPr id="33797" name="Rectangle 1029"/>
          <p:cNvSpPr>
            <a:spLocks noChangeArrowheads="1"/>
          </p:cNvSpPr>
          <p:nvPr/>
        </p:nvSpPr>
        <p:spPr bwMode="auto">
          <a:xfrm>
            <a:off x="2052638" y="6103176"/>
            <a:ext cx="6083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i="1" dirty="0" smtClean="0">
                <a:solidFill>
                  <a:srgbClr val="0000FF"/>
                </a:solidFill>
              </a:rPr>
              <a:t>Modified from </a:t>
            </a:r>
            <a:r>
              <a:rPr lang="en-US" i="1" dirty="0" err="1" smtClean="0">
                <a:solidFill>
                  <a:srgbClr val="0000FF"/>
                </a:solidFill>
              </a:rPr>
              <a:t>Ertmer</a:t>
            </a:r>
            <a:r>
              <a:rPr lang="en-US" i="1" dirty="0" smtClean="0">
                <a:solidFill>
                  <a:srgbClr val="0000FF"/>
                </a:solidFill>
              </a:rPr>
              <a:t> </a:t>
            </a:r>
            <a:r>
              <a:rPr lang="en-US" i="1" dirty="0">
                <a:solidFill>
                  <a:srgbClr val="0000FF"/>
                </a:solidFill>
              </a:rPr>
              <a:t>and Newby (1996), Butler (1997), </a:t>
            </a:r>
            <a:r>
              <a:rPr lang="en-US" i="1" dirty="0" err="1">
                <a:solidFill>
                  <a:srgbClr val="0000FF"/>
                </a:solidFill>
              </a:rPr>
              <a:t>Winne</a:t>
            </a:r>
            <a:r>
              <a:rPr lang="en-US" i="1" dirty="0">
                <a:solidFill>
                  <a:srgbClr val="0000FF"/>
                </a:solidFill>
              </a:rPr>
              <a:t> and </a:t>
            </a:r>
            <a:r>
              <a:rPr lang="en-US" i="1" dirty="0" err="1">
                <a:solidFill>
                  <a:srgbClr val="0000FF"/>
                </a:solidFill>
              </a:rPr>
              <a:t>Hadwin</a:t>
            </a:r>
            <a:r>
              <a:rPr lang="en-US" i="1" dirty="0">
                <a:solidFill>
                  <a:srgbClr val="0000FF"/>
                </a:solidFill>
              </a:rPr>
              <a:t> (1998), Pintrich (2000), Lovett (2008)</a:t>
            </a:r>
          </a:p>
        </p:txBody>
      </p:sp>
      <p:sp>
        <p:nvSpPr>
          <p:cNvPr id="33801" name="AutoShape 1034"/>
          <p:cNvSpPr>
            <a:spLocks noChangeArrowheads="1"/>
          </p:cNvSpPr>
          <p:nvPr/>
        </p:nvSpPr>
        <p:spPr bwMode="auto">
          <a:xfrm>
            <a:off x="457200" y="1346200"/>
            <a:ext cx="3873500" cy="2908300"/>
          </a:xfrm>
          <a:prstGeom prst="roundRect">
            <a:avLst>
              <a:gd name="adj" fmla="val 16667"/>
            </a:avLst>
          </a:prstGeom>
          <a:solidFill>
            <a:srgbClr val="DCDAF3"/>
          </a:solidFill>
          <a:ln w="25400">
            <a:solidFill>
              <a:schemeClr val="tx1"/>
            </a:solidFill>
            <a:round/>
            <a:headEnd/>
            <a:tailEnd/>
          </a:ln>
        </p:spPr>
        <p:txBody>
          <a:bodyPr wrap="none" anchor="ctr"/>
          <a:lstStyle/>
          <a:p>
            <a:endParaRPr lang="en-US"/>
          </a:p>
        </p:txBody>
      </p:sp>
      <p:sp>
        <p:nvSpPr>
          <p:cNvPr id="33805" name="Rectangle 1039"/>
          <p:cNvSpPr>
            <a:spLocks noChangeArrowheads="1"/>
          </p:cNvSpPr>
          <p:nvPr/>
        </p:nvSpPr>
        <p:spPr bwMode="auto">
          <a:xfrm>
            <a:off x="461963" y="1425575"/>
            <a:ext cx="3906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Knowledge</a:t>
            </a:r>
          </a:p>
          <a:p>
            <a:pPr algn="ctr"/>
            <a:r>
              <a:rPr lang="en-US" sz="1800"/>
              <a:t>(declarative, procedural, conditional)</a:t>
            </a:r>
          </a:p>
        </p:txBody>
      </p:sp>
      <p:sp>
        <p:nvSpPr>
          <p:cNvPr id="33809" name="Rectangle 1045"/>
          <p:cNvSpPr>
            <a:spLocks noChangeArrowheads="1"/>
          </p:cNvSpPr>
          <p:nvPr/>
        </p:nvSpPr>
        <p:spPr bwMode="auto">
          <a:xfrm>
            <a:off x="533400" y="2209800"/>
            <a:ext cx="1816100" cy="1638300"/>
          </a:xfrm>
          <a:prstGeom prst="rect">
            <a:avLst/>
          </a:prstGeom>
          <a:solidFill>
            <a:schemeClr val="bg1"/>
          </a:solidFill>
          <a:ln w="9525">
            <a:solidFill>
              <a:schemeClr val="tx1"/>
            </a:solidFill>
            <a:miter lim="800000"/>
            <a:headEnd/>
            <a:tailEnd/>
          </a:ln>
        </p:spPr>
        <p:txBody>
          <a:bodyPr wrap="none" anchor="ctr"/>
          <a:lstStyle/>
          <a:p>
            <a:pPr algn="ctr"/>
            <a:r>
              <a:rPr lang="en-US" sz="2000"/>
              <a:t>Personal</a:t>
            </a:r>
          </a:p>
          <a:p>
            <a:pPr algn="ctr"/>
            <a:r>
              <a:rPr lang="en-US" sz="2000"/>
              <a:t>Resources</a:t>
            </a:r>
          </a:p>
          <a:p>
            <a:pPr algn="ctr"/>
            <a:endParaRPr lang="en-US" sz="2000"/>
          </a:p>
          <a:p>
            <a:pPr algn="ctr"/>
            <a:r>
              <a:rPr lang="en-US" sz="1400"/>
              <a:t>Prior Knowledge</a:t>
            </a:r>
          </a:p>
          <a:p>
            <a:pPr algn="ctr"/>
            <a:r>
              <a:rPr lang="en-US" sz="1400"/>
              <a:t>Available Strategies</a:t>
            </a:r>
            <a:endParaRPr lang="en-US"/>
          </a:p>
        </p:txBody>
      </p:sp>
      <p:sp>
        <p:nvSpPr>
          <p:cNvPr id="33810" name="Rectangle 1046"/>
          <p:cNvSpPr>
            <a:spLocks noChangeArrowheads="1"/>
          </p:cNvSpPr>
          <p:nvPr/>
        </p:nvSpPr>
        <p:spPr bwMode="auto">
          <a:xfrm>
            <a:off x="2425700" y="2209800"/>
            <a:ext cx="1841500" cy="1638300"/>
          </a:xfrm>
          <a:prstGeom prst="rect">
            <a:avLst/>
          </a:prstGeom>
          <a:solidFill>
            <a:schemeClr val="bg1"/>
          </a:solidFill>
          <a:ln w="9525">
            <a:solidFill>
              <a:schemeClr val="tx1"/>
            </a:solidFill>
            <a:miter lim="800000"/>
            <a:headEnd/>
            <a:tailEnd/>
          </a:ln>
        </p:spPr>
        <p:txBody>
          <a:bodyPr wrap="none" anchor="ctr"/>
          <a:lstStyle/>
          <a:p>
            <a:pPr algn="ctr"/>
            <a:r>
              <a:rPr lang="en-US" sz="2000"/>
              <a:t>Task</a:t>
            </a:r>
          </a:p>
          <a:p>
            <a:pPr algn="ctr"/>
            <a:r>
              <a:rPr lang="en-US" sz="2000"/>
              <a:t>Requirements</a:t>
            </a:r>
          </a:p>
          <a:p>
            <a:pPr algn="ctr"/>
            <a:endParaRPr lang="en-US" sz="2000"/>
          </a:p>
          <a:p>
            <a:pPr algn="ctr"/>
            <a:r>
              <a:rPr lang="en-US" sz="1400"/>
              <a:t>Type of Learning</a:t>
            </a:r>
          </a:p>
          <a:p>
            <a:pPr algn="ctr"/>
            <a:r>
              <a:rPr lang="en-US" sz="1400"/>
              <a:t>Appropriate Strategies</a:t>
            </a:r>
            <a:endParaRPr lang="en-US"/>
          </a:p>
        </p:txBody>
      </p:sp>
    </p:spTree>
    <p:extLst>
      <p:ext uri="{BB962C8B-B14F-4D97-AF65-F5344CB8AC3E}">
        <p14:creationId xmlns:p14="http://schemas.microsoft.com/office/powerpoint/2010/main" val="34006304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3"/>
          <p:cNvSpPr txBox="1">
            <a:spLocks noChangeArrowheads="1"/>
          </p:cNvSpPr>
          <p:nvPr/>
        </p:nvSpPr>
        <p:spPr bwMode="auto">
          <a:xfrm>
            <a:off x="0" y="0"/>
            <a:ext cx="568884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rgbClr val="0000FF"/>
                </a:solidFill>
                <a:latin typeface="Arial"/>
                <a:cs typeface="Arial"/>
              </a:rPr>
              <a:t>Geologic Time</a:t>
            </a:r>
            <a:endParaRPr lang="en-US" sz="4000" dirty="0">
              <a:solidFill>
                <a:srgbClr val="0000FF"/>
              </a:solidFill>
              <a:latin typeface="Arial"/>
              <a:cs typeface="Arial"/>
            </a:endParaRPr>
          </a:p>
        </p:txBody>
      </p:sp>
      <p:pic>
        <p:nvPicPr>
          <p:cNvPr id="3" name="Picture 2" descr="Relative 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849" y="148610"/>
            <a:ext cx="3293902" cy="6525317"/>
          </a:xfrm>
          <a:prstGeom prst="rect">
            <a:avLst/>
          </a:prstGeom>
        </p:spPr>
      </p:pic>
      <p:sp>
        <p:nvSpPr>
          <p:cNvPr id="2" name="TextBox 1"/>
          <p:cNvSpPr txBox="1"/>
          <p:nvPr/>
        </p:nvSpPr>
        <p:spPr>
          <a:xfrm>
            <a:off x="580999" y="1067287"/>
            <a:ext cx="4364259" cy="3108544"/>
          </a:xfrm>
          <a:prstGeom prst="rect">
            <a:avLst/>
          </a:prstGeom>
          <a:noFill/>
        </p:spPr>
        <p:txBody>
          <a:bodyPr wrap="square" rtlCol="0">
            <a:spAutoFit/>
          </a:bodyPr>
          <a:lstStyle/>
          <a:p>
            <a:r>
              <a:rPr lang="en-US" sz="2800" b="1" dirty="0" smtClean="0">
                <a:latin typeface="Arial"/>
                <a:cs typeface="Arial"/>
              </a:rPr>
              <a:t>Personal Resources</a:t>
            </a:r>
          </a:p>
          <a:p>
            <a:pPr marL="457200" indent="-457200">
              <a:buFont typeface="Arial"/>
              <a:buChar char="•"/>
            </a:pPr>
            <a:r>
              <a:rPr lang="en-US" sz="2800" dirty="0" smtClean="0">
                <a:latin typeface="Arial"/>
                <a:cs typeface="Arial"/>
              </a:rPr>
              <a:t>Prior Knowledge</a:t>
            </a:r>
          </a:p>
          <a:p>
            <a:pPr marL="457200" indent="-457200">
              <a:buFont typeface="Arial"/>
              <a:buChar char="•"/>
            </a:pPr>
            <a:r>
              <a:rPr lang="en-US" sz="2800" dirty="0" smtClean="0">
                <a:latin typeface="Arial"/>
                <a:cs typeface="Arial"/>
              </a:rPr>
              <a:t>Available Strategies</a:t>
            </a:r>
          </a:p>
          <a:p>
            <a:endParaRPr lang="en-US" sz="2800" dirty="0" smtClean="0">
              <a:latin typeface="Arial"/>
              <a:cs typeface="Arial"/>
            </a:endParaRPr>
          </a:p>
          <a:p>
            <a:r>
              <a:rPr lang="en-US" sz="2800" b="1" dirty="0" smtClean="0">
                <a:latin typeface="Arial"/>
                <a:cs typeface="Arial"/>
              </a:rPr>
              <a:t>Task Requirements</a:t>
            </a:r>
          </a:p>
          <a:p>
            <a:pPr marL="457200" indent="-457200">
              <a:buFont typeface="Arial"/>
              <a:buChar char="•"/>
            </a:pPr>
            <a:r>
              <a:rPr lang="en-US" sz="2800" dirty="0" smtClean="0">
                <a:latin typeface="Arial"/>
                <a:cs typeface="Arial"/>
              </a:rPr>
              <a:t>Type </a:t>
            </a:r>
            <a:r>
              <a:rPr lang="en-US" sz="2800" dirty="0">
                <a:latin typeface="Arial"/>
                <a:cs typeface="Arial"/>
              </a:rPr>
              <a:t>of Learning </a:t>
            </a:r>
            <a:r>
              <a:rPr lang="en-US" sz="2800" dirty="0" smtClean="0">
                <a:latin typeface="Arial"/>
                <a:cs typeface="Arial"/>
              </a:rPr>
              <a:t>Task</a:t>
            </a:r>
          </a:p>
          <a:p>
            <a:pPr marL="457200" indent="-457200">
              <a:buFont typeface="Arial"/>
              <a:buChar char="•"/>
            </a:pPr>
            <a:r>
              <a:rPr lang="en-US" sz="2800" dirty="0" smtClean="0">
                <a:latin typeface="Arial"/>
                <a:cs typeface="Arial"/>
              </a:rPr>
              <a:t>Appropriate Strategies</a:t>
            </a:r>
          </a:p>
        </p:txBody>
      </p:sp>
    </p:spTree>
    <p:extLst>
      <p:ext uri="{BB962C8B-B14F-4D97-AF65-F5344CB8AC3E}">
        <p14:creationId xmlns:p14="http://schemas.microsoft.com/office/powerpoint/2010/main" val="3243392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5"/>
          <p:cNvSpPr>
            <a:spLocks noChangeArrowheads="1"/>
          </p:cNvSpPr>
          <p:nvPr/>
        </p:nvSpPr>
        <p:spPr bwMode="auto">
          <a:xfrm>
            <a:off x="7471935" y="6420366"/>
            <a:ext cx="1499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i="1" dirty="0" smtClean="0">
                <a:solidFill>
                  <a:srgbClr val="0000FF"/>
                </a:solidFill>
                <a:latin typeface="Arial"/>
                <a:cs typeface="Arial"/>
              </a:rPr>
              <a:t>GSA (2009)</a:t>
            </a:r>
            <a:endParaRPr lang="en-US" i="1" dirty="0">
              <a:solidFill>
                <a:srgbClr val="0000FF"/>
              </a:solidFill>
              <a:latin typeface="Arial"/>
              <a:cs typeface="Arial"/>
            </a:endParaRPr>
          </a:p>
        </p:txBody>
      </p:sp>
      <p:sp>
        <p:nvSpPr>
          <p:cNvPr id="172034"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rgbClr val="0000FF"/>
                </a:solidFill>
                <a:latin typeface="Arial"/>
                <a:cs typeface="Arial"/>
              </a:rPr>
              <a:t>Geologic Time</a:t>
            </a:r>
            <a:endParaRPr lang="en-US" sz="4000" dirty="0">
              <a:solidFill>
                <a:srgbClr val="0000FF"/>
              </a:solidFill>
              <a:latin typeface="Arial"/>
              <a:cs typeface="Arial"/>
            </a:endParaRPr>
          </a:p>
        </p:txBody>
      </p:sp>
      <p:pic>
        <p:nvPicPr>
          <p:cNvPr id="4" name="Picture 3" descr="GSAchron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43" y="750489"/>
            <a:ext cx="8490114" cy="5693768"/>
          </a:xfrm>
          <a:prstGeom prst="rect">
            <a:avLst/>
          </a:prstGeom>
        </p:spPr>
      </p:pic>
    </p:spTree>
    <p:extLst>
      <p:ext uri="{BB962C8B-B14F-4D97-AF65-F5344CB8AC3E}">
        <p14:creationId xmlns:p14="http://schemas.microsoft.com/office/powerpoint/2010/main" val="3083387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6" y="928429"/>
            <a:ext cx="8567514" cy="5591274"/>
          </a:xfrm>
          <a:prstGeom prst="rect">
            <a:avLst/>
          </a:prstGeom>
        </p:spPr>
        <p:txBody>
          <a:bodyPr wrap="square">
            <a:spAutoFit/>
          </a:bodyPr>
          <a:lstStyle/>
          <a:p>
            <a:pPr>
              <a:lnSpc>
                <a:spcPct val="110000"/>
              </a:lnSpc>
              <a:spcAft>
                <a:spcPts val="1200"/>
              </a:spcAft>
            </a:pPr>
            <a:r>
              <a:rPr lang="en-US" sz="4000" b="1" dirty="0" smtClean="0">
                <a:solidFill>
                  <a:srgbClr val="FF0000"/>
                </a:solidFill>
                <a:latin typeface="Arial"/>
                <a:cs typeface="Arial"/>
              </a:rPr>
              <a:t>Introduce yourself</a:t>
            </a:r>
            <a:r>
              <a:rPr lang="en-US" sz="4000" dirty="0" smtClean="0">
                <a:solidFill>
                  <a:srgbClr val="FF0000"/>
                </a:solidFill>
                <a:latin typeface="Arial"/>
                <a:cs typeface="Arial"/>
              </a:rPr>
              <a:t>:</a:t>
            </a:r>
          </a:p>
          <a:p>
            <a:pPr marL="571500" indent="-571500">
              <a:lnSpc>
                <a:spcPct val="110000"/>
              </a:lnSpc>
              <a:spcAft>
                <a:spcPts val="1200"/>
              </a:spcAft>
              <a:buFont typeface="Arial"/>
              <a:buChar char="•"/>
            </a:pPr>
            <a:r>
              <a:rPr lang="en-US" sz="4000" dirty="0" smtClean="0">
                <a:solidFill>
                  <a:srgbClr val="FF0000"/>
                </a:solidFill>
                <a:latin typeface="Arial"/>
                <a:cs typeface="Arial"/>
              </a:rPr>
              <a:t>Name</a:t>
            </a:r>
          </a:p>
          <a:p>
            <a:pPr marL="571500" indent="-571500">
              <a:lnSpc>
                <a:spcPct val="110000"/>
              </a:lnSpc>
              <a:spcAft>
                <a:spcPts val="1200"/>
              </a:spcAft>
              <a:buFont typeface="Arial"/>
              <a:buChar char="•"/>
            </a:pPr>
            <a:r>
              <a:rPr lang="en-US" sz="4000" dirty="0" smtClean="0">
                <a:solidFill>
                  <a:srgbClr val="FF0000"/>
                </a:solidFill>
                <a:latin typeface="Arial"/>
                <a:cs typeface="Arial"/>
              </a:rPr>
              <a:t>Institution</a:t>
            </a:r>
          </a:p>
          <a:p>
            <a:pPr marL="571500" indent="-571500">
              <a:lnSpc>
                <a:spcPct val="110000"/>
              </a:lnSpc>
              <a:spcAft>
                <a:spcPts val="1200"/>
              </a:spcAft>
              <a:buFont typeface="Arial"/>
              <a:buChar char="•"/>
            </a:pPr>
            <a:r>
              <a:rPr lang="en-US" sz="4000" dirty="0" smtClean="0">
                <a:solidFill>
                  <a:srgbClr val="FF0000"/>
                </a:solidFill>
                <a:latin typeface="Arial"/>
                <a:cs typeface="Arial"/>
              </a:rPr>
              <a:t>What you teach</a:t>
            </a:r>
          </a:p>
          <a:p>
            <a:pPr marL="571500" indent="-571500">
              <a:lnSpc>
                <a:spcPct val="110000"/>
              </a:lnSpc>
              <a:spcAft>
                <a:spcPts val="1200"/>
              </a:spcAft>
              <a:buFont typeface="Arial"/>
              <a:buChar char="•"/>
            </a:pPr>
            <a:r>
              <a:rPr lang="en-US" sz="4000" dirty="0">
                <a:solidFill>
                  <a:srgbClr val="FF0000"/>
                </a:solidFill>
                <a:latin typeface="Arial"/>
                <a:cs typeface="Arial"/>
              </a:rPr>
              <a:t>What brought you to this workshop?</a:t>
            </a:r>
          </a:p>
          <a:p>
            <a:pPr marL="571500" indent="-571500">
              <a:lnSpc>
                <a:spcPct val="110000"/>
              </a:lnSpc>
              <a:spcAft>
                <a:spcPts val="1200"/>
              </a:spcAft>
              <a:buFont typeface="Arial"/>
              <a:buChar char="•"/>
            </a:pPr>
            <a:r>
              <a:rPr lang="en-US" sz="4000" dirty="0" smtClean="0">
                <a:solidFill>
                  <a:srgbClr val="FF0000"/>
                </a:solidFill>
                <a:latin typeface="Arial"/>
                <a:cs typeface="Arial"/>
              </a:rPr>
              <a:t>Your </a:t>
            </a:r>
            <a:r>
              <a:rPr lang="en-US" sz="4000" dirty="0">
                <a:solidFill>
                  <a:srgbClr val="FF0000"/>
                </a:solidFill>
                <a:latin typeface="Arial"/>
                <a:cs typeface="Arial"/>
              </a:rPr>
              <a:t>goals for the morning?</a:t>
            </a:r>
            <a:endParaRPr lang="en-US" sz="4000" dirty="0" smtClean="0">
              <a:solidFill>
                <a:srgbClr val="FF0000"/>
              </a:solidFill>
              <a:latin typeface="Arial"/>
              <a:cs typeface="Arial"/>
            </a:endParaRPr>
          </a:p>
        </p:txBody>
      </p:sp>
      <p:sp>
        <p:nvSpPr>
          <p:cNvPr id="2" name="TextBox 1"/>
          <p:cNvSpPr txBox="1"/>
          <p:nvPr/>
        </p:nvSpPr>
        <p:spPr>
          <a:xfrm>
            <a:off x="0" y="12700"/>
            <a:ext cx="9144000" cy="707886"/>
          </a:xfrm>
          <a:prstGeom prst="rect">
            <a:avLst/>
          </a:prstGeom>
          <a:noFill/>
        </p:spPr>
        <p:txBody>
          <a:bodyPr wrap="square" rtlCol="0">
            <a:spAutoFit/>
          </a:bodyPr>
          <a:lstStyle/>
          <a:p>
            <a:pPr algn="ctr"/>
            <a:r>
              <a:rPr lang="en-US" sz="4000" dirty="0" smtClean="0">
                <a:solidFill>
                  <a:srgbClr val="0000FF"/>
                </a:solidFill>
                <a:latin typeface="Arial"/>
                <a:cs typeface="Arial"/>
              </a:rPr>
              <a:t>In Small Groups</a:t>
            </a:r>
            <a:endParaRPr lang="en-US" sz="4000" dirty="0">
              <a:solidFill>
                <a:srgbClr val="0000FF"/>
              </a:solidFill>
              <a:latin typeface="Arial"/>
              <a:cs typeface="Arial"/>
            </a:endParaRPr>
          </a:p>
        </p:txBody>
      </p:sp>
    </p:spTree>
    <p:extLst>
      <p:ext uri="{BB962C8B-B14F-4D97-AF65-F5344CB8AC3E}">
        <p14:creationId xmlns:p14="http://schemas.microsoft.com/office/powerpoint/2010/main" val="18396022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1033"/>
          <p:cNvSpPr>
            <a:spLocks noChangeArrowheads="1"/>
          </p:cNvSpPr>
          <p:nvPr/>
        </p:nvSpPr>
        <p:spPr bwMode="auto">
          <a:xfrm>
            <a:off x="4711700" y="1320800"/>
            <a:ext cx="3873500" cy="2908300"/>
          </a:xfrm>
          <a:prstGeom prst="roundRect">
            <a:avLst>
              <a:gd name="adj" fmla="val 16667"/>
            </a:avLst>
          </a:prstGeom>
          <a:solidFill>
            <a:srgbClr val="DAF1F1"/>
          </a:solidFill>
          <a:ln w="25400">
            <a:solidFill>
              <a:schemeClr val="tx1"/>
            </a:solidFill>
            <a:round/>
            <a:headEnd/>
            <a:tailEnd/>
          </a:ln>
        </p:spPr>
        <p:txBody>
          <a:bodyPr wrap="none" anchor="ctr"/>
          <a:lstStyle/>
          <a:p>
            <a:endParaRPr lang="en-US"/>
          </a:p>
        </p:txBody>
      </p:sp>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rPr>
              <a:t>Expert Learners</a:t>
            </a:r>
          </a:p>
        </p:txBody>
      </p:sp>
      <p:sp>
        <p:nvSpPr>
          <p:cNvPr id="33797" name="Rectangle 1029"/>
          <p:cNvSpPr>
            <a:spLocks noChangeArrowheads="1"/>
          </p:cNvSpPr>
          <p:nvPr/>
        </p:nvSpPr>
        <p:spPr bwMode="auto">
          <a:xfrm>
            <a:off x="2052638" y="6103176"/>
            <a:ext cx="6083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i="1" dirty="0" smtClean="0">
                <a:solidFill>
                  <a:srgbClr val="0000FF"/>
                </a:solidFill>
              </a:rPr>
              <a:t>Modified from </a:t>
            </a:r>
            <a:r>
              <a:rPr lang="en-US" i="1" dirty="0" err="1" smtClean="0">
                <a:solidFill>
                  <a:srgbClr val="0000FF"/>
                </a:solidFill>
              </a:rPr>
              <a:t>Ertmer</a:t>
            </a:r>
            <a:r>
              <a:rPr lang="en-US" i="1" dirty="0" smtClean="0">
                <a:solidFill>
                  <a:srgbClr val="0000FF"/>
                </a:solidFill>
              </a:rPr>
              <a:t> </a:t>
            </a:r>
            <a:r>
              <a:rPr lang="en-US" i="1" dirty="0">
                <a:solidFill>
                  <a:srgbClr val="0000FF"/>
                </a:solidFill>
              </a:rPr>
              <a:t>and Newby (1996), Butler (1997), </a:t>
            </a:r>
            <a:r>
              <a:rPr lang="en-US" i="1" dirty="0" err="1">
                <a:solidFill>
                  <a:srgbClr val="0000FF"/>
                </a:solidFill>
              </a:rPr>
              <a:t>Winne</a:t>
            </a:r>
            <a:r>
              <a:rPr lang="en-US" i="1" dirty="0">
                <a:solidFill>
                  <a:srgbClr val="0000FF"/>
                </a:solidFill>
              </a:rPr>
              <a:t> and </a:t>
            </a:r>
            <a:r>
              <a:rPr lang="en-US" i="1" dirty="0" err="1">
                <a:solidFill>
                  <a:srgbClr val="0000FF"/>
                </a:solidFill>
              </a:rPr>
              <a:t>Hadwin</a:t>
            </a:r>
            <a:r>
              <a:rPr lang="en-US" i="1" dirty="0">
                <a:solidFill>
                  <a:srgbClr val="0000FF"/>
                </a:solidFill>
              </a:rPr>
              <a:t> (1998), Pintrich (2000), Lovett (2008)</a:t>
            </a:r>
          </a:p>
        </p:txBody>
      </p:sp>
      <p:sp>
        <p:nvSpPr>
          <p:cNvPr id="33798" name="Oval 1030"/>
          <p:cNvSpPr>
            <a:spLocks noChangeArrowheads="1"/>
          </p:cNvSpPr>
          <p:nvPr/>
        </p:nvSpPr>
        <p:spPr bwMode="auto">
          <a:xfrm>
            <a:off x="5029200" y="338296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Evaluate</a:t>
            </a:r>
          </a:p>
        </p:txBody>
      </p:sp>
      <p:sp>
        <p:nvSpPr>
          <p:cNvPr id="33799" name="Oval 1031"/>
          <p:cNvSpPr>
            <a:spLocks noChangeArrowheads="1"/>
          </p:cNvSpPr>
          <p:nvPr/>
        </p:nvSpPr>
        <p:spPr bwMode="auto">
          <a:xfrm>
            <a:off x="6888163" y="3382963"/>
            <a:ext cx="1417637" cy="673100"/>
          </a:xfrm>
          <a:prstGeom prst="ellipse">
            <a:avLst/>
          </a:prstGeom>
          <a:solidFill>
            <a:schemeClr val="bg1"/>
          </a:solidFill>
          <a:ln w="9525">
            <a:solidFill>
              <a:schemeClr val="tx1"/>
            </a:solidFill>
            <a:round/>
            <a:headEnd/>
            <a:tailEnd/>
          </a:ln>
        </p:spPr>
        <p:txBody>
          <a:bodyPr wrap="none" anchor="ctr"/>
          <a:lstStyle/>
          <a:p>
            <a:pPr algn="ctr"/>
            <a:r>
              <a:rPr lang="en-US" sz="2000"/>
              <a:t>Monitor</a:t>
            </a:r>
          </a:p>
        </p:txBody>
      </p:sp>
      <p:sp>
        <p:nvSpPr>
          <p:cNvPr id="33800" name="Oval 1032"/>
          <p:cNvSpPr>
            <a:spLocks noChangeArrowheads="1"/>
          </p:cNvSpPr>
          <p:nvPr/>
        </p:nvSpPr>
        <p:spPr bwMode="auto">
          <a:xfrm>
            <a:off x="5949950" y="211931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Plan</a:t>
            </a:r>
          </a:p>
        </p:txBody>
      </p:sp>
      <p:sp>
        <p:nvSpPr>
          <p:cNvPr id="33801" name="AutoShape 1034"/>
          <p:cNvSpPr>
            <a:spLocks noChangeArrowheads="1"/>
          </p:cNvSpPr>
          <p:nvPr/>
        </p:nvSpPr>
        <p:spPr bwMode="auto">
          <a:xfrm>
            <a:off x="457200" y="1346200"/>
            <a:ext cx="3873500" cy="2908300"/>
          </a:xfrm>
          <a:prstGeom prst="roundRect">
            <a:avLst>
              <a:gd name="adj" fmla="val 16667"/>
            </a:avLst>
          </a:prstGeom>
          <a:solidFill>
            <a:srgbClr val="DCDAF3"/>
          </a:solidFill>
          <a:ln w="25400">
            <a:solidFill>
              <a:schemeClr val="tx1"/>
            </a:solidFill>
            <a:round/>
            <a:headEnd/>
            <a:tailEnd/>
          </a:ln>
        </p:spPr>
        <p:txBody>
          <a:bodyPr wrap="none" anchor="ctr"/>
          <a:lstStyle/>
          <a:p>
            <a:endParaRPr lang="en-US"/>
          </a:p>
        </p:txBody>
      </p:sp>
      <p:sp>
        <p:nvSpPr>
          <p:cNvPr id="33804" name="Rectangle 1038"/>
          <p:cNvSpPr>
            <a:spLocks noChangeArrowheads="1"/>
          </p:cNvSpPr>
          <p:nvPr/>
        </p:nvSpPr>
        <p:spPr bwMode="auto">
          <a:xfrm>
            <a:off x="5284788" y="1425575"/>
            <a:ext cx="285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Control</a:t>
            </a:r>
          </a:p>
          <a:p>
            <a:pPr algn="ctr"/>
            <a:r>
              <a:rPr lang="en-US" sz="2000"/>
              <a:t>(self-regulation)</a:t>
            </a:r>
          </a:p>
        </p:txBody>
      </p:sp>
      <p:sp>
        <p:nvSpPr>
          <p:cNvPr id="33805" name="Rectangle 1039"/>
          <p:cNvSpPr>
            <a:spLocks noChangeArrowheads="1"/>
          </p:cNvSpPr>
          <p:nvPr/>
        </p:nvSpPr>
        <p:spPr bwMode="auto">
          <a:xfrm>
            <a:off x="461963" y="1425575"/>
            <a:ext cx="3906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Knowledge</a:t>
            </a:r>
          </a:p>
          <a:p>
            <a:pPr algn="ctr"/>
            <a:r>
              <a:rPr lang="en-US" sz="1800"/>
              <a:t>(declarative, procedural, conditional)</a:t>
            </a:r>
          </a:p>
        </p:txBody>
      </p:sp>
      <p:sp>
        <p:nvSpPr>
          <p:cNvPr id="33806" name="Line 1040"/>
          <p:cNvSpPr>
            <a:spLocks noChangeShapeType="1"/>
          </p:cNvSpPr>
          <p:nvPr/>
        </p:nvSpPr>
        <p:spPr bwMode="auto">
          <a:xfrm flipH="1">
            <a:off x="5776913" y="2703513"/>
            <a:ext cx="403225" cy="6731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1041"/>
          <p:cNvSpPr>
            <a:spLocks noChangeShapeType="1"/>
          </p:cNvSpPr>
          <p:nvPr/>
        </p:nvSpPr>
        <p:spPr bwMode="auto">
          <a:xfrm flipH="1">
            <a:off x="6451600" y="3719513"/>
            <a:ext cx="419100" cy="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1042"/>
          <p:cNvSpPr>
            <a:spLocks noChangeShapeType="1"/>
          </p:cNvSpPr>
          <p:nvPr/>
        </p:nvSpPr>
        <p:spPr bwMode="auto">
          <a:xfrm>
            <a:off x="7043738" y="2716213"/>
            <a:ext cx="381000" cy="6604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9" name="Rectangle 1045"/>
          <p:cNvSpPr>
            <a:spLocks noChangeArrowheads="1"/>
          </p:cNvSpPr>
          <p:nvPr/>
        </p:nvSpPr>
        <p:spPr bwMode="auto">
          <a:xfrm>
            <a:off x="533400" y="2209800"/>
            <a:ext cx="1816100" cy="1638300"/>
          </a:xfrm>
          <a:prstGeom prst="rect">
            <a:avLst/>
          </a:prstGeom>
          <a:solidFill>
            <a:schemeClr val="bg1"/>
          </a:solidFill>
          <a:ln w="9525">
            <a:solidFill>
              <a:schemeClr val="tx1"/>
            </a:solidFill>
            <a:miter lim="800000"/>
            <a:headEnd/>
            <a:tailEnd/>
          </a:ln>
        </p:spPr>
        <p:txBody>
          <a:bodyPr wrap="none" anchor="ctr"/>
          <a:lstStyle/>
          <a:p>
            <a:pPr algn="ctr"/>
            <a:r>
              <a:rPr lang="en-US" sz="2000"/>
              <a:t>Personal</a:t>
            </a:r>
          </a:p>
          <a:p>
            <a:pPr algn="ctr"/>
            <a:r>
              <a:rPr lang="en-US" sz="2000"/>
              <a:t>Resources</a:t>
            </a:r>
          </a:p>
          <a:p>
            <a:pPr algn="ctr"/>
            <a:endParaRPr lang="en-US" sz="2000"/>
          </a:p>
          <a:p>
            <a:pPr algn="ctr"/>
            <a:r>
              <a:rPr lang="en-US" sz="1400"/>
              <a:t>Prior Knowledge</a:t>
            </a:r>
          </a:p>
          <a:p>
            <a:pPr algn="ctr"/>
            <a:r>
              <a:rPr lang="en-US" sz="1400"/>
              <a:t>Available Strategies</a:t>
            </a:r>
            <a:endParaRPr lang="en-US"/>
          </a:p>
        </p:txBody>
      </p:sp>
      <p:sp>
        <p:nvSpPr>
          <p:cNvPr id="33810" name="Rectangle 1046"/>
          <p:cNvSpPr>
            <a:spLocks noChangeArrowheads="1"/>
          </p:cNvSpPr>
          <p:nvPr/>
        </p:nvSpPr>
        <p:spPr bwMode="auto">
          <a:xfrm>
            <a:off x="2425700" y="2209800"/>
            <a:ext cx="1841500" cy="1638300"/>
          </a:xfrm>
          <a:prstGeom prst="rect">
            <a:avLst/>
          </a:prstGeom>
          <a:solidFill>
            <a:schemeClr val="bg1"/>
          </a:solidFill>
          <a:ln w="9525">
            <a:solidFill>
              <a:schemeClr val="tx1"/>
            </a:solidFill>
            <a:miter lim="800000"/>
            <a:headEnd/>
            <a:tailEnd/>
          </a:ln>
        </p:spPr>
        <p:txBody>
          <a:bodyPr wrap="none" anchor="ctr"/>
          <a:lstStyle/>
          <a:p>
            <a:pPr algn="ctr"/>
            <a:r>
              <a:rPr lang="en-US" sz="2000"/>
              <a:t>Task</a:t>
            </a:r>
          </a:p>
          <a:p>
            <a:pPr algn="ctr"/>
            <a:r>
              <a:rPr lang="en-US" sz="2000"/>
              <a:t>Requirements</a:t>
            </a:r>
          </a:p>
          <a:p>
            <a:pPr algn="ctr"/>
            <a:endParaRPr lang="en-US" sz="2000"/>
          </a:p>
          <a:p>
            <a:pPr algn="ctr"/>
            <a:r>
              <a:rPr lang="en-US" sz="1400"/>
              <a:t>Type of Learning</a:t>
            </a:r>
          </a:p>
          <a:p>
            <a:pPr algn="ctr"/>
            <a:r>
              <a:rPr lang="en-US" sz="1400"/>
              <a:t>Appropriate Strategies</a:t>
            </a:r>
            <a:endParaRPr lang="en-US"/>
          </a:p>
        </p:txBody>
      </p:sp>
    </p:spTree>
    <p:extLst>
      <p:ext uri="{BB962C8B-B14F-4D97-AF65-F5344CB8AC3E}">
        <p14:creationId xmlns:p14="http://schemas.microsoft.com/office/powerpoint/2010/main" val="11005640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1033"/>
          <p:cNvSpPr>
            <a:spLocks noChangeArrowheads="1"/>
          </p:cNvSpPr>
          <p:nvPr/>
        </p:nvSpPr>
        <p:spPr bwMode="auto">
          <a:xfrm>
            <a:off x="4711700" y="1320800"/>
            <a:ext cx="3873500" cy="2908300"/>
          </a:xfrm>
          <a:prstGeom prst="roundRect">
            <a:avLst>
              <a:gd name="adj" fmla="val 16667"/>
            </a:avLst>
          </a:prstGeom>
          <a:solidFill>
            <a:srgbClr val="DAF1F1"/>
          </a:solidFill>
          <a:ln w="25400">
            <a:solidFill>
              <a:schemeClr val="tx1"/>
            </a:solidFill>
            <a:round/>
            <a:headEnd/>
            <a:tailEnd/>
          </a:ln>
        </p:spPr>
        <p:txBody>
          <a:bodyPr wrap="none" anchor="ctr"/>
          <a:lstStyle/>
          <a:p>
            <a:endParaRPr lang="en-US"/>
          </a:p>
        </p:txBody>
      </p:sp>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rPr>
              <a:t>Expert </a:t>
            </a:r>
            <a:r>
              <a:rPr lang="en-US" sz="4000" dirty="0" smtClean="0">
                <a:solidFill>
                  <a:srgbClr val="0000FF"/>
                </a:solidFill>
              </a:rPr>
              <a:t>Learners - Reflection</a:t>
            </a:r>
            <a:endParaRPr lang="en-US" sz="4000" dirty="0">
              <a:solidFill>
                <a:srgbClr val="0000FF"/>
              </a:solidFill>
            </a:endParaRPr>
          </a:p>
        </p:txBody>
      </p:sp>
      <p:sp>
        <p:nvSpPr>
          <p:cNvPr id="33797" name="Rectangle 1029"/>
          <p:cNvSpPr>
            <a:spLocks noChangeArrowheads="1"/>
          </p:cNvSpPr>
          <p:nvPr/>
        </p:nvSpPr>
        <p:spPr bwMode="auto">
          <a:xfrm>
            <a:off x="1057275" y="5994400"/>
            <a:ext cx="7934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400" i="1" dirty="0" smtClean="0">
                <a:solidFill>
                  <a:srgbClr val="0000FF"/>
                </a:solidFill>
              </a:rPr>
              <a:t>Modified from </a:t>
            </a:r>
            <a:r>
              <a:rPr lang="en-US" sz="2400" i="1" dirty="0" err="1" smtClean="0">
                <a:solidFill>
                  <a:srgbClr val="0000FF"/>
                </a:solidFill>
              </a:rPr>
              <a:t>Ertmer</a:t>
            </a:r>
            <a:r>
              <a:rPr lang="en-US" sz="2400" i="1" dirty="0" smtClean="0">
                <a:solidFill>
                  <a:srgbClr val="0000FF"/>
                </a:solidFill>
              </a:rPr>
              <a:t> </a:t>
            </a:r>
            <a:r>
              <a:rPr lang="en-US" sz="2400" i="1" dirty="0">
                <a:solidFill>
                  <a:srgbClr val="0000FF"/>
                </a:solidFill>
              </a:rPr>
              <a:t>and Newby (1996), Butler (1997), </a:t>
            </a:r>
            <a:r>
              <a:rPr lang="en-US" sz="2400" i="1" dirty="0" err="1">
                <a:solidFill>
                  <a:srgbClr val="0000FF"/>
                </a:solidFill>
              </a:rPr>
              <a:t>Winne</a:t>
            </a:r>
            <a:r>
              <a:rPr lang="en-US" sz="2400" i="1" dirty="0">
                <a:solidFill>
                  <a:srgbClr val="0000FF"/>
                </a:solidFill>
              </a:rPr>
              <a:t> and </a:t>
            </a:r>
            <a:r>
              <a:rPr lang="en-US" sz="2400" i="1" dirty="0" err="1">
                <a:solidFill>
                  <a:srgbClr val="0000FF"/>
                </a:solidFill>
              </a:rPr>
              <a:t>Hadwin</a:t>
            </a:r>
            <a:r>
              <a:rPr lang="en-US" sz="2400" i="1" dirty="0">
                <a:solidFill>
                  <a:srgbClr val="0000FF"/>
                </a:solidFill>
              </a:rPr>
              <a:t> (1998), Pintrich (2000), Lovett (2008)</a:t>
            </a:r>
          </a:p>
        </p:txBody>
      </p:sp>
      <p:sp>
        <p:nvSpPr>
          <p:cNvPr id="33798" name="Oval 1030"/>
          <p:cNvSpPr>
            <a:spLocks noChangeArrowheads="1"/>
          </p:cNvSpPr>
          <p:nvPr/>
        </p:nvSpPr>
        <p:spPr bwMode="auto">
          <a:xfrm>
            <a:off x="5029200" y="338296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Evaluate</a:t>
            </a:r>
          </a:p>
        </p:txBody>
      </p:sp>
      <p:sp>
        <p:nvSpPr>
          <p:cNvPr id="33799" name="Oval 1031"/>
          <p:cNvSpPr>
            <a:spLocks noChangeArrowheads="1"/>
          </p:cNvSpPr>
          <p:nvPr/>
        </p:nvSpPr>
        <p:spPr bwMode="auto">
          <a:xfrm>
            <a:off x="6888163" y="3382963"/>
            <a:ext cx="1417637" cy="673100"/>
          </a:xfrm>
          <a:prstGeom prst="ellipse">
            <a:avLst/>
          </a:prstGeom>
          <a:solidFill>
            <a:schemeClr val="bg1"/>
          </a:solidFill>
          <a:ln w="9525">
            <a:solidFill>
              <a:schemeClr val="tx1"/>
            </a:solidFill>
            <a:round/>
            <a:headEnd/>
            <a:tailEnd/>
          </a:ln>
        </p:spPr>
        <p:txBody>
          <a:bodyPr wrap="none" anchor="ctr"/>
          <a:lstStyle/>
          <a:p>
            <a:pPr algn="ctr"/>
            <a:r>
              <a:rPr lang="en-US" sz="2000"/>
              <a:t>Monitor</a:t>
            </a:r>
          </a:p>
        </p:txBody>
      </p:sp>
      <p:sp>
        <p:nvSpPr>
          <p:cNvPr id="33800" name="Oval 1032"/>
          <p:cNvSpPr>
            <a:spLocks noChangeArrowheads="1"/>
          </p:cNvSpPr>
          <p:nvPr/>
        </p:nvSpPr>
        <p:spPr bwMode="auto">
          <a:xfrm>
            <a:off x="5949950" y="211931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Plan</a:t>
            </a:r>
          </a:p>
        </p:txBody>
      </p:sp>
      <p:sp>
        <p:nvSpPr>
          <p:cNvPr id="33801" name="AutoShape 1034"/>
          <p:cNvSpPr>
            <a:spLocks noChangeArrowheads="1"/>
          </p:cNvSpPr>
          <p:nvPr/>
        </p:nvSpPr>
        <p:spPr bwMode="auto">
          <a:xfrm>
            <a:off x="457200" y="1346200"/>
            <a:ext cx="3873500" cy="2908300"/>
          </a:xfrm>
          <a:prstGeom prst="roundRect">
            <a:avLst>
              <a:gd name="adj" fmla="val 16667"/>
            </a:avLst>
          </a:prstGeom>
          <a:solidFill>
            <a:srgbClr val="DCDAF3"/>
          </a:solidFill>
          <a:ln w="25400">
            <a:solidFill>
              <a:schemeClr val="tx1"/>
            </a:solidFill>
            <a:round/>
            <a:headEnd/>
            <a:tailEnd/>
          </a:ln>
        </p:spPr>
        <p:txBody>
          <a:bodyPr wrap="none" anchor="ctr"/>
          <a:lstStyle/>
          <a:p>
            <a:endParaRPr lang="en-US"/>
          </a:p>
        </p:txBody>
      </p:sp>
      <p:sp>
        <p:nvSpPr>
          <p:cNvPr id="33804" name="Rectangle 1038"/>
          <p:cNvSpPr>
            <a:spLocks noChangeArrowheads="1"/>
          </p:cNvSpPr>
          <p:nvPr/>
        </p:nvSpPr>
        <p:spPr bwMode="auto">
          <a:xfrm>
            <a:off x="5284788" y="1425575"/>
            <a:ext cx="285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Control</a:t>
            </a:r>
          </a:p>
          <a:p>
            <a:pPr algn="ctr"/>
            <a:r>
              <a:rPr lang="en-US" sz="2000"/>
              <a:t>(self-regulation)</a:t>
            </a:r>
          </a:p>
        </p:txBody>
      </p:sp>
      <p:sp>
        <p:nvSpPr>
          <p:cNvPr id="33805" name="Rectangle 1039"/>
          <p:cNvSpPr>
            <a:spLocks noChangeArrowheads="1"/>
          </p:cNvSpPr>
          <p:nvPr/>
        </p:nvSpPr>
        <p:spPr bwMode="auto">
          <a:xfrm>
            <a:off x="461963" y="1425575"/>
            <a:ext cx="3906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Knowledge</a:t>
            </a:r>
          </a:p>
          <a:p>
            <a:pPr algn="ctr"/>
            <a:r>
              <a:rPr lang="en-US" sz="1800"/>
              <a:t>(declarative, procedural, conditional)</a:t>
            </a:r>
          </a:p>
        </p:txBody>
      </p:sp>
      <p:sp>
        <p:nvSpPr>
          <p:cNvPr id="33806" name="Line 1040"/>
          <p:cNvSpPr>
            <a:spLocks noChangeShapeType="1"/>
          </p:cNvSpPr>
          <p:nvPr/>
        </p:nvSpPr>
        <p:spPr bwMode="auto">
          <a:xfrm flipH="1">
            <a:off x="5776913" y="2703513"/>
            <a:ext cx="403225" cy="6731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1041"/>
          <p:cNvSpPr>
            <a:spLocks noChangeShapeType="1"/>
          </p:cNvSpPr>
          <p:nvPr/>
        </p:nvSpPr>
        <p:spPr bwMode="auto">
          <a:xfrm flipH="1">
            <a:off x="6451600" y="3719513"/>
            <a:ext cx="419100" cy="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1042"/>
          <p:cNvSpPr>
            <a:spLocks noChangeShapeType="1"/>
          </p:cNvSpPr>
          <p:nvPr/>
        </p:nvSpPr>
        <p:spPr bwMode="auto">
          <a:xfrm>
            <a:off x="7043738" y="2716213"/>
            <a:ext cx="381000" cy="6604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9" name="Rectangle 1045"/>
          <p:cNvSpPr>
            <a:spLocks noChangeArrowheads="1"/>
          </p:cNvSpPr>
          <p:nvPr/>
        </p:nvSpPr>
        <p:spPr bwMode="auto">
          <a:xfrm>
            <a:off x="533400" y="2209800"/>
            <a:ext cx="1816100" cy="1638300"/>
          </a:xfrm>
          <a:prstGeom prst="rect">
            <a:avLst/>
          </a:prstGeom>
          <a:solidFill>
            <a:schemeClr val="bg1"/>
          </a:solidFill>
          <a:ln w="9525">
            <a:solidFill>
              <a:schemeClr val="tx1"/>
            </a:solidFill>
            <a:miter lim="800000"/>
            <a:headEnd/>
            <a:tailEnd/>
          </a:ln>
        </p:spPr>
        <p:txBody>
          <a:bodyPr wrap="none" anchor="ctr"/>
          <a:lstStyle/>
          <a:p>
            <a:pPr algn="ctr"/>
            <a:r>
              <a:rPr lang="en-US" sz="2000"/>
              <a:t>Personal</a:t>
            </a:r>
          </a:p>
          <a:p>
            <a:pPr algn="ctr"/>
            <a:r>
              <a:rPr lang="en-US" sz="2000"/>
              <a:t>Resources</a:t>
            </a:r>
          </a:p>
          <a:p>
            <a:pPr algn="ctr"/>
            <a:endParaRPr lang="en-US" sz="2000"/>
          </a:p>
          <a:p>
            <a:pPr algn="ctr"/>
            <a:r>
              <a:rPr lang="en-US" sz="1400"/>
              <a:t>Prior Knowledge</a:t>
            </a:r>
          </a:p>
          <a:p>
            <a:pPr algn="ctr"/>
            <a:r>
              <a:rPr lang="en-US" sz="1400"/>
              <a:t>Available Strategies</a:t>
            </a:r>
            <a:endParaRPr lang="en-US"/>
          </a:p>
        </p:txBody>
      </p:sp>
      <p:sp>
        <p:nvSpPr>
          <p:cNvPr id="33810" name="Rectangle 1046"/>
          <p:cNvSpPr>
            <a:spLocks noChangeArrowheads="1"/>
          </p:cNvSpPr>
          <p:nvPr/>
        </p:nvSpPr>
        <p:spPr bwMode="auto">
          <a:xfrm>
            <a:off x="2425700" y="2209800"/>
            <a:ext cx="1841500" cy="1638300"/>
          </a:xfrm>
          <a:prstGeom prst="rect">
            <a:avLst/>
          </a:prstGeom>
          <a:solidFill>
            <a:schemeClr val="bg1"/>
          </a:solidFill>
          <a:ln w="9525">
            <a:solidFill>
              <a:schemeClr val="tx1"/>
            </a:solidFill>
            <a:miter lim="800000"/>
            <a:headEnd/>
            <a:tailEnd/>
          </a:ln>
        </p:spPr>
        <p:txBody>
          <a:bodyPr wrap="none" anchor="ctr"/>
          <a:lstStyle/>
          <a:p>
            <a:pPr algn="ctr"/>
            <a:r>
              <a:rPr lang="en-US" sz="2000"/>
              <a:t>Task</a:t>
            </a:r>
          </a:p>
          <a:p>
            <a:pPr algn="ctr"/>
            <a:r>
              <a:rPr lang="en-US" sz="2000"/>
              <a:t>Requirements</a:t>
            </a:r>
          </a:p>
          <a:p>
            <a:pPr algn="ctr"/>
            <a:endParaRPr lang="en-US" sz="2000"/>
          </a:p>
          <a:p>
            <a:pPr algn="ctr"/>
            <a:r>
              <a:rPr lang="en-US" sz="1400"/>
              <a:t>Type of Learning</a:t>
            </a:r>
          </a:p>
          <a:p>
            <a:pPr algn="ctr"/>
            <a:r>
              <a:rPr lang="en-US" sz="1400"/>
              <a:t>Appropriate Strategies</a:t>
            </a:r>
            <a:endParaRPr lang="en-US"/>
          </a:p>
        </p:txBody>
      </p:sp>
      <p:sp>
        <p:nvSpPr>
          <p:cNvPr id="33811" name="Rectangle 1047"/>
          <p:cNvSpPr>
            <a:spLocks noChangeArrowheads="1"/>
          </p:cNvSpPr>
          <p:nvPr/>
        </p:nvSpPr>
        <p:spPr bwMode="auto">
          <a:xfrm>
            <a:off x="6167438" y="2755900"/>
            <a:ext cx="9937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n-US" sz="1400">
                <a:solidFill>
                  <a:srgbClr val="FF0000"/>
                </a:solidFill>
              </a:rPr>
              <a:t>Goals</a:t>
            </a:r>
          </a:p>
          <a:p>
            <a:pPr algn="ctr">
              <a:lnSpc>
                <a:spcPct val="80000"/>
              </a:lnSpc>
            </a:pPr>
            <a:r>
              <a:rPr lang="en-US" sz="1400">
                <a:solidFill>
                  <a:srgbClr val="FF0000"/>
                </a:solidFill>
              </a:rPr>
              <a:t>Beliefs</a:t>
            </a:r>
          </a:p>
          <a:p>
            <a:pPr algn="ctr">
              <a:lnSpc>
                <a:spcPct val="80000"/>
              </a:lnSpc>
            </a:pPr>
            <a:r>
              <a:rPr lang="en-US" sz="1400">
                <a:solidFill>
                  <a:srgbClr val="FF0000"/>
                </a:solidFill>
              </a:rPr>
              <a:t>Attitudes</a:t>
            </a:r>
          </a:p>
          <a:p>
            <a:pPr algn="ctr">
              <a:lnSpc>
                <a:spcPct val="80000"/>
              </a:lnSpc>
            </a:pPr>
            <a:r>
              <a:rPr lang="en-US" sz="1400">
                <a:solidFill>
                  <a:srgbClr val="FF0000"/>
                </a:solidFill>
              </a:rPr>
              <a:t>Motivation</a:t>
            </a:r>
          </a:p>
        </p:txBody>
      </p:sp>
    </p:spTree>
    <p:extLst>
      <p:ext uri="{BB962C8B-B14F-4D97-AF65-F5344CB8AC3E}">
        <p14:creationId xmlns:p14="http://schemas.microsoft.com/office/powerpoint/2010/main" val="21133159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b="0" dirty="0" smtClean="0">
                <a:solidFill>
                  <a:srgbClr val="0000FF"/>
                </a:solidFill>
                <a:latin typeface="Arial"/>
                <a:cs typeface="Arial"/>
              </a:rPr>
              <a:t>Another Example – Beliefs</a:t>
            </a:r>
            <a:endParaRPr lang="en-US" sz="4000" b="0" dirty="0">
              <a:solidFill>
                <a:srgbClr val="0000FF"/>
              </a:solidFill>
              <a:latin typeface="Arial"/>
              <a:cs typeface="Arial"/>
            </a:endParaRPr>
          </a:p>
        </p:txBody>
      </p:sp>
      <p:pic>
        <p:nvPicPr>
          <p:cNvPr id="3" name="Picture 2" descr="460288716_dd0a133259_o.png"/>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a:xfrm>
            <a:off x="253356" y="856635"/>
            <a:ext cx="3929137" cy="2682978"/>
          </a:xfrm>
          <a:prstGeom prst="rect">
            <a:avLst/>
          </a:prstGeom>
        </p:spPr>
      </p:pic>
      <p:pic>
        <p:nvPicPr>
          <p:cNvPr id="4" name="Picture 3" descr="460317586_fec10517f6_o.png"/>
          <p:cNvPicPr>
            <a:picLocks noChangeAspect="1"/>
          </p:cNvPicPr>
          <p:nvPr/>
        </p:nvPicPr>
        <p:blipFill>
          <a:blip r:embed="rId5">
            <a:extLst>
              <a:ext uri="{BEBA8EAE-BF5A-486C-A8C5-ECC9F3942E4B}">
                <a14:imgProps xmlns:a14="http://schemas.microsoft.com/office/drawing/2010/main">
                  <a14:imgLayer r:embed="rId6">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a:xfrm>
            <a:off x="4382629" y="856635"/>
            <a:ext cx="4554941" cy="2682978"/>
          </a:xfrm>
          <a:prstGeom prst="rect">
            <a:avLst/>
          </a:prstGeom>
        </p:spPr>
      </p:pic>
      <p:sp>
        <p:nvSpPr>
          <p:cNvPr id="8" name="Rectangle 1028"/>
          <p:cNvSpPr>
            <a:spLocks noChangeArrowheads="1"/>
          </p:cNvSpPr>
          <p:nvPr/>
        </p:nvSpPr>
        <p:spPr bwMode="auto">
          <a:xfrm>
            <a:off x="307406" y="3569509"/>
            <a:ext cx="3749508"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1200"/>
              </a:spcAft>
              <a:buFontTx/>
              <a:buChar char="•"/>
            </a:pPr>
            <a:r>
              <a:rPr lang="en-US" sz="2400" b="0" dirty="0" smtClean="0">
                <a:latin typeface="Arial"/>
                <a:cs typeface="Arial"/>
              </a:rPr>
              <a:t>avoid challenges</a:t>
            </a:r>
          </a:p>
          <a:p>
            <a:pPr marL="342900" indent="-342900">
              <a:spcAft>
                <a:spcPts val="1200"/>
              </a:spcAft>
              <a:buFontTx/>
              <a:buChar char="•"/>
            </a:pPr>
            <a:r>
              <a:rPr lang="en-US" sz="2400" dirty="0" smtClean="0">
                <a:latin typeface="Arial"/>
                <a:cs typeface="Arial"/>
              </a:rPr>
              <a:t>give up easily</a:t>
            </a:r>
          </a:p>
          <a:p>
            <a:pPr marL="342900" indent="-342900">
              <a:spcAft>
                <a:spcPts val="1200"/>
              </a:spcAft>
              <a:buFontTx/>
              <a:buChar char="•"/>
            </a:pPr>
            <a:r>
              <a:rPr lang="en-US" sz="2400" b="0" dirty="0" smtClean="0">
                <a:latin typeface="Arial"/>
                <a:cs typeface="Arial"/>
              </a:rPr>
              <a:t>see effort as fruitless</a:t>
            </a:r>
          </a:p>
          <a:p>
            <a:pPr marL="342900" indent="-342900">
              <a:spcAft>
                <a:spcPts val="1200"/>
              </a:spcAft>
              <a:buFontTx/>
              <a:buChar char="•"/>
            </a:pPr>
            <a:r>
              <a:rPr lang="en-US" sz="2400" dirty="0" smtClean="0">
                <a:latin typeface="Arial"/>
                <a:cs typeface="Arial"/>
              </a:rPr>
              <a:t>ignore feedback</a:t>
            </a:r>
            <a:endParaRPr lang="en-US" sz="2400" dirty="0">
              <a:latin typeface="Arial"/>
              <a:cs typeface="Arial"/>
            </a:endParaRPr>
          </a:p>
          <a:p>
            <a:pPr marL="342900" indent="-342900">
              <a:spcAft>
                <a:spcPts val="1200"/>
              </a:spcAft>
              <a:buFontTx/>
              <a:buChar char="•"/>
            </a:pPr>
            <a:r>
              <a:rPr lang="en-US" sz="2400" dirty="0" smtClean="0">
                <a:latin typeface="Arial"/>
                <a:cs typeface="Arial"/>
              </a:rPr>
              <a:t>be threatened by success of others</a:t>
            </a:r>
          </a:p>
        </p:txBody>
      </p:sp>
      <p:sp>
        <p:nvSpPr>
          <p:cNvPr id="9" name="Rectangle 1028"/>
          <p:cNvSpPr>
            <a:spLocks noChangeArrowheads="1"/>
          </p:cNvSpPr>
          <p:nvPr/>
        </p:nvSpPr>
        <p:spPr bwMode="auto">
          <a:xfrm>
            <a:off x="4382628" y="3569509"/>
            <a:ext cx="4554941"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1200"/>
              </a:spcAft>
              <a:buFontTx/>
              <a:buChar char="•"/>
            </a:pPr>
            <a:r>
              <a:rPr lang="en-US" sz="2400" b="0" dirty="0" smtClean="0">
                <a:latin typeface="Arial"/>
                <a:cs typeface="Arial"/>
              </a:rPr>
              <a:t>embrace challenges</a:t>
            </a:r>
          </a:p>
          <a:p>
            <a:pPr marL="342900" indent="-342900">
              <a:spcAft>
                <a:spcPts val="1200"/>
              </a:spcAft>
              <a:buFontTx/>
              <a:buChar char="•"/>
            </a:pPr>
            <a:r>
              <a:rPr lang="en-US" sz="2400" dirty="0" smtClean="0">
                <a:latin typeface="Arial"/>
                <a:cs typeface="Arial"/>
              </a:rPr>
              <a:t>persist in face of setbacks</a:t>
            </a:r>
          </a:p>
          <a:p>
            <a:pPr marL="342900" indent="-342900">
              <a:spcAft>
                <a:spcPts val="1200"/>
              </a:spcAft>
              <a:buFontTx/>
              <a:buChar char="•"/>
            </a:pPr>
            <a:r>
              <a:rPr lang="en-US" sz="2400" dirty="0" smtClean="0">
                <a:latin typeface="Arial"/>
                <a:cs typeface="Arial"/>
              </a:rPr>
              <a:t>see effort as path to mastery</a:t>
            </a:r>
            <a:endParaRPr lang="en-US" sz="2400" b="0" dirty="0" smtClean="0">
              <a:latin typeface="Arial"/>
              <a:cs typeface="Arial"/>
            </a:endParaRPr>
          </a:p>
          <a:p>
            <a:pPr marL="342900" indent="-342900">
              <a:spcAft>
                <a:spcPts val="1200"/>
              </a:spcAft>
              <a:buFontTx/>
              <a:buChar char="•"/>
            </a:pPr>
            <a:r>
              <a:rPr lang="en-US" sz="2400" dirty="0" err="1" smtClean="0">
                <a:latin typeface="Arial"/>
                <a:cs typeface="Arial"/>
              </a:rPr>
              <a:t>Iearn</a:t>
            </a:r>
            <a:r>
              <a:rPr lang="en-US" sz="2400" dirty="0" smtClean="0">
                <a:latin typeface="Arial"/>
                <a:cs typeface="Arial"/>
              </a:rPr>
              <a:t> from criticism</a:t>
            </a:r>
          </a:p>
          <a:p>
            <a:pPr marL="342900" indent="-342900">
              <a:spcAft>
                <a:spcPts val="1200"/>
              </a:spcAft>
              <a:buFontTx/>
              <a:buChar char="•"/>
            </a:pPr>
            <a:r>
              <a:rPr lang="en-US" sz="2400" dirty="0" smtClean="0">
                <a:latin typeface="Arial"/>
                <a:cs typeface="Arial"/>
              </a:rPr>
              <a:t>find lessons and inspiration in success of others</a:t>
            </a:r>
          </a:p>
        </p:txBody>
      </p:sp>
      <p:sp>
        <p:nvSpPr>
          <p:cNvPr id="2" name="Rectangle 1"/>
          <p:cNvSpPr/>
          <p:nvPr/>
        </p:nvSpPr>
        <p:spPr>
          <a:xfrm>
            <a:off x="7237720" y="6379651"/>
            <a:ext cx="1829445" cy="400110"/>
          </a:xfrm>
          <a:prstGeom prst="rect">
            <a:avLst/>
          </a:prstGeom>
        </p:spPr>
        <p:txBody>
          <a:bodyPr wrap="none">
            <a:spAutoFit/>
          </a:bodyPr>
          <a:lstStyle/>
          <a:p>
            <a:pPr algn="r"/>
            <a:r>
              <a:rPr lang="en-US" sz="2000" i="1" dirty="0" err="1" smtClean="0">
                <a:solidFill>
                  <a:srgbClr val="0000FF"/>
                </a:solidFill>
                <a:latin typeface="Arial"/>
                <a:cs typeface="Arial"/>
              </a:rPr>
              <a:t>Dweck</a:t>
            </a:r>
            <a:r>
              <a:rPr lang="en-US" sz="2000" i="1" dirty="0" smtClean="0">
                <a:solidFill>
                  <a:srgbClr val="0000FF"/>
                </a:solidFill>
                <a:latin typeface="Arial"/>
                <a:cs typeface="Arial"/>
              </a:rPr>
              <a:t> (2006)</a:t>
            </a:r>
            <a:endParaRPr lang="en-US" sz="2000" i="1" dirty="0">
              <a:solidFill>
                <a:srgbClr val="0000FF"/>
              </a:solidFill>
              <a:latin typeface="Arial"/>
              <a:cs typeface="Arial"/>
            </a:endParaRPr>
          </a:p>
        </p:txBody>
      </p:sp>
    </p:spTree>
    <p:extLst>
      <p:ext uri="{BB962C8B-B14F-4D97-AF65-F5344CB8AC3E}">
        <p14:creationId xmlns:p14="http://schemas.microsoft.com/office/powerpoint/2010/main" val="32165686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1033"/>
          <p:cNvSpPr>
            <a:spLocks noChangeArrowheads="1"/>
          </p:cNvSpPr>
          <p:nvPr/>
        </p:nvSpPr>
        <p:spPr bwMode="auto">
          <a:xfrm>
            <a:off x="4711700" y="1320800"/>
            <a:ext cx="3873500" cy="2908300"/>
          </a:xfrm>
          <a:prstGeom prst="roundRect">
            <a:avLst>
              <a:gd name="adj" fmla="val 16667"/>
            </a:avLst>
          </a:prstGeom>
          <a:solidFill>
            <a:srgbClr val="DAF1F1"/>
          </a:solidFill>
          <a:ln w="25400">
            <a:solidFill>
              <a:schemeClr val="tx1"/>
            </a:solidFill>
            <a:round/>
            <a:headEnd/>
            <a:tailEnd/>
          </a:ln>
        </p:spPr>
        <p:txBody>
          <a:bodyPr wrap="none" anchor="ctr"/>
          <a:lstStyle/>
          <a:p>
            <a:endParaRPr lang="en-US"/>
          </a:p>
        </p:txBody>
      </p:sp>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rPr>
              <a:t>Expert </a:t>
            </a:r>
            <a:r>
              <a:rPr lang="en-US" sz="4000" dirty="0" smtClean="0">
                <a:solidFill>
                  <a:srgbClr val="0000FF"/>
                </a:solidFill>
              </a:rPr>
              <a:t>Learners - Reflection</a:t>
            </a:r>
            <a:endParaRPr lang="en-US" sz="4000" dirty="0">
              <a:solidFill>
                <a:srgbClr val="0000FF"/>
              </a:solidFill>
            </a:endParaRPr>
          </a:p>
        </p:txBody>
      </p:sp>
      <p:sp>
        <p:nvSpPr>
          <p:cNvPr id="33797" name="Rectangle 1029"/>
          <p:cNvSpPr>
            <a:spLocks noChangeArrowheads="1"/>
          </p:cNvSpPr>
          <p:nvPr/>
        </p:nvSpPr>
        <p:spPr bwMode="auto">
          <a:xfrm>
            <a:off x="1057275" y="5994400"/>
            <a:ext cx="7934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2400" i="1" dirty="0" smtClean="0">
                <a:solidFill>
                  <a:srgbClr val="0000FF"/>
                </a:solidFill>
              </a:rPr>
              <a:t>Modified from </a:t>
            </a:r>
            <a:r>
              <a:rPr lang="en-US" sz="2400" i="1" dirty="0" err="1" smtClean="0">
                <a:solidFill>
                  <a:srgbClr val="0000FF"/>
                </a:solidFill>
              </a:rPr>
              <a:t>Ertmer</a:t>
            </a:r>
            <a:r>
              <a:rPr lang="en-US" sz="2400" i="1" dirty="0" smtClean="0">
                <a:solidFill>
                  <a:srgbClr val="0000FF"/>
                </a:solidFill>
              </a:rPr>
              <a:t> </a:t>
            </a:r>
            <a:r>
              <a:rPr lang="en-US" sz="2400" i="1" dirty="0">
                <a:solidFill>
                  <a:srgbClr val="0000FF"/>
                </a:solidFill>
              </a:rPr>
              <a:t>and Newby (1996), Butler (1997), </a:t>
            </a:r>
            <a:r>
              <a:rPr lang="en-US" sz="2400" i="1" dirty="0" err="1">
                <a:solidFill>
                  <a:srgbClr val="0000FF"/>
                </a:solidFill>
              </a:rPr>
              <a:t>Winne</a:t>
            </a:r>
            <a:r>
              <a:rPr lang="en-US" sz="2400" i="1" dirty="0">
                <a:solidFill>
                  <a:srgbClr val="0000FF"/>
                </a:solidFill>
              </a:rPr>
              <a:t> and </a:t>
            </a:r>
            <a:r>
              <a:rPr lang="en-US" sz="2400" i="1" dirty="0" err="1">
                <a:solidFill>
                  <a:srgbClr val="0000FF"/>
                </a:solidFill>
              </a:rPr>
              <a:t>Hadwin</a:t>
            </a:r>
            <a:r>
              <a:rPr lang="en-US" sz="2400" i="1" dirty="0">
                <a:solidFill>
                  <a:srgbClr val="0000FF"/>
                </a:solidFill>
              </a:rPr>
              <a:t> (1998), Pintrich (2000), Lovett (2008)</a:t>
            </a:r>
          </a:p>
        </p:txBody>
      </p:sp>
      <p:sp>
        <p:nvSpPr>
          <p:cNvPr id="33798" name="Oval 1030"/>
          <p:cNvSpPr>
            <a:spLocks noChangeArrowheads="1"/>
          </p:cNvSpPr>
          <p:nvPr/>
        </p:nvSpPr>
        <p:spPr bwMode="auto">
          <a:xfrm>
            <a:off x="5029200" y="338296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Evaluate</a:t>
            </a:r>
          </a:p>
        </p:txBody>
      </p:sp>
      <p:sp>
        <p:nvSpPr>
          <p:cNvPr id="33799" name="Oval 1031"/>
          <p:cNvSpPr>
            <a:spLocks noChangeArrowheads="1"/>
          </p:cNvSpPr>
          <p:nvPr/>
        </p:nvSpPr>
        <p:spPr bwMode="auto">
          <a:xfrm>
            <a:off x="6888163" y="3382963"/>
            <a:ext cx="1417637" cy="673100"/>
          </a:xfrm>
          <a:prstGeom prst="ellipse">
            <a:avLst/>
          </a:prstGeom>
          <a:solidFill>
            <a:schemeClr val="bg1"/>
          </a:solidFill>
          <a:ln w="9525">
            <a:solidFill>
              <a:schemeClr val="tx1"/>
            </a:solidFill>
            <a:round/>
            <a:headEnd/>
            <a:tailEnd/>
          </a:ln>
        </p:spPr>
        <p:txBody>
          <a:bodyPr wrap="none" anchor="ctr"/>
          <a:lstStyle/>
          <a:p>
            <a:pPr algn="ctr"/>
            <a:r>
              <a:rPr lang="en-US" sz="2000"/>
              <a:t>Monitor</a:t>
            </a:r>
          </a:p>
        </p:txBody>
      </p:sp>
      <p:sp>
        <p:nvSpPr>
          <p:cNvPr id="33800" name="Oval 1032"/>
          <p:cNvSpPr>
            <a:spLocks noChangeArrowheads="1"/>
          </p:cNvSpPr>
          <p:nvPr/>
        </p:nvSpPr>
        <p:spPr bwMode="auto">
          <a:xfrm>
            <a:off x="5949950" y="2119313"/>
            <a:ext cx="1417638" cy="673100"/>
          </a:xfrm>
          <a:prstGeom prst="ellipse">
            <a:avLst/>
          </a:prstGeom>
          <a:solidFill>
            <a:schemeClr val="bg1"/>
          </a:solidFill>
          <a:ln w="9525">
            <a:solidFill>
              <a:schemeClr val="tx1"/>
            </a:solidFill>
            <a:round/>
            <a:headEnd/>
            <a:tailEnd/>
          </a:ln>
        </p:spPr>
        <p:txBody>
          <a:bodyPr wrap="none" anchor="ctr"/>
          <a:lstStyle/>
          <a:p>
            <a:pPr algn="ctr"/>
            <a:r>
              <a:rPr lang="en-US" sz="2000"/>
              <a:t>Plan</a:t>
            </a:r>
          </a:p>
        </p:txBody>
      </p:sp>
      <p:sp>
        <p:nvSpPr>
          <p:cNvPr id="33801" name="AutoShape 1034"/>
          <p:cNvSpPr>
            <a:spLocks noChangeArrowheads="1"/>
          </p:cNvSpPr>
          <p:nvPr/>
        </p:nvSpPr>
        <p:spPr bwMode="auto">
          <a:xfrm>
            <a:off x="457200" y="1346200"/>
            <a:ext cx="3873500" cy="2908300"/>
          </a:xfrm>
          <a:prstGeom prst="roundRect">
            <a:avLst>
              <a:gd name="adj" fmla="val 16667"/>
            </a:avLst>
          </a:prstGeom>
          <a:solidFill>
            <a:srgbClr val="DCDAF3"/>
          </a:solidFill>
          <a:ln w="25400">
            <a:solidFill>
              <a:schemeClr val="tx1"/>
            </a:solidFill>
            <a:round/>
            <a:headEnd/>
            <a:tailEnd/>
          </a:ln>
        </p:spPr>
        <p:txBody>
          <a:bodyPr wrap="none" anchor="ctr"/>
          <a:lstStyle/>
          <a:p>
            <a:endParaRPr lang="en-US"/>
          </a:p>
        </p:txBody>
      </p:sp>
      <p:sp>
        <p:nvSpPr>
          <p:cNvPr id="33802" name="Freeform 1035"/>
          <p:cNvSpPr>
            <a:spLocks/>
          </p:cNvSpPr>
          <p:nvPr/>
        </p:nvSpPr>
        <p:spPr bwMode="auto">
          <a:xfrm>
            <a:off x="2286000" y="4229100"/>
            <a:ext cx="4419600" cy="533400"/>
          </a:xfrm>
          <a:custGeom>
            <a:avLst/>
            <a:gdLst>
              <a:gd name="T0" fmla="*/ 0 w 2784"/>
              <a:gd name="T1" fmla="*/ 2147483647 h 336"/>
              <a:gd name="T2" fmla="*/ 0 w 2784"/>
              <a:gd name="T3" fmla="*/ 2147483647 h 336"/>
              <a:gd name="T4" fmla="*/ 2147483647 w 2784"/>
              <a:gd name="T5" fmla="*/ 2147483647 h 336"/>
              <a:gd name="T6" fmla="*/ 2147483647 w 2784"/>
              <a:gd name="T7" fmla="*/ 0 h 336"/>
              <a:gd name="T8" fmla="*/ 0 60000 65536"/>
              <a:gd name="T9" fmla="*/ 0 60000 65536"/>
              <a:gd name="T10" fmla="*/ 0 60000 65536"/>
              <a:gd name="T11" fmla="*/ 0 60000 65536"/>
              <a:gd name="T12" fmla="*/ 0 w 2784"/>
              <a:gd name="T13" fmla="*/ 0 h 336"/>
              <a:gd name="T14" fmla="*/ 2784 w 2784"/>
              <a:gd name="T15" fmla="*/ 336 h 336"/>
            </a:gdLst>
            <a:ahLst/>
            <a:cxnLst>
              <a:cxn ang="T8">
                <a:pos x="T0" y="T1"/>
              </a:cxn>
              <a:cxn ang="T9">
                <a:pos x="T2" y="T3"/>
              </a:cxn>
              <a:cxn ang="T10">
                <a:pos x="T4" y="T5"/>
              </a:cxn>
              <a:cxn ang="T11">
                <a:pos x="T6" y="T7"/>
              </a:cxn>
            </a:cxnLst>
            <a:rect l="T12" t="T13" r="T14" b="T15"/>
            <a:pathLst>
              <a:path w="2784" h="336">
                <a:moveTo>
                  <a:pt x="0" y="24"/>
                </a:moveTo>
                <a:lnTo>
                  <a:pt x="0" y="336"/>
                </a:lnTo>
                <a:lnTo>
                  <a:pt x="2784" y="336"/>
                </a:lnTo>
                <a:lnTo>
                  <a:pt x="2784"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3" name="Text Box 1037"/>
          <p:cNvSpPr txBox="1">
            <a:spLocks noChangeArrowheads="1"/>
          </p:cNvSpPr>
          <p:nvPr/>
        </p:nvSpPr>
        <p:spPr bwMode="auto">
          <a:xfrm>
            <a:off x="3619500" y="4546600"/>
            <a:ext cx="1778000" cy="409575"/>
          </a:xfrm>
          <a:prstGeom prst="rect">
            <a:avLst/>
          </a:prstGeom>
          <a:solidFill>
            <a:schemeClr val="bg1"/>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0000FF"/>
                </a:solidFill>
              </a:rPr>
              <a:t>Reflection</a:t>
            </a:r>
          </a:p>
        </p:txBody>
      </p:sp>
      <p:sp>
        <p:nvSpPr>
          <p:cNvPr id="33804" name="Rectangle 1038"/>
          <p:cNvSpPr>
            <a:spLocks noChangeArrowheads="1"/>
          </p:cNvSpPr>
          <p:nvPr/>
        </p:nvSpPr>
        <p:spPr bwMode="auto">
          <a:xfrm>
            <a:off x="5284788" y="1425575"/>
            <a:ext cx="285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Control</a:t>
            </a:r>
          </a:p>
          <a:p>
            <a:pPr algn="ctr"/>
            <a:r>
              <a:rPr lang="en-US" sz="2000"/>
              <a:t>(self-regulation)</a:t>
            </a:r>
          </a:p>
        </p:txBody>
      </p:sp>
      <p:sp>
        <p:nvSpPr>
          <p:cNvPr id="33805" name="Rectangle 1039"/>
          <p:cNvSpPr>
            <a:spLocks noChangeArrowheads="1"/>
          </p:cNvSpPr>
          <p:nvPr/>
        </p:nvSpPr>
        <p:spPr bwMode="auto">
          <a:xfrm>
            <a:off x="461963" y="1425575"/>
            <a:ext cx="39068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Metacognitive Knowledge</a:t>
            </a:r>
          </a:p>
          <a:p>
            <a:pPr algn="ctr"/>
            <a:r>
              <a:rPr lang="en-US" sz="1800"/>
              <a:t>(declarative, procedural, conditional)</a:t>
            </a:r>
          </a:p>
        </p:txBody>
      </p:sp>
      <p:sp>
        <p:nvSpPr>
          <p:cNvPr id="33806" name="Line 1040"/>
          <p:cNvSpPr>
            <a:spLocks noChangeShapeType="1"/>
          </p:cNvSpPr>
          <p:nvPr/>
        </p:nvSpPr>
        <p:spPr bwMode="auto">
          <a:xfrm flipH="1">
            <a:off x="5776913" y="2703513"/>
            <a:ext cx="403225" cy="6731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1041"/>
          <p:cNvSpPr>
            <a:spLocks noChangeShapeType="1"/>
          </p:cNvSpPr>
          <p:nvPr/>
        </p:nvSpPr>
        <p:spPr bwMode="auto">
          <a:xfrm flipH="1">
            <a:off x="6451600" y="3719513"/>
            <a:ext cx="419100" cy="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1042"/>
          <p:cNvSpPr>
            <a:spLocks noChangeShapeType="1"/>
          </p:cNvSpPr>
          <p:nvPr/>
        </p:nvSpPr>
        <p:spPr bwMode="auto">
          <a:xfrm>
            <a:off x="7043738" y="2716213"/>
            <a:ext cx="381000" cy="660400"/>
          </a:xfrm>
          <a:prstGeom prst="line">
            <a:avLst/>
          </a:prstGeom>
          <a:noFill/>
          <a:ln w="1587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3809" name="Rectangle 1045"/>
          <p:cNvSpPr>
            <a:spLocks noChangeArrowheads="1"/>
          </p:cNvSpPr>
          <p:nvPr/>
        </p:nvSpPr>
        <p:spPr bwMode="auto">
          <a:xfrm>
            <a:off x="533400" y="2209800"/>
            <a:ext cx="1816100" cy="1638300"/>
          </a:xfrm>
          <a:prstGeom prst="rect">
            <a:avLst/>
          </a:prstGeom>
          <a:solidFill>
            <a:schemeClr val="bg1"/>
          </a:solidFill>
          <a:ln w="9525">
            <a:solidFill>
              <a:schemeClr val="tx1"/>
            </a:solidFill>
            <a:miter lim="800000"/>
            <a:headEnd/>
            <a:tailEnd/>
          </a:ln>
        </p:spPr>
        <p:txBody>
          <a:bodyPr wrap="none" anchor="ctr"/>
          <a:lstStyle/>
          <a:p>
            <a:pPr algn="ctr"/>
            <a:r>
              <a:rPr lang="en-US" sz="2000"/>
              <a:t>Personal</a:t>
            </a:r>
          </a:p>
          <a:p>
            <a:pPr algn="ctr"/>
            <a:r>
              <a:rPr lang="en-US" sz="2000"/>
              <a:t>Resources</a:t>
            </a:r>
          </a:p>
          <a:p>
            <a:pPr algn="ctr"/>
            <a:endParaRPr lang="en-US" sz="2000"/>
          </a:p>
          <a:p>
            <a:pPr algn="ctr"/>
            <a:r>
              <a:rPr lang="en-US" sz="1400"/>
              <a:t>Prior Knowledge</a:t>
            </a:r>
          </a:p>
          <a:p>
            <a:pPr algn="ctr"/>
            <a:r>
              <a:rPr lang="en-US" sz="1400"/>
              <a:t>Available Strategies</a:t>
            </a:r>
            <a:endParaRPr lang="en-US"/>
          </a:p>
        </p:txBody>
      </p:sp>
      <p:sp>
        <p:nvSpPr>
          <p:cNvPr id="33810" name="Rectangle 1046"/>
          <p:cNvSpPr>
            <a:spLocks noChangeArrowheads="1"/>
          </p:cNvSpPr>
          <p:nvPr/>
        </p:nvSpPr>
        <p:spPr bwMode="auto">
          <a:xfrm>
            <a:off x="2425700" y="2209800"/>
            <a:ext cx="1841500" cy="1638300"/>
          </a:xfrm>
          <a:prstGeom prst="rect">
            <a:avLst/>
          </a:prstGeom>
          <a:solidFill>
            <a:schemeClr val="bg1"/>
          </a:solidFill>
          <a:ln w="9525">
            <a:solidFill>
              <a:schemeClr val="tx1"/>
            </a:solidFill>
            <a:miter lim="800000"/>
            <a:headEnd/>
            <a:tailEnd/>
          </a:ln>
        </p:spPr>
        <p:txBody>
          <a:bodyPr wrap="none" anchor="ctr"/>
          <a:lstStyle/>
          <a:p>
            <a:pPr algn="ctr"/>
            <a:r>
              <a:rPr lang="en-US" sz="2000"/>
              <a:t>Task</a:t>
            </a:r>
          </a:p>
          <a:p>
            <a:pPr algn="ctr"/>
            <a:r>
              <a:rPr lang="en-US" sz="2000"/>
              <a:t>Requirements</a:t>
            </a:r>
          </a:p>
          <a:p>
            <a:pPr algn="ctr"/>
            <a:endParaRPr lang="en-US" sz="2000"/>
          </a:p>
          <a:p>
            <a:pPr algn="ctr"/>
            <a:r>
              <a:rPr lang="en-US" sz="1400"/>
              <a:t>Type of Learning</a:t>
            </a:r>
          </a:p>
          <a:p>
            <a:pPr algn="ctr"/>
            <a:r>
              <a:rPr lang="en-US" sz="1400"/>
              <a:t>Appropriate Strategies</a:t>
            </a:r>
            <a:endParaRPr lang="en-US"/>
          </a:p>
        </p:txBody>
      </p:sp>
      <p:sp>
        <p:nvSpPr>
          <p:cNvPr id="33811" name="Rectangle 1047"/>
          <p:cNvSpPr>
            <a:spLocks noChangeArrowheads="1"/>
          </p:cNvSpPr>
          <p:nvPr/>
        </p:nvSpPr>
        <p:spPr bwMode="auto">
          <a:xfrm>
            <a:off x="6167438" y="2755900"/>
            <a:ext cx="9937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n-US" sz="1400">
                <a:solidFill>
                  <a:srgbClr val="FF0000"/>
                </a:solidFill>
              </a:rPr>
              <a:t>Goals</a:t>
            </a:r>
          </a:p>
          <a:p>
            <a:pPr algn="ctr">
              <a:lnSpc>
                <a:spcPct val="80000"/>
              </a:lnSpc>
            </a:pPr>
            <a:r>
              <a:rPr lang="en-US" sz="1400">
                <a:solidFill>
                  <a:srgbClr val="FF0000"/>
                </a:solidFill>
              </a:rPr>
              <a:t>Beliefs</a:t>
            </a:r>
          </a:p>
          <a:p>
            <a:pPr algn="ctr">
              <a:lnSpc>
                <a:spcPct val="80000"/>
              </a:lnSpc>
            </a:pPr>
            <a:r>
              <a:rPr lang="en-US" sz="1400">
                <a:solidFill>
                  <a:srgbClr val="FF0000"/>
                </a:solidFill>
              </a:rPr>
              <a:t>Attitudes</a:t>
            </a:r>
          </a:p>
          <a:p>
            <a:pPr algn="ctr">
              <a:lnSpc>
                <a:spcPct val="80000"/>
              </a:lnSpc>
            </a:pPr>
            <a:r>
              <a:rPr lang="en-US" sz="1400">
                <a:solidFill>
                  <a:srgbClr val="FF0000"/>
                </a:solidFill>
              </a:rPr>
              <a:t>Motivation</a:t>
            </a:r>
          </a:p>
        </p:txBody>
      </p:sp>
      <p:sp>
        <p:nvSpPr>
          <p:cNvPr id="33812" name="Rectangle 1048"/>
          <p:cNvSpPr>
            <a:spLocks noChangeArrowheads="1"/>
          </p:cNvSpPr>
          <p:nvPr/>
        </p:nvSpPr>
        <p:spPr bwMode="auto">
          <a:xfrm>
            <a:off x="4948238" y="27432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FF"/>
                </a:solidFill>
              </a:rPr>
              <a:t>Reflection</a:t>
            </a:r>
            <a:endParaRPr lang="en-US" sz="1400">
              <a:solidFill>
                <a:srgbClr val="0000FF"/>
              </a:solidFill>
            </a:endParaRPr>
          </a:p>
        </p:txBody>
      </p:sp>
      <p:sp>
        <p:nvSpPr>
          <p:cNvPr id="33813" name="Rectangle 1048"/>
          <p:cNvSpPr>
            <a:spLocks noChangeArrowheads="1"/>
          </p:cNvSpPr>
          <p:nvPr/>
        </p:nvSpPr>
        <p:spPr bwMode="auto">
          <a:xfrm>
            <a:off x="7205663" y="27432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FF"/>
                </a:solidFill>
              </a:rPr>
              <a:t>Reflection</a:t>
            </a:r>
            <a:endParaRPr lang="en-US" sz="1400">
              <a:solidFill>
                <a:srgbClr val="0000FF"/>
              </a:solidFill>
            </a:endParaRPr>
          </a:p>
        </p:txBody>
      </p:sp>
      <p:sp>
        <p:nvSpPr>
          <p:cNvPr id="33814" name="Rectangle 1048"/>
          <p:cNvSpPr>
            <a:spLocks noChangeArrowheads="1"/>
          </p:cNvSpPr>
          <p:nvPr/>
        </p:nvSpPr>
        <p:spPr bwMode="auto">
          <a:xfrm>
            <a:off x="6178550" y="389255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FF"/>
                </a:solidFill>
              </a:rPr>
              <a:t>Reflection</a:t>
            </a:r>
            <a:endParaRPr lang="en-US" sz="1400">
              <a:solidFill>
                <a:srgbClr val="0000FF"/>
              </a:solidFill>
            </a:endParaRPr>
          </a:p>
        </p:txBody>
      </p:sp>
    </p:spTree>
    <p:extLst>
      <p:ext uri="{BB962C8B-B14F-4D97-AF65-F5344CB8AC3E}">
        <p14:creationId xmlns:p14="http://schemas.microsoft.com/office/powerpoint/2010/main" val="24104962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6"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rgbClr val="0000FF"/>
                </a:solidFill>
              </a:rPr>
              <a:t>Kolb Cycle &amp; Reflection</a:t>
            </a:r>
            <a:endParaRPr lang="en-US" sz="4000" dirty="0">
              <a:solidFill>
                <a:srgbClr val="0000FF"/>
              </a:solidFill>
            </a:endParaRPr>
          </a:p>
        </p:txBody>
      </p:sp>
      <p:pic>
        <p:nvPicPr>
          <p:cNvPr id="4" name="Picture 3" descr="zull_regions_cerebral_cort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84" y="722632"/>
            <a:ext cx="8797944" cy="5335267"/>
          </a:xfrm>
          <a:prstGeom prst="rect">
            <a:avLst/>
          </a:prstGeom>
        </p:spPr>
      </p:pic>
      <p:sp>
        <p:nvSpPr>
          <p:cNvPr id="6" name="TextBox 5"/>
          <p:cNvSpPr txBox="1"/>
          <p:nvPr/>
        </p:nvSpPr>
        <p:spPr>
          <a:xfrm>
            <a:off x="2628900" y="6324600"/>
            <a:ext cx="6343428" cy="369332"/>
          </a:xfrm>
          <a:prstGeom prst="rect">
            <a:avLst/>
          </a:prstGeom>
          <a:noFill/>
        </p:spPr>
        <p:txBody>
          <a:bodyPr wrap="none" rtlCol="0">
            <a:spAutoFit/>
          </a:bodyPr>
          <a:lstStyle/>
          <a:p>
            <a:r>
              <a:rPr lang="en-US" dirty="0" smtClean="0">
                <a:latin typeface="Arial"/>
                <a:cs typeface="Arial"/>
              </a:rPr>
              <a:t>Modified from </a:t>
            </a:r>
            <a:r>
              <a:rPr lang="en-US" dirty="0" err="1" smtClean="0">
                <a:latin typeface="Arial"/>
                <a:cs typeface="Arial"/>
              </a:rPr>
              <a:t>Schön</a:t>
            </a:r>
            <a:r>
              <a:rPr lang="en-US" dirty="0">
                <a:latin typeface="Arial"/>
                <a:cs typeface="Arial"/>
              </a:rPr>
              <a:t> </a:t>
            </a:r>
            <a:r>
              <a:rPr lang="en-US" dirty="0" smtClean="0">
                <a:latin typeface="Arial"/>
                <a:cs typeface="Arial"/>
              </a:rPr>
              <a:t>(1983), Cowan (1998), and  Zull (2002)</a:t>
            </a:r>
            <a:endParaRPr lang="en-US" dirty="0">
              <a:latin typeface="Arial"/>
              <a:cs typeface="Arial"/>
            </a:endParaRPr>
          </a:p>
        </p:txBody>
      </p:sp>
      <p:sp>
        <p:nvSpPr>
          <p:cNvPr id="2" name="Oval 1"/>
          <p:cNvSpPr/>
          <p:nvPr/>
        </p:nvSpPr>
        <p:spPr>
          <a:xfrm>
            <a:off x="6914928" y="4445000"/>
            <a:ext cx="1905000" cy="11263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rial"/>
                <a:cs typeface="Arial"/>
              </a:rPr>
              <a:t>Reflection-in-action</a:t>
            </a:r>
            <a:endParaRPr lang="en-US" sz="2000" dirty="0">
              <a:latin typeface="Arial"/>
              <a:cs typeface="Arial"/>
            </a:endParaRPr>
          </a:p>
        </p:txBody>
      </p:sp>
      <p:sp>
        <p:nvSpPr>
          <p:cNvPr id="8" name="Oval 7"/>
          <p:cNvSpPr/>
          <p:nvPr/>
        </p:nvSpPr>
        <p:spPr>
          <a:xfrm>
            <a:off x="723900" y="4559300"/>
            <a:ext cx="1905000" cy="11263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rial"/>
                <a:cs typeface="Arial"/>
              </a:rPr>
              <a:t>Reflection-on-action</a:t>
            </a:r>
            <a:endParaRPr lang="en-US" sz="2000" dirty="0">
              <a:latin typeface="Arial"/>
              <a:cs typeface="Arial"/>
            </a:endParaRPr>
          </a:p>
        </p:txBody>
      </p:sp>
      <p:sp>
        <p:nvSpPr>
          <p:cNvPr id="9" name="Oval 8"/>
          <p:cNvSpPr/>
          <p:nvPr/>
        </p:nvSpPr>
        <p:spPr>
          <a:xfrm>
            <a:off x="723900" y="1206500"/>
            <a:ext cx="1905000" cy="11263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rial"/>
                <a:cs typeface="Arial"/>
              </a:rPr>
              <a:t>Reflection-for-action</a:t>
            </a:r>
            <a:endParaRPr lang="en-US" sz="2000" dirty="0">
              <a:latin typeface="Arial"/>
              <a:cs typeface="Arial"/>
            </a:endParaRPr>
          </a:p>
        </p:txBody>
      </p:sp>
    </p:spTree>
    <p:extLst>
      <p:ext uri="{BB962C8B-B14F-4D97-AF65-F5344CB8AC3E}">
        <p14:creationId xmlns:p14="http://schemas.microsoft.com/office/powerpoint/2010/main" val="31052796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b="0" dirty="0" smtClean="0">
                <a:solidFill>
                  <a:srgbClr val="0000FF"/>
                </a:solidFill>
                <a:latin typeface="Arial"/>
                <a:cs typeface="Arial"/>
              </a:rPr>
              <a:t>Pedagogical Challenge</a:t>
            </a:r>
            <a:endParaRPr lang="en-US" sz="4000" b="0" dirty="0">
              <a:solidFill>
                <a:srgbClr val="0000FF"/>
              </a:solidFill>
              <a:latin typeface="Arial"/>
              <a:cs typeface="Arial"/>
            </a:endParaRPr>
          </a:p>
        </p:txBody>
      </p:sp>
      <p:sp>
        <p:nvSpPr>
          <p:cNvPr id="4" name="TextBox 3"/>
          <p:cNvSpPr txBox="1"/>
          <p:nvPr/>
        </p:nvSpPr>
        <p:spPr>
          <a:xfrm>
            <a:off x="317500" y="944518"/>
            <a:ext cx="8492087" cy="5632310"/>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Metacognition is a “self-imposed internal conversation”</a:t>
            </a:r>
          </a:p>
          <a:p>
            <a:pPr marL="342900" indent="-342900">
              <a:buFont typeface="Arial"/>
              <a:buChar char="•"/>
            </a:pPr>
            <a:endParaRPr lang="en-US" sz="2400" dirty="0">
              <a:latin typeface="Arial"/>
              <a:cs typeface="Arial"/>
            </a:endParaRPr>
          </a:p>
          <a:p>
            <a:pPr marL="228600" indent="-228600">
              <a:buFont typeface="Arial" charset="0"/>
              <a:buChar char="•"/>
            </a:pPr>
            <a:r>
              <a:rPr lang="en-US" sz="2400" dirty="0">
                <a:latin typeface="Arial"/>
                <a:cs typeface="Arial"/>
              </a:rPr>
              <a:t>Metacognition affects acquisition, comprehension, retention, application </a:t>
            </a:r>
            <a:r>
              <a:rPr lang="en-US" sz="2400" dirty="0" smtClean="0">
                <a:latin typeface="Arial"/>
                <a:cs typeface="Arial"/>
              </a:rPr>
              <a:t>and </a:t>
            </a:r>
            <a:r>
              <a:rPr lang="en-US" sz="2400" dirty="0">
                <a:latin typeface="Arial"/>
                <a:cs typeface="Arial"/>
              </a:rPr>
              <a:t>transfer</a:t>
            </a:r>
          </a:p>
          <a:p>
            <a:endParaRPr lang="en-US" sz="2400" dirty="0">
              <a:latin typeface="Arial"/>
              <a:cs typeface="Arial"/>
            </a:endParaRPr>
          </a:p>
          <a:p>
            <a:pPr marL="342900" indent="-342900">
              <a:buFont typeface="Arial"/>
              <a:buChar char="•"/>
            </a:pPr>
            <a:r>
              <a:rPr lang="en-US" sz="2400" dirty="0" smtClean="0">
                <a:latin typeface="Arial"/>
                <a:cs typeface="Arial"/>
              </a:rPr>
              <a:t>Easily </a:t>
            </a:r>
            <a:r>
              <a:rPr lang="en-US" sz="2400" dirty="0">
                <a:latin typeface="Arial"/>
                <a:cs typeface="Arial"/>
              </a:rPr>
              <a:t>assumed that students </a:t>
            </a:r>
            <a:r>
              <a:rPr lang="en-US" sz="2400" dirty="0" smtClean="0">
                <a:latin typeface="Arial"/>
                <a:cs typeface="Arial"/>
              </a:rPr>
              <a:t>can, and are, doing </a:t>
            </a:r>
            <a:r>
              <a:rPr lang="en-US" sz="2400" dirty="0">
                <a:latin typeface="Arial"/>
                <a:cs typeface="Arial"/>
              </a:rPr>
              <a:t>it</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In fact, many </a:t>
            </a:r>
            <a:r>
              <a:rPr lang="en-US" sz="2400" dirty="0">
                <a:latin typeface="Arial"/>
                <a:cs typeface="Arial"/>
              </a:rPr>
              <a:t>college students lack metacognitive knowledge and </a:t>
            </a:r>
            <a:r>
              <a:rPr lang="en-US" sz="2400" dirty="0" smtClean="0">
                <a:latin typeface="Arial"/>
                <a:cs typeface="Arial"/>
              </a:rPr>
              <a:t>skills</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Challenge is to keep students in constant contact with their metacognition</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Instruction must be explicit and embedded within different </a:t>
            </a:r>
            <a:r>
              <a:rPr lang="en-US" sz="2400" dirty="0">
                <a:latin typeface="Arial"/>
                <a:cs typeface="Arial"/>
              </a:rPr>
              <a:t>subject </a:t>
            </a:r>
            <a:r>
              <a:rPr lang="en-US" sz="2400" dirty="0" smtClean="0">
                <a:latin typeface="Arial"/>
                <a:cs typeface="Arial"/>
              </a:rPr>
              <a:t>areas</a:t>
            </a:r>
          </a:p>
        </p:txBody>
      </p:sp>
      <p:sp>
        <p:nvSpPr>
          <p:cNvPr id="5" name="Rectangle 15"/>
          <p:cNvSpPr>
            <a:spLocks noChangeArrowheads="1"/>
          </p:cNvSpPr>
          <p:nvPr/>
        </p:nvSpPr>
        <p:spPr bwMode="auto">
          <a:xfrm>
            <a:off x="4918236" y="6386513"/>
            <a:ext cx="4106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i="1" dirty="0" smtClean="0">
                <a:solidFill>
                  <a:srgbClr val="0000FF"/>
                </a:solidFill>
                <a:latin typeface="Arial"/>
                <a:cs typeface="Arial"/>
              </a:rPr>
              <a:t>Bransford et al., 2000; Pintrich </a:t>
            </a:r>
            <a:r>
              <a:rPr lang="en-US" i="1" dirty="0">
                <a:solidFill>
                  <a:srgbClr val="0000FF"/>
                </a:solidFill>
                <a:latin typeface="Arial"/>
                <a:cs typeface="Arial"/>
              </a:rPr>
              <a:t>(2002)</a:t>
            </a:r>
          </a:p>
        </p:txBody>
      </p:sp>
    </p:spTree>
    <p:extLst>
      <p:ext uri="{BB962C8B-B14F-4D97-AF65-F5344CB8AC3E}">
        <p14:creationId xmlns:p14="http://schemas.microsoft.com/office/powerpoint/2010/main" val="1134720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9939" name="Text Box 3"/>
          <p:cNvSpPr txBox="1">
            <a:spLocks noChangeArrowheads="1"/>
          </p:cNvSpPr>
          <p:nvPr/>
        </p:nvSpPr>
        <p:spPr bwMode="auto">
          <a:xfrm>
            <a:off x="0" y="603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rgbClr val="0000FF"/>
                </a:solidFill>
              </a:rPr>
              <a:t>Metacognitive Activities</a:t>
            </a:r>
            <a:endParaRPr lang="en-US" sz="4000" dirty="0">
              <a:solidFill>
                <a:srgbClr val="0000FF"/>
              </a:solidFill>
            </a:endParaRPr>
          </a:p>
        </p:txBody>
      </p:sp>
      <p:sp>
        <p:nvSpPr>
          <p:cNvPr id="39940" name="Rectangle 6"/>
          <p:cNvSpPr>
            <a:spLocks noChangeArrowheads="1"/>
          </p:cNvSpPr>
          <p:nvPr/>
        </p:nvSpPr>
        <p:spPr bwMode="auto">
          <a:xfrm>
            <a:off x="631825" y="1978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0763" name="Group 1067"/>
          <p:cNvGraphicFramePr>
            <a:graphicFrameLocks noGrp="1"/>
          </p:cNvGraphicFramePr>
          <p:nvPr>
            <p:extLst>
              <p:ext uri="{D42A27DB-BD31-4B8C-83A1-F6EECF244321}">
                <p14:modId xmlns:p14="http://schemas.microsoft.com/office/powerpoint/2010/main" val="3197382885"/>
              </p:ext>
            </p:extLst>
          </p:nvPr>
        </p:nvGraphicFramePr>
        <p:xfrm>
          <a:off x="241300" y="939799"/>
          <a:ext cx="8623300" cy="5724901"/>
        </p:xfrm>
        <a:graphic>
          <a:graphicData uri="http://schemas.openxmlformats.org/drawingml/2006/table">
            <a:tbl>
              <a:tblPr/>
              <a:tblGrid>
                <a:gridCol w="3594100"/>
                <a:gridCol w="5029200"/>
              </a:tblGrid>
              <a:tr h="12358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cs typeface="ＭＳ Ｐゴシック" charset="0"/>
                        </a:rPr>
                        <a:t>Activity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1F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ＭＳ Ｐゴシック" charset="0"/>
                          <a:cs typeface="ＭＳ Ｐゴシック" charset="0"/>
                        </a:rPr>
                        <a:t>Metacognitive </a:t>
                      </a:r>
                      <a:r>
                        <a:rPr kumimoji="0" lang="en-US" sz="2800" b="1" i="0" u="none" strike="noStrike" cap="none" normalizeH="0" baseline="0" dirty="0" smtClean="0">
                          <a:ln>
                            <a:noFill/>
                          </a:ln>
                          <a:solidFill>
                            <a:schemeClr val="tx1"/>
                          </a:solidFill>
                          <a:effectLst/>
                          <a:latin typeface="Arial" charset="0"/>
                          <a:ea typeface="ＭＳ Ｐゴシック" charset="0"/>
                          <a:cs typeface="ＭＳ Ｐゴシック" charset="0"/>
                        </a:rPr>
                        <a:t>Knowledge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ea typeface="ＭＳ Ｐゴシック" charset="0"/>
                          <a:cs typeface="ＭＳ Ｐゴシック" charset="0"/>
                        </a:rPr>
                        <a:t>or </a:t>
                      </a:r>
                      <a:r>
                        <a:rPr kumimoji="0" lang="en-US" sz="2800" b="1" i="0" u="none" strike="noStrike" cap="none" normalizeH="0" baseline="0" dirty="0">
                          <a:ln>
                            <a:noFill/>
                          </a:ln>
                          <a:solidFill>
                            <a:schemeClr val="tx1"/>
                          </a:solidFill>
                          <a:effectLst/>
                          <a:latin typeface="Arial" charset="0"/>
                          <a:ea typeface="ＭＳ Ｐゴシック" charset="0"/>
                          <a:cs typeface="ＭＳ Ｐゴシック" charset="0"/>
                        </a:rPr>
                        <a:t>Skill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1F1"/>
                    </a:solidFill>
                  </a:tcPr>
                </a:tc>
              </a:tr>
              <a:tr h="884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rPr>
                        <a:t>How I Earned an </a:t>
                      </a:r>
                      <a:r>
                        <a:rPr kumimoji="0" lang="ja-JP" altLang="en-US" sz="28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rPr>
                        <a:t>A</a:t>
                      </a:r>
                      <a:r>
                        <a:rPr kumimoji="0" lang="ja-JP" altLang="en-US" sz="28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rPr>
                        <a:t>Goal-</a:t>
                      </a: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setting</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65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rPr>
                        <a:t>Reading Reflections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Monitoring</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65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Learning Reflections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Evaluation &amp; Planning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4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Knowledge Surveys</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Goal-setting, Monitoring &amp; Evaluation</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65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Exam Wrappers</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ＭＳ Ｐゴシック" charset="0"/>
                          <a:cs typeface="ＭＳ Ｐゴシック" charset="0"/>
                        </a:rPr>
                        <a:t>Evaluation &amp; Planning</a:t>
                      </a:r>
                      <a:endParaRPr kumimoji="0" lang="en-US" sz="2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6524283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2171"/>
            <a:ext cx="9144000" cy="1143000"/>
          </a:xfrm>
        </p:spPr>
        <p:txBody>
          <a:bodyPr/>
          <a:lstStyle/>
          <a:p>
            <a:pPr eaLnBrk="1" hangingPunct="1"/>
            <a:r>
              <a:rPr lang="en-US" dirty="0" smtClean="0">
                <a:solidFill>
                  <a:srgbClr val="0000FF"/>
                </a:solidFill>
                <a:latin typeface="Arial"/>
                <a:cs typeface="Arial"/>
              </a:rPr>
              <a:t>Previewing activity</a:t>
            </a:r>
          </a:p>
        </p:txBody>
      </p:sp>
      <p:sp>
        <p:nvSpPr>
          <p:cNvPr id="22531" name="Rectangle 3"/>
          <p:cNvSpPr>
            <a:spLocks noGrp="1" noChangeArrowheads="1"/>
          </p:cNvSpPr>
          <p:nvPr>
            <p:ph type="body" sz="half" idx="1"/>
          </p:nvPr>
        </p:nvSpPr>
        <p:spPr>
          <a:xfrm>
            <a:off x="245533" y="1155171"/>
            <a:ext cx="7848600" cy="4525963"/>
          </a:xfrm>
        </p:spPr>
        <p:txBody>
          <a:bodyPr>
            <a:normAutofit/>
          </a:bodyPr>
          <a:lstStyle/>
          <a:p>
            <a:pPr eaLnBrk="1" hangingPunct="1"/>
            <a:r>
              <a:rPr lang="en-US" dirty="0" smtClean="0">
                <a:latin typeface="Arial"/>
                <a:cs typeface="Arial"/>
              </a:rPr>
              <a:t>Don’t cheat</a:t>
            </a:r>
          </a:p>
          <a:p>
            <a:pPr eaLnBrk="1" hangingPunct="1"/>
            <a:r>
              <a:rPr lang="en-US" dirty="0" smtClean="0">
                <a:latin typeface="Arial"/>
                <a:cs typeface="Arial"/>
              </a:rPr>
              <a:t>Half of you close your eyes and put your head down on the desk</a:t>
            </a:r>
          </a:p>
          <a:p>
            <a:pPr eaLnBrk="1" hangingPunct="1"/>
            <a:r>
              <a:rPr lang="en-US" dirty="0" smtClean="0">
                <a:latin typeface="Arial"/>
                <a:cs typeface="Arial"/>
              </a:rPr>
              <a:t>The other half look at the screen</a:t>
            </a:r>
          </a:p>
          <a:p>
            <a:pPr eaLnBrk="1" hangingPunct="1"/>
            <a:r>
              <a:rPr lang="en-US" dirty="0" smtClean="0">
                <a:latin typeface="Arial"/>
                <a:cs typeface="Arial"/>
              </a:rPr>
              <a:t>No talking!</a:t>
            </a:r>
          </a:p>
        </p:txBody>
      </p:sp>
    </p:spTree>
    <p:custDataLst>
      <p:tags r:id="rId1"/>
    </p:custDataLst>
    <p:extLst>
      <p:ext uri="{BB962C8B-B14F-4D97-AF65-F5344CB8AC3E}">
        <p14:creationId xmlns:p14="http://schemas.microsoft.com/office/powerpoint/2010/main" val="10485801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2171"/>
            <a:ext cx="9144000" cy="1143000"/>
          </a:xfrm>
        </p:spPr>
        <p:txBody>
          <a:bodyPr/>
          <a:lstStyle/>
          <a:p>
            <a:pPr eaLnBrk="1" hangingPunct="1"/>
            <a:r>
              <a:rPr lang="en-US" dirty="0" smtClean="0">
                <a:solidFill>
                  <a:srgbClr val="0000FF"/>
                </a:solidFill>
                <a:latin typeface="Arial"/>
                <a:cs typeface="Arial"/>
              </a:rPr>
              <a:t>Previewing activity</a:t>
            </a:r>
          </a:p>
        </p:txBody>
      </p:sp>
      <p:sp>
        <p:nvSpPr>
          <p:cNvPr id="22531" name="Rectangle 3"/>
          <p:cNvSpPr>
            <a:spLocks noGrp="1" noChangeArrowheads="1"/>
          </p:cNvSpPr>
          <p:nvPr>
            <p:ph type="body" sz="half" idx="1"/>
          </p:nvPr>
        </p:nvSpPr>
        <p:spPr>
          <a:xfrm>
            <a:off x="245533" y="1155171"/>
            <a:ext cx="7848600" cy="4525963"/>
          </a:xfrm>
        </p:spPr>
        <p:txBody>
          <a:bodyPr>
            <a:normAutofit/>
          </a:bodyPr>
          <a:lstStyle/>
          <a:p>
            <a:pPr eaLnBrk="1" hangingPunct="1"/>
            <a:r>
              <a:rPr lang="en-US" dirty="0" smtClean="0">
                <a:latin typeface="Arial"/>
                <a:cs typeface="Arial"/>
              </a:rPr>
              <a:t>Don’t cheat</a:t>
            </a:r>
          </a:p>
          <a:p>
            <a:pPr eaLnBrk="1" hangingPunct="1"/>
            <a:r>
              <a:rPr lang="en-US" dirty="0" smtClean="0">
                <a:latin typeface="Arial"/>
                <a:cs typeface="Arial"/>
              </a:rPr>
              <a:t>Half of you close your eyes and put your head down on the desk</a:t>
            </a:r>
          </a:p>
          <a:p>
            <a:pPr eaLnBrk="1" hangingPunct="1"/>
            <a:r>
              <a:rPr lang="en-US" dirty="0" smtClean="0">
                <a:latin typeface="Arial"/>
                <a:cs typeface="Arial"/>
              </a:rPr>
              <a:t>The other half look at the screen</a:t>
            </a:r>
          </a:p>
          <a:p>
            <a:pPr eaLnBrk="1" hangingPunct="1"/>
            <a:r>
              <a:rPr lang="en-US" dirty="0" smtClean="0">
                <a:latin typeface="Arial"/>
                <a:cs typeface="Arial"/>
              </a:rPr>
              <a:t>No talking!</a:t>
            </a:r>
          </a:p>
        </p:txBody>
      </p:sp>
      <p:sp>
        <p:nvSpPr>
          <p:cNvPr id="26628" name="Text Box 4"/>
          <p:cNvSpPr txBox="1">
            <a:spLocks noChangeArrowheads="1"/>
          </p:cNvSpPr>
          <p:nvPr/>
        </p:nvSpPr>
        <p:spPr bwMode="auto">
          <a:xfrm>
            <a:off x="533400" y="5038725"/>
            <a:ext cx="6553200" cy="466725"/>
          </a:xfrm>
          <a:prstGeom prst="rect">
            <a:avLst/>
          </a:prstGeom>
          <a:solidFill>
            <a:schemeClr val="accent6">
              <a:lumMod val="40000"/>
              <a:lumOff val="60000"/>
            </a:schemeClr>
          </a:solidFill>
          <a:ln w="9525">
            <a:solidFill>
              <a:schemeClr val="tx1"/>
            </a:solidFill>
            <a:miter lim="800000"/>
            <a:headEnd/>
            <a:tailEnd/>
          </a:ln>
        </p:spPr>
        <p:txBody>
          <a:bodyPr>
            <a:spAutoFit/>
          </a:bodyPr>
          <a:lstStyle/>
          <a:p>
            <a:r>
              <a:rPr lang="en-US" sz="2400" dirty="0"/>
              <a:t>You are about to read a passage about a </a:t>
            </a:r>
            <a:r>
              <a:rPr lang="en-US" sz="2400" b="1" u="sng" dirty="0"/>
              <a:t>kite</a:t>
            </a:r>
            <a:r>
              <a:rPr lang="en-US" sz="2400" dirty="0"/>
              <a:t>.</a:t>
            </a:r>
          </a:p>
        </p:txBody>
      </p:sp>
      <p:pic>
        <p:nvPicPr>
          <p:cNvPr id="26632" name="Picture 8" descr="kite"/>
          <p:cNvPicPr>
            <a:picLocks noGrp="1" noChangeAspect="1" noChangeArrowheads="1"/>
          </p:cNvPicPr>
          <p:nvPr>
            <p:ph sz="half" idx="2"/>
          </p:nvPr>
        </p:nvPicPr>
        <p:blipFill>
          <a:blip r:embed="rId3" cstate="print"/>
          <a:srcRect/>
          <a:stretch>
            <a:fillRect/>
          </a:stretch>
        </p:blipFill>
        <p:spPr>
          <a:xfrm>
            <a:off x="6079067" y="3347243"/>
            <a:ext cx="2935288" cy="3382963"/>
          </a:xfrm>
          <a:noFill/>
        </p:spPr>
      </p:pic>
    </p:spTree>
    <p:custDataLst>
      <p:tags r:id="rId1"/>
    </p:custDataLst>
    <p:extLst>
      <p:ext uri="{BB962C8B-B14F-4D97-AF65-F5344CB8AC3E}">
        <p14:creationId xmlns:p14="http://schemas.microsoft.com/office/powerpoint/2010/main" val="3417532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blinds(horizontal)">
                                      <p:cBhvr>
                                        <p:cTn id="7" dur="500"/>
                                        <p:tgtEl>
                                          <p:spTgt spid="26628">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6632"/>
                                        </p:tgtEl>
                                        <p:attrNameLst>
                                          <p:attrName>style.visibility</p:attrName>
                                        </p:attrNameLst>
                                      </p:cBhvr>
                                      <p:to>
                                        <p:strVal val="visible"/>
                                      </p:to>
                                    </p:set>
                                    <p:animEffect transition="in" filter="blinds(horizontal)">
                                      <p:cBhvr>
                                        <p:cTn id="11" dur="500"/>
                                        <p:tgtEl>
                                          <p:spTgt spid="266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xit" presetSubtype="10" fill="hold" grpId="0" nodeType="clickEffect">
                                  <p:stCondLst>
                                    <p:cond delay="0"/>
                                  </p:stCondLst>
                                  <p:childTnLst>
                                    <p:animEffect transition="out" filter="blinds(horizontal)">
                                      <p:cBhvr>
                                        <p:cTn id="15" dur="500"/>
                                        <p:tgtEl>
                                          <p:spTgt spid="26628">
                                            <p:txEl>
                                              <p:pRg st="0" end="0"/>
                                            </p:txEl>
                                          </p:spTgt>
                                        </p:tgtEl>
                                      </p:cBhvr>
                                    </p:animEffect>
                                    <p:set>
                                      <p:cBhvr>
                                        <p:cTn id="16" dur="1" fill="hold">
                                          <p:stCondLst>
                                            <p:cond delay="499"/>
                                          </p:stCondLst>
                                        </p:cTn>
                                        <p:tgtEl>
                                          <p:spTgt spid="26628">
                                            <p:txEl>
                                              <p:pRg st="0" end="0"/>
                                            </p:txEl>
                                          </p:spTgt>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26628">
                                            <p:bg/>
                                          </p:spTgt>
                                        </p:tgtEl>
                                      </p:cBhvr>
                                    </p:animEffect>
                                    <p:set>
                                      <p:cBhvr>
                                        <p:cTn id="19" dur="1" fill="hold">
                                          <p:stCondLst>
                                            <p:cond delay="499"/>
                                          </p:stCondLst>
                                        </p:cTn>
                                        <p:tgtEl>
                                          <p:spTgt spid="26628">
                                            <p:bg/>
                                          </p:spTgt>
                                        </p:tgtEl>
                                        <p:attrNameLst>
                                          <p:attrName>style.visibility</p:attrName>
                                        </p:attrNameLst>
                                      </p:cBhvr>
                                      <p:to>
                                        <p:strVal val="hidden"/>
                                      </p:to>
                                    </p:set>
                                  </p:childTnLst>
                                </p:cTn>
                              </p:par>
                            </p:childTnLst>
                          </p:cTn>
                        </p:par>
                        <p:par>
                          <p:cTn id="20" fill="hold" nodeType="afterGroup">
                            <p:stCondLst>
                              <p:cond delay="500"/>
                            </p:stCondLst>
                            <p:childTnLst>
                              <p:par>
                                <p:cTn id="21" presetID="3" presetClass="exit" presetSubtype="10" fill="hold" nodeType="afterEffect">
                                  <p:stCondLst>
                                    <p:cond delay="0"/>
                                  </p:stCondLst>
                                  <p:childTnLst>
                                    <p:animEffect transition="out" filter="blinds(horizontal)">
                                      <p:cBhvr>
                                        <p:cTn id="22" dur="500"/>
                                        <p:tgtEl>
                                          <p:spTgt spid="26632"/>
                                        </p:tgtEl>
                                      </p:cBhvr>
                                    </p:animEffect>
                                    <p:set>
                                      <p:cBhvr>
                                        <p:cTn id="23" dur="1" fill="hold">
                                          <p:stCondLst>
                                            <p:cond delay="499"/>
                                          </p:stCondLst>
                                        </p:cTn>
                                        <p:tgtEl>
                                          <p:spTgt spid="266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2171"/>
            <a:ext cx="9144000" cy="775229"/>
          </a:xfrm>
        </p:spPr>
        <p:txBody>
          <a:bodyPr/>
          <a:lstStyle/>
          <a:p>
            <a:pPr eaLnBrk="1" hangingPunct="1"/>
            <a:r>
              <a:rPr lang="en-US" dirty="0" smtClean="0">
                <a:solidFill>
                  <a:srgbClr val="0000FF"/>
                </a:solidFill>
                <a:latin typeface="Arial"/>
                <a:cs typeface="Arial"/>
              </a:rPr>
              <a:t>Previewing activity</a:t>
            </a:r>
          </a:p>
        </p:txBody>
      </p:sp>
      <p:sp>
        <p:nvSpPr>
          <p:cNvPr id="23555" name="Rectangle 3"/>
          <p:cNvSpPr>
            <a:spLocks noGrp="1" noChangeArrowheads="1"/>
          </p:cNvSpPr>
          <p:nvPr>
            <p:ph type="body" idx="1"/>
          </p:nvPr>
        </p:nvSpPr>
        <p:spPr>
          <a:xfrm>
            <a:off x="457199" y="990600"/>
            <a:ext cx="8339667" cy="5427133"/>
          </a:xfrm>
        </p:spPr>
        <p:txBody>
          <a:bodyPr>
            <a:noAutofit/>
          </a:bodyPr>
          <a:lstStyle/>
          <a:p>
            <a:pPr marL="0" indent="0" eaLnBrk="1" hangingPunct="1">
              <a:buNone/>
            </a:pPr>
            <a:r>
              <a:rPr lang="en-US" sz="2800" dirty="0" smtClean="0">
                <a:latin typeface="Arial"/>
                <a:cs typeface="Arial"/>
              </a:rPr>
              <a:t>A newspaper is better than a magazine, and on a seashore is a better place than a street.   At first it is better to run than to walk.  Also you may have to try several times.   It takes some skill but it's easy to learn.  Even young children can enjoy it.  Once successful, complications are minimal.  Birds seldom get too close.  One needs lots of room.   Rain soaks in very fast.  Too many people doing the same thing can also cause problems.  If there are not complications, it can be very peaceful.  A rock will serve as an anchor.  If things break loose from it, however, you will not get a second chance.</a:t>
            </a:r>
          </a:p>
        </p:txBody>
      </p:sp>
    </p:spTree>
    <p:custDataLst>
      <p:tags r:id="rId1"/>
    </p:custDataLst>
    <p:extLst>
      <p:ext uri="{BB962C8B-B14F-4D97-AF65-F5344CB8AC3E}">
        <p14:creationId xmlns:p14="http://schemas.microsoft.com/office/powerpoint/2010/main" val="9058967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05"/>
            <a:ext cx="9144000" cy="766762"/>
          </a:xfrm>
        </p:spPr>
        <p:txBody>
          <a:bodyPr>
            <a:normAutofit/>
          </a:bodyPr>
          <a:lstStyle/>
          <a:p>
            <a:r>
              <a:rPr lang="en-US" sz="4000" dirty="0">
                <a:solidFill>
                  <a:srgbClr val="0000FF"/>
                </a:solidFill>
                <a:latin typeface="Arial"/>
                <a:ea typeface="+mn-ea"/>
                <a:cs typeface="Arial"/>
              </a:rPr>
              <a:t>Why am I here?</a:t>
            </a:r>
          </a:p>
        </p:txBody>
      </p:sp>
      <p:pic>
        <p:nvPicPr>
          <p:cNvPr id="4" name="Content Placeholder 3" descr="palmer.jpg"/>
          <p:cNvPicPr>
            <a:picLocks noGrp="1" noChangeAspect="1"/>
          </p:cNvPicPr>
          <p:nvPr>
            <p:ph idx="1"/>
          </p:nvPr>
        </p:nvPicPr>
        <p:blipFill>
          <a:blip r:embed="rId2" cstate="print"/>
          <a:stretch>
            <a:fillRect/>
          </a:stretch>
        </p:blipFill>
        <p:spPr>
          <a:xfrm>
            <a:off x="2696634" y="1026928"/>
            <a:ext cx="3754966" cy="5549210"/>
          </a:xfrm>
        </p:spPr>
      </p:pic>
    </p:spTree>
    <p:extLst>
      <p:ext uri="{BB962C8B-B14F-4D97-AF65-F5344CB8AC3E}">
        <p14:creationId xmlns:p14="http://schemas.microsoft.com/office/powerpoint/2010/main" val="24487721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p:txBody>
          <a:bodyPr>
            <a:normAutofit/>
          </a:bodyPr>
          <a:lstStyle/>
          <a:p>
            <a:pPr marL="0" indent="0">
              <a:buNone/>
            </a:pPr>
            <a:r>
              <a:rPr lang="en-US" dirty="0" smtClean="0">
                <a:latin typeface="Arial"/>
                <a:cs typeface="Arial"/>
              </a:rPr>
              <a:t>Write down as many of the phrases as you can remember.</a:t>
            </a:r>
          </a:p>
        </p:txBody>
      </p:sp>
    </p:spTree>
    <p:custDataLst>
      <p:tags r:id="rId1"/>
    </p:custDataLst>
    <p:extLst>
      <p:ext uri="{BB962C8B-B14F-4D97-AF65-F5344CB8AC3E}">
        <p14:creationId xmlns:p14="http://schemas.microsoft.com/office/powerpoint/2010/main" val="18109532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0" y="1522413"/>
            <a:ext cx="9144000" cy="159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3600" b="1" dirty="0" smtClean="0">
                <a:latin typeface="Arial"/>
                <a:cs typeface="Arial"/>
              </a:rPr>
              <a:t>Goal-Setting:</a:t>
            </a:r>
          </a:p>
          <a:p>
            <a:pPr algn="ctr">
              <a:lnSpc>
                <a:spcPct val="90000"/>
              </a:lnSpc>
              <a:tabLst>
                <a:tab pos="1828800" algn="ctr"/>
                <a:tab pos="5486400" algn="ctr"/>
              </a:tabLst>
            </a:pPr>
            <a:endParaRPr lang="en-US" sz="3600" b="1" dirty="0" smtClean="0">
              <a:latin typeface="Arial"/>
              <a:cs typeface="Arial"/>
            </a:endParaRPr>
          </a:p>
          <a:p>
            <a:pPr algn="ctr">
              <a:lnSpc>
                <a:spcPct val="90000"/>
              </a:lnSpc>
              <a:tabLst>
                <a:tab pos="1828800" algn="ctr"/>
                <a:tab pos="5486400" algn="ctr"/>
              </a:tabLst>
            </a:pPr>
            <a:r>
              <a:rPr lang="en-US" sz="3600" i="1" dirty="0" smtClean="0">
                <a:latin typeface="Arial"/>
                <a:cs typeface="Arial"/>
              </a:rPr>
              <a:t>Reflection-for-Action</a:t>
            </a:r>
            <a:endParaRPr lang="en-US" sz="3600" i="1" dirty="0">
              <a:latin typeface="Arial"/>
              <a:cs typeface="Arial"/>
            </a:endParaRPr>
          </a:p>
        </p:txBody>
      </p:sp>
    </p:spTree>
    <p:extLst>
      <p:ext uri="{BB962C8B-B14F-4D97-AF65-F5344CB8AC3E}">
        <p14:creationId xmlns:p14="http://schemas.microsoft.com/office/powerpoint/2010/main" val="3583988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59395"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a:solidFill>
                  <a:srgbClr val="0000FF"/>
                </a:solidFill>
                <a:latin typeface="Arial" charset="0"/>
              </a:rPr>
              <a:t>Planning and Goal-Setting</a:t>
            </a:r>
          </a:p>
        </p:txBody>
      </p:sp>
      <p:sp>
        <p:nvSpPr>
          <p:cNvPr id="59396" name="Rectangle 4"/>
          <p:cNvSpPr>
            <a:spLocks noChangeArrowheads="1"/>
          </p:cNvSpPr>
          <p:nvPr/>
        </p:nvSpPr>
        <p:spPr bwMode="auto">
          <a:xfrm>
            <a:off x="2330450" y="6362700"/>
            <a:ext cx="671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b="0" i="1">
                <a:solidFill>
                  <a:srgbClr val="0000FF"/>
                </a:solidFill>
                <a:latin typeface="Arial" charset="0"/>
              </a:rPr>
              <a:t>The Art of Possibility</a:t>
            </a:r>
            <a:r>
              <a:rPr lang="en-US" b="0">
                <a:solidFill>
                  <a:srgbClr val="0000FF"/>
                </a:solidFill>
                <a:latin typeface="Arial" charset="0"/>
              </a:rPr>
              <a:t> (Zander and Zander, 2000)</a:t>
            </a:r>
          </a:p>
        </p:txBody>
      </p:sp>
      <p:sp>
        <p:nvSpPr>
          <p:cNvPr id="59397" name="Rectangle 5"/>
          <p:cNvSpPr>
            <a:spLocks noChangeArrowheads="1"/>
          </p:cNvSpPr>
          <p:nvPr/>
        </p:nvSpPr>
        <p:spPr bwMode="auto">
          <a:xfrm>
            <a:off x="495300" y="990600"/>
            <a:ext cx="809466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000000"/>
                </a:solidFill>
                <a:latin typeface="Arial" charset="0"/>
              </a:rPr>
              <a:t>Journal Activity:</a:t>
            </a:r>
            <a:endParaRPr lang="en-US" sz="3200" b="0">
              <a:solidFill>
                <a:srgbClr val="000000"/>
              </a:solidFill>
              <a:latin typeface="Arial" charset="0"/>
            </a:endParaRPr>
          </a:p>
          <a:p>
            <a:r>
              <a:rPr lang="en-US" sz="3200" b="0">
                <a:solidFill>
                  <a:srgbClr val="000000"/>
                </a:solidFill>
                <a:latin typeface="Arial" charset="0"/>
              </a:rPr>
              <a:t>Write a letter describing what you accomplished in this course.  The letter should be dated for the end of the semester and written in the past tense.  Tell me what you did, how you did it, and how your thinking and understanding changed.</a:t>
            </a:r>
          </a:p>
          <a:p>
            <a:endParaRPr lang="en-US" sz="3200" b="0">
              <a:solidFill>
                <a:srgbClr val="000000"/>
              </a:solidFill>
              <a:latin typeface="Arial" charset="0"/>
            </a:endParaRPr>
          </a:p>
          <a:p>
            <a:r>
              <a:rPr lang="en-US" sz="3200" b="0">
                <a:solidFill>
                  <a:srgbClr val="000000"/>
                </a:solidFill>
                <a:latin typeface="Arial" charset="0"/>
              </a:rPr>
              <a:t>Begin your letter with:</a:t>
            </a:r>
          </a:p>
          <a:p>
            <a:r>
              <a:rPr lang="en-US" sz="3200" i="1">
                <a:solidFill>
                  <a:srgbClr val="000000"/>
                </a:solidFill>
                <a:latin typeface="Arial" charset="0"/>
              </a:rPr>
              <a:t>I earned an </a:t>
            </a:r>
            <a:r>
              <a:rPr lang="ja-JP" altLang="en-US" sz="3200" i="1">
                <a:solidFill>
                  <a:srgbClr val="000000"/>
                </a:solidFill>
                <a:latin typeface="Arial" charset="0"/>
              </a:rPr>
              <a:t>“</a:t>
            </a:r>
            <a:r>
              <a:rPr lang="en-US" sz="3200" i="1">
                <a:solidFill>
                  <a:srgbClr val="000000"/>
                </a:solidFill>
                <a:latin typeface="Arial" charset="0"/>
              </a:rPr>
              <a:t>A</a:t>
            </a:r>
            <a:r>
              <a:rPr lang="ja-JP" altLang="en-US" sz="3200" i="1">
                <a:solidFill>
                  <a:srgbClr val="000000"/>
                </a:solidFill>
                <a:latin typeface="Arial" charset="0"/>
              </a:rPr>
              <a:t>”</a:t>
            </a:r>
            <a:r>
              <a:rPr lang="en-US" sz="3200" i="1">
                <a:solidFill>
                  <a:srgbClr val="000000"/>
                </a:solidFill>
                <a:latin typeface="Arial" charset="0"/>
              </a:rPr>
              <a:t> in this course because…</a:t>
            </a:r>
            <a:endParaRPr lang="en-US" sz="3200" b="0" i="1">
              <a:solidFill>
                <a:srgbClr val="000000"/>
              </a:solidFill>
              <a:latin typeface="Arial" charset="0"/>
            </a:endParaRPr>
          </a:p>
        </p:txBody>
      </p:sp>
    </p:spTree>
    <p:extLst>
      <p:ext uri="{BB962C8B-B14F-4D97-AF65-F5344CB8AC3E}">
        <p14:creationId xmlns:p14="http://schemas.microsoft.com/office/powerpoint/2010/main" val="19702976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63491"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a:solidFill>
                  <a:srgbClr val="0000FF"/>
                </a:solidFill>
                <a:latin typeface="Arial" charset="0"/>
              </a:rPr>
              <a:t>Example Responses</a:t>
            </a:r>
          </a:p>
        </p:txBody>
      </p:sp>
      <p:sp>
        <p:nvSpPr>
          <p:cNvPr id="63492" name="Rectangle 5"/>
          <p:cNvSpPr>
            <a:spLocks noChangeArrowheads="1"/>
          </p:cNvSpPr>
          <p:nvPr/>
        </p:nvSpPr>
        <p:spPr bwMode="auto">
          <a:xfrm>
            <a:off x="495300" y="990600"/>
            <a:ext cx="80946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b="0" i="1">
                <a:solidFill>
                  <a:srgbClr val="000000"/>
                </a:solidFill>
                <a:latin typeface="Arial" charset="0"/>
              </a:rPr>
              <a:t>“</a:t>
            </a:r>
            <a:r>
              <a:rPr lang="en-US" sz="2800" b="0" i="1">
                <a:solidFill>
                  <a:srgbClr val="000000"/>
                </a:solidFill>
                <a:latin typeface="Arial" charset="0"/>
              </a:rPr>
              <a:t>When it came time for me to do assignments… I also pondered the reasons my professor assigned them and what I should be have been learning by doing them.</a:t>
            </a:r>
            <a:r>
              <a:rPr lang="ja-JP" altLang="en-US" sz="2800" b="0" i="1">
                <a:solidFill>
                  <a:srgbClr val="000000"/>
                </a:solidFill>
                <a:latin typeface="Arial" charset="0"/>
              </a:rPr>
              <a:t>”</a:t>
            </a:r>
            <a:endParaRPr lang="en-US" sz="2800" b="0" i="1">
              <a:solidFill>
                <a:srgbClr val="000000"/>
              </a:solidFill>
              <a:latin typeface="Arial" charset="0"/>
            </a:endParaRPr>
          </a:p>
          <a:p>
            <a:endParaRPr lang="en-US" sz="2800" b="0" i="1">
              <a:solidFill>
                <a:srgbClr val="000000"/>
              </a:solidFill>
              <a:latin typeface="Arial" charset="0"/>
            </a:endParaRPr>
          </a:p>
          <a:p>
            <a:r>
              <a:rPr lang="ja-JP" altLang="en-US" sz="2800" b="0" i="1">
                <a:solidFill>
                  <a:srgbClr val="000000"/>
                </a:solidFill>
                <a:latin typeface="Arial" charset="0"/>
              </a:rPr>
              <a:t>“</a:t>
            </a:r>
            <a:r>
              <a:rPr lang="en-US" sz="2800" b="0" i="1">
                <a:solidFill>
                  <a:srgbClr val="000000"/>
                </a:solidFill>
                <a:latin typeface="Arial" charset="0"/>
              </a:rPr>
              <a:t>I have challenged myself to think… in strange and new ways.</a:t>
            </a:r>
            <a:r>
              <a:rPr lang="ja-JP" altLang="en-US" sz="2800" b="0" i="1">
                <a:solidFill>
                  <a:srgbClr val="000000"/>
                </a:solidFill>
                <a:latin typeface="Arial" charset="0"/>
              </a:rPr>
              <a:t>”</a:t>
            </a:r>
            <a:endParaRPr lang="en-US" sz="2800" b="0" i="1">
              <a:solidFill>
                <a:srgbClr val="000000"/>
              </a:solidFill>
              <a:latin typeface="Arial" charset="0"/>
            </a:endParaRPr>
          </a:p>
          <a:p>
            <a:endParaRPr lang="en-US" sz="2800" b="0" i="1">
              <a:solidFill>
                <a:srgbClr val="000000"/>
              </a:solidFill>
              <a:latin typeface="Arial" charset="0"/>
            </a:endParaRPr>
          </a:p>
          <a:p>
            <a:r>
              <a:rPr lang="ja-JP" altLang="en-US" sz="2800" b="0" i="1">
                <a:solidFill>
                  <a:srgbClr val="000000"/>
                </a:solidFill>
                <a:latin typeface="Arial" charset="0"/>
              </a:rPr>
              <a:t>“</a:t>
            </a:r>
            <a:r>
              <a:rPr lang="en-US" sz="2800" b="0" i="1">
                <a:solidFill>
                  <a:srgbClr val="000000"/>
                </a:solidFill>
                <a:latin typeface="Arial" charset="0"/>
              </a:rPr>
              <a:t>I have also realized that seeking help, especially from my peers, is an important step in the academic process...</a:t>
            </a:r>
            <a:r>
              <a:rPr lang="ja-JP" altLang="en-US" sz="2800" b="0" i="1">
                <a:solidFill>
                  <a:srgbClr val="000000"/>
                </a:solidFill>
                <a:latin typeface="Arial" charset="0"/>
              </a:rPr>
              <a:t>”</a:t>
            </a:r>
            <a:endParaRPr lang="en-US" sz="2800" b="0" i="1">
              <a:latin typeface="Times New Roman" charset="0"/>
            </a:endParaRPr>
          </a:p>
        </p:txBody>
      </p:sp>
    </p:spTree>
    <p:extLst>
      <p:ext uri="{BB962C8B-B14F-4D97-AF65-F5344CB8AC3E}">
        <p14:creationId xmlns:p14="http://schemas.microsoft.com/office/powerpoint/2010/main" val="27522857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0" y="1688932"/>
            <a:ext cx="9144000" cy="209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3600" b="1" dirty="0">
                <a:latin typeface="Arial"/>
                <a:cs typeface="Arial"/>
              </a:rPr>
              <a:t>Reading </a:t>
            </a:r>
            <a:r>
              <a:rPr lang="en-US" sz="3600" b="1" dirty="0" smtClean="0">
                <a:latin typeface="Arial"/>
                <a:cs typeface="Arial"/>
              </a:rPr>
              <a:t>Reflections:</a:t>
            </a:r>
          </a:p>
          <a:p>
            <a:pPr algn="ctr">
              <a:lnSpc>
                <a:spcPct val="90000"/>
              </a:lnSpc>
              <a:tabLst>
                <a:tab pos="1828800" algn="ctr"/>
                <a:tab pos="5486400" algn="ctr"/>
              </a:tabLst>
            </a:pPr>
            <a:endParaRPr lang="en-US" sz="3600" b="1" dirty="0" smtClean="0">
              <a:latin typeface="Arial"/>
              <a:cs typeface="Arial"/>
            </a:endParaRPr>
          </a:p>
          <a:p>
            <a:pPr algn="ctr">
              <a:lnSpc>
                <a:spcPct val="90000"/>
              </a:lnSpc>
              <a:tabLst>
                <a:tab pos="1828800" algn="ctr"/>
                <a:tab pos="5486400" algn="ctr"/>
              </a:tabLst>
            </a:pPr>
            <a:r>
              <a:rPr lang="en-US" sz="3600" i="1" dirty="0" smtClean="0">
                <a:latin typeface="Arial"/>
                <a:cs typeface="Arial"/>
              </a:rPr>
              <a:t>Supporting Content Learning with Reflection-in-Action</a:t>
            </a:r>
            <a:endParaRPr lang="en-US" sz="3600" i="1" dirty="0">
              <a:latin typeface="Arial"/>
              <a:cs typeface="Arial"/>
            </a:endParaRPr>
          </a:p>
        </p:txBody>
      </p:sp>
    </p:spTree>
    <p:extLst>
      <p:ext uri="{BB962C8B-B14F-4D97-AF65-F5344CB8AC3E}">
        <p14:creationId xmlns:p14="http://schemas.microsoft.com/office/powerpoint/2010/main" val="956622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0" y="-127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cs typeface="Arial" charset="0"/>
              </a:rPr>
              <a:t>Strategic Reading</a:t>
            </a:r>
          </a:p>
        </p:txBody>
      </p:sp>
      <p:sp>
        <p:nvSpPr>
          <p:cNvPr id="31747" name="TextBox 2"/>
          <p:cNvSpPr txBox="1">
            <a:spLocks noChangeArrowheads="1"/>
          </p:cNvSpPr>
          <p:nvPr/>
        </p:nvSpPr>
        <p:spPr bwMode="auto">
          <a:xfrm>
            <a:off x="381000" y="876300"/>
            <a:ext cx="8534400" cy="5448300"/>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2800" b="1" dirty="0">
                <a:cs typeface="Arial" charset="0"/>
              </a:rPr>
              <a:t>Expert Readers</a:t>
            </a:r>
            <a:r>
              <a:rPr lang="en-US" sz="2800" dirty="0">
                <a:cs typeface="Arial" charset="0"/>
              </a:rPr>
              <a:t>:</a:t>
            </a:r>
          </a:p>
          <a:p>
            <a:pPr marL="342900" indent="-342900" eaLnBrk="1" hangingPunct="1">
              <a:spcAft>
                <a:spcPts val="600"/>
              </a:spcAft>
              <a:buFont typeface="Arial" charset="0"/>
              <a:buChar char="•"/>
            </a:pPr>
            <a:r>
              <a:rPr lang="en-US" sz="2800" dirty="0">
                <a:cs typeface="Arial" charset="0"/>
              </a:rPr>
              <a:t>read with a purpose and in </a:t>
            </a:r>
            <a:r>
              <a:rPr lang="ja-JP" altLang="en-US" sz="2800" dirty="0">
                <a:cs typeface="Arial" charset="0"/>
              </a:rPr>
              <a:t>“</a:t>
            </a:r>
            <a:r>
              <a:rPr lang="en-US" sz="2800" dirty="0">
                <a:cs typeface="Arial" charset="0"/>
              </a:rPr>
              <a:t>extensive mode</a:t>
            </a:r>
            <a:r>
              <a:rPr lang="ja-JP" altLang="en-US" sz="2800" dirty="0">
                <a:cs typeface="Arial" charset="0"/>
              </a:rPr>
              <a:t>”</a:t>
            </a:r>
            <a:endParaRPr lang="en-US" sz="2800" dirty="0">
              <a:cs typeface="Arial" charset="0"/>
            </a:endParaRPr>
          </a:p>
          <a:p>
            <a:pPr marL="342900" indent="-342900" eaLnBrk="1" hangingPunct="1">
              <a:spcAft>
                <a:spcPts val="600"/>
              </a:spcAft>
              <a:buFont typeface="Arial" charset="0"/>
              <a:buChar char="•"/>
            </a:pPr>
            <a:r>
              <a:rPr lang="en-US" sz="2800" dirty="0">
                <a:cs typeface="Arial" charset="0"/>
              </a:rPr>
              <a:t>accomplished in use of prior knowledge</a:t>
            </a:r>
          </a:p>
          <a:p>
            <a:pPr marL="342900" indent="-342900" eaLnBrk="1" hangingPunct="1">
              <a:spcAft>
                <a:spcPts val="600"/>
              </a:spcAft>
              <a:buFont typeface="Arial" charset="0"/>
              <a:buChar char="•"/>
            </a:pPr>
            <a:r>
              <a:rPr lang="en-US" sz="2800" dirty="0">
                <a:cs typeface="Arial" charset="0"/>
              </a:rPr>
              <a:t>utilize a wide variety of strategies for monitoring and comprehension (e.g., prediction, integration, self-questioning, reflecting)</a:t>
            </a:r>
          </a:p>
          <a:p>
            <a:pPr eaLnBrk="1" hangingPunct="1">
              <a:spcAft>
                <a:spcPts val="600"/>
              </a:spcAft>
            </a:pPr>
            <a:endParaRPr lang="en-US" sz="2800" dirty="0">
              <a:cs typeface="Arial" charset="0"/>
            </a:endParaRPr>
          </a:p>
          <a:p>
            <a:pPr eaLnBrk="1" hangingPunct="1">
              <a:spcAft>
                <a:spcPts val="600"/>
              </a:spcAft>
            </a:pPr>
            <a:r>
              <a:rPr lang="en-US" sz="2800" b="1" dirty="0">
                <a:cs typeface="Arial" charset="0"/>
              </a:rPr>
              <a:t>Novice Readers</a:t>
            </a:r>
            <a:r>
              <a:rPr lang="en-US" sz="2800" dirty="0">
                <a:cs typeface="Arial" charset="0"/>
              </a:rPr>
              <a:t>:</a:t>
            </a:r>
          </a:p>
          <a:p>
            <a:pPr marL="342900" indent="-342900" eaLnBrk="1" hangingPunct="1">
              <a:spcAft>
                <a:spcPts val="600"/>
              </a:spcAft>
              <a:buFont typeface="Arial" charset="0"/>
              <a:buChar char="•"/>
            </a:pPr>
            <a:r>
              <a:rPr lang="en-US" sz="2800" dirty="0">
                <a:cs typeface="Arial" charset="0"/>
              </a:rPr>
              <a:t>focus on decoding single words or phrases</a:t>
            </a:r>
          </a:p>
          <a:p>
            <a:pPr marL="342900" indent="-342900" eaLnBrk="1" hangingPunct="1">
              <a:spcAft>
                <a:spcPts val="600"/>
              </a:spcAft>
              <a:buFont typeface="Arial" charset="0"/>
              <a:buChar char="•"/>
            </a:pPr>
            <a:r>
              <a:rPr lang="en-US" sz="2800" dirty="0">
                <a:cs typeface="Arial" charset="0"/>
              </a:rPr>
              <a:t>fail to adjust for different texts or purposes</a:t>
            </a:r>
          </a:p>
          <a:p>
            <a:pPr marL="342900" indent="-342900" eaLnBrk="1" hangingPunct="1">
              <a:spcAft>
                <a:spcPts val="600"/>
              </a:spcAft>
              <a:buFont typeface="Arial" charset="0"/>
              <a:buChar char="•"/>
            </a:pPr>
            <a:r>
              <a:rPr lang="en-US" sz="2800" dirty="0">
                <a:cs typeface="Arial" charset="0"/>
              </a:rPr>
              <a:t>seldom use text-processing strategies</a:t>
            </a:r>
          </a:p>
        </p:txBody>
      </p:sp>
      <p:sp>
        <p:nvSpPr>
          <p:cNvPr id="116740" name="Rectangle 15"/>
          <p:cNvSpPr>
            <a:spLocks noChangeArrowheads="1"/>
          </p:cNvSpPr>
          <p:nvPr/>
        </p:nvSpPr>
        <p:spPr bwMode="auto">
          <a:xfrm>
            <a:off x="6299200" y="6437313"/>
            <a:ext cx="313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FF"/>
                </a:solidFill>
                <a:cs typeface="Arial" charset="0"/>
              </a:rPr>
              <a:t>Paris et al. (1996)</a:t>
            </a:r>
          </a:p>
        </p:txBody>
      </p:sp>
    </p:spTree>
    <p:extLst>
      <p:ext uri="{BB962C8B-B14F-4D97-AF65-F5344CB8AC3E}">
        <p14:creationId xmlns:p14="http://schemas.microsoft.com/office/powerpoint/2010/main" val="581282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17763" name="Text Box 3"/>
          <p:cNvSpPr txBox="1">
            <a:spLocks noChangeArrowheads="1"/>
          </p:cNvSpPr>
          <p:nvPr/>
        </p:nvSpPr>
        <p:spPr bwMode="auto">
          <a:xfrm>
            <a:off x="0" y="127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rPr>
              <a:t>Reading Reflections</a:t>
            </a:r>
          </a:p>
        </p:txBody>
      </p:sp>
      <p:sp>
        <p:nvSpPr>
          <p:cNvPr id="117764" name="Rectangle 4"/>
          <p:cNvSpPr>
            <a:spLocks noChangeArrowheads="1"/>
          </p:cNvSpPr>
          <p:nvPr/>
        </p:nvSpPr>
        <p:spPr bwMode="auto">
          <a:xfrm>
            <a:off x="403225" y="987425"/>
            <a:ext cx="831056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20000"/>
              </a:lnSpc>
              <a:spcBef>
                <a:spcPct val="20000"/>
              </a:spcBef>
              <a:buFontTx/>
              <a:buChar char="•"/>
            </a:pPr>
            <a:r>
              <a:rPr lang="en-US" sz="3200">
                <a:latin typeface="Helvetica" charset="0"/>
              </a:rPr>
              <a:t>Completed after each reading assignment</a:t>
            </a:r>
          </a:p>
          <a:p>
            <a:pPr marL="342900" indent="-342900">
              <a:lnSpc>
                <a:spcPct val="120000"/>
              </a:lnSpc>
              <a:spcBef>
                <a:spcPct val="20000"/>
              </a:spcBef>
              <a:buFontTx/>
              <a:buChar char="•"/>
            </a:pPr>
            <a:r>
              <a:rPr lang="en-US" sz="3200">
                <a:latin typeface="Helvetica" charset="0"/>
              </a:rPr>
              <a:t>Short responses to three questions</a:t>
            </a:r>
          </a:p>
          <a:p>
            <a:pPr marL="342900" indent="-342900">
              <a:lnSpc>
                <a:spcPct val="120000"/>
              </a:lnSpc>
              <a:spcBef>
                <a:spcPct val="20000"/>
              </a:spcBef>
              <a:buFontTx/>
              <a:buChar char="•"/>
            </a:pPr>
            <a:endParaRPr lang="en-US" sz="3200">
              <a:latin typeface="Helvetica" charset="0"/>
            </a:endParaRPr>
          </a:p>
          <a:p>
            <a:pPr marL="342900" indent="-342900">
              <a:lnSpc>
                <a:spcPct val="120000"/>
              </a:lnSpc>
              <a:spcBef>
                <a:spcPct val="20000"/>
              </a:spcBef>
              <a:buFontTx/>
              <a:buChar char="•"/>
            </a:pPr>
            <a:endParaRPr lang="en-US" sz="3200">
              <a:latin typeface="Helvetica" charset="0"/>
            </a:endParaRPr>
          </a:p>
          <a:p>
            <a:pPr marL="342900" indent="-342900">
              <a:lnSpc>
                <a:spcPct val="120000"/>
              </a:lnSpc>
              <a:spcBef>
                <a:spcPct val="20000"/>
              </a:spcBef>
              <a:buFontTx/>
              <a:buChar char="•"/>
            </a:pPr>
            <a:endParaRPr lang="en-US" sz="3200">
              <a:latin typeface="Helvetica" charset="0"/>
            </a:endParaRPr>
          </a:p>
          <a:p>
            <a:pPr marL="342900" indent="-342900">
              <a:lnSpc>
                <a:spcPct val="120000"/>
              </a:lnSpc>
              <a:spcBef>
                <a:spcPct val="20000"/>
              </a:spcBef>
              <a:buFontTx/>
              <a:buChar char="•"/>
            </a:pPr>
            <a:r>
              <a:rPr lang="en-US" sz="3200">
                <a:latin typeface="Helvetica" charset="0"/>
              </a:rPr>
              <a:t>Submitted online before class</a:t>
            </a:r>
          </a:p>
          <a:p>
            <a:pPr marL="342900" indent="-342900">
              <a:lnSpc>
                <a:spcPct val="120000"/>
              </a:lnSpc>
              <a:spcBef>
                <a:spcPct val="20000"/>
              </a:spcBef>
              <a:buFontTx/>
              <a:buChar char="•"/>
            </a:pPr>
            <a:r>
              <a:rPr lang="en-US" sz="3200">
                <a:latin typeface="Helvetica" charset="0"/>
              </a:rPr>
              <a:t>Credit awarded for </a:t>
            </a:r>
            <a:r>
              <a:rPr lang="ja-JP" altLang="en-US" sz="3200">
                <a:latin typeface="Helvetica" charset="0"/>
              </a:rPr>
              <a:t>“</a:t>
            </a:r>
            <a:r>
              <a:rPr lang="en-US" sz="3200">
                <a:latin typeface="Helvetica" charset="0"/>
              </a:rPr>
              <a:t>reflective</a:t>
            </a:r>
            <a:r>
              <a:rPr lang="ja-JP" altLang="en-US" sz="3200">
                <a:latin typeface="Helvetica" charset="0"/>
              </a:rPr>
              <a:t>”</a:t>
            </a:r>
            <a:r>
              <a:rPr lang="en-US" sz="3200">
                <a:latin typeface="Helvetica" charset="0"/>
              </a:rPr>
              <a:t> submissions</a:t>
            </a:r>
          </a:p>
        </p:txBody>
      </p:sp>
      <p:sp>
        <p:nvSpPr>
          <p:cNvPr id="117765" name="Rectangle 7"/>
          <p:cNvSpPr>
            <a:spLocks noChangeArrowheads="1"/>
          </p:cNvSpPr>
          <p:nvPr/>
        </p:nvSpPr>
        <p:spPr bwMode="auto">
          <a:xfrm>
            <a:off x="796925" y="2589213"/>
            <a:ext cx="7451725" cy="1714500"/>
          </a:xfrm>
          <a:prstGeom prst="rect">
            <a:avLst/>
          </a:prstGeom>
          <a:solidFill>
            <a:srgbClr val="F1F1F1"/>
          </a:solidFill>
          <a:ln w="12700">
            <a:solidFill>
              <a:schemeClr val="tx1"/>
            </a:solidFill>
            <a:miter lim="800000"/>
            <a:headEnd/>
            <a:tailEnd/>
          </a:ln>
        </p:spPr>
        <p:txBody>
          <a:bodyPr wrap="none">
            <a:spAutoFit/>
          </a:bodyPr>
          <a:lstStyle/>
          <a:p>
            <a:pPr marL="342900" indent="-342900">
              <a:lnSpc>
                <a:spcPct val="110000"/>
              </a:lnSpc>
              <a:buFontTx/>
              <a:buChar char="•"/>
            </a:pPr>
            <a:r>
              <a:rPr lang="en-US" sz="3200">
                <a:solidFill>
                  <a:srgbClr val="000000"/>
                </a:solidFill>
              </a:rPr>
              <a:t>What is the main point of this reading?</a:t>
            </a:r>
          </a:p>
          <a:p>
            <a:pPr marL="342900" indent="-342900">
              <a:lnSpc>
                <a:spcPct val="110000"/>
              </a:lnSpc>
              <a:buFontTx/>
              <a:buChar char="•"/>
            </a:pPr>
            <a:r>
              <a:rPr lang="en-US" sz="3200">
                <a:solidFill>
                  <a:srgbClr val="000000"/>
                </a:solidFill>
              </a:rPr>
              <a:t>What did you find surprising?  Why?</a:t>
            </a:r>
          </a:p>
          <a:p>
            <a:pPr marL="342900" indent="-342900">
              <a:lnSpc>
                <a:spcPct val="110000"/>
              </a:lnSpc>
              <a:buFontTx/>
              <a:buChar char="•"/>
            </a:pPr>
            <a:r>
              <a:rPr lang="en-US" sz="3200">
                <a:solidFill>
                  <a:srgbClr val="000000"/>
                </a:solidFill>
              </a:rPr>
              <a:t>What did you find confusing?  Why?</a:t>
            </a:r>
          </a:p>
        </p:txBody>
      </p:sp>
    </p:spTree>
    <p:extLst>
      <p:ext uri="{BB962C8B-B14F-4D97-AF65-F5344CB8AC3E}">
        <p14:creationId xmlns:p14="http://schemas.microsoft.com/office/powerpoint/2010/main" val="38101049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6563" name="Text Box 3"/>
          <p:cNvSpPr txBox="1">
            <a:spLocks noChangeArrowheads="1"/>
          </p:cNvSpPr>
          <p:nvPr/>
        </p:nvSpPr>
        <p:spPr bwMode="auto">
          <a:xfrm>
            <a:off x="0" y="127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rPr>
              <a:t>Metacognitive Goals of Reflections</a:t>
            </a:r>
          </a:p>
        </p:txBody>
      </p:sp>
      <p:sp>
        <p:nvSpPr>
          <p:cNvPr id="66564" name="Rectangle 4"/>
          <p:cNvSpPr>
            <a:spLocks noChangeArrowheads="1"/>
          </p:cNvSpPr>
          <p:nvPr/>
        </p:nvSpPr>
        <p:spPr bwMode="auto">
          <a:xfrm>
            <a:off x="292100" y="987425"/>
            <a:ext cx="8636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3200" b="1">
                <a:solidFill>
                  <a:srgbClr val="000000"/>
                </a:solidFill>
              </a:rPr>
              <a:t>What is the main point of this reading?</a:t>
            </a:r>
          </a:p>
          <a:p>
            <a:pPr marL="342900" indent="-342900">
              <a:buFontTx/>
              <a:buChar char="•"/>
            </a:pPr>
            <a:r>
              <a:rPr lang="en-US" sz="3200">
                <a:solidFill>
                  <a:srgbClr val="000000"/>
                </a:solidFill>
              </a:rPr>
              <a:t>Summarizing </a:t>
            </a:r>
            <a:r>
              <a:rPr lang="en-US">
                <a:solidFill>
                  <a:srgbClr val="000000"/>
                </a:solidFill>
              </a:rPr>
              <a:t>(Anderson &amp; Thiede, 2008)</a:t>
            </a:r>
          </a:p>
          <a:p>
            <a:pPr marL="342900" indent="-342900">
              <a:buFontTx/>
              <a:buChar char="•"/>
            </a:pPr>
            <a:r>
              <a:rPr lang="en-US" sz="3200">
                <a:solidFill>
                  <a:srgbClr val="000000"/>
                </a:solidFill>
              </a:rPr>
              <a:t>Keywords</a:t>
            </a:r>
            <a:r>
              <a:rPr lang="en-US">
                <a:solidFill>
                  <a:srgbClr val="000000"/>
                </a:solidFill>
              </a:rPr>
              <a:t> (Thiede et al., 2005)</a:t>
            </a:r>
          </a:p>
          <a:p>
            <a:pPr marL="342900" indent="-342900">
              <a:buFontTx/>
              <a:buChar char="•"/>
            </a:pPr>
            <a:endParaRPr lang="en-US" sz="3200">
              <a:solidFill>
                <a:srgbClr val="000000"/>
              </a:solidFill>
            </a:endParaRPr>
          </a:p>
          <a:p>
            <a:pPr marL="342900" indent="-342900"/>
            <a:r>
              <a:rPr lang="en-US" sz="3200" b="1">
                <a:solidFill>
                  <a:srgbClr val="000000"/>
                </a:solidFill>
              </a:rPr>
              <a:t>What did you find surprising?  Why?</a:t>
            </a:r>
          </a:p>
          <a:p>
            <a:pPr marL="342900" indent="-342900">
              <a:buFontTx/>
              <a:buChar char="•"/>
            </a:pPr>
            <a:r>
              <a:rPr lang="en-US" sz="3200">
                <a:solidFill>
                  <a:srgbClr val="000000"/>
                </a:solidFill>
              </a:rPr>
              <a:t>Misconceptions </a:t>
            </a:r>
            <a:r>
              <a:rPr lang="en-US">
                <a:solidFill>
                  <a:srgbClr val="000000"/>
                </a:solidFill>
              </a:rPr>
              <a:t>(Bransford et al., 2000)</a:t>
            </a:r>
          </a:p>
          <a:p>
            <a:pPr marL="342900" indent="-342900">
              <a:buFontTx/>
              <a:buChar char="•"/>
            </a:pPr>
            <a:r>
              <a:rPr lang="en-US" sz="3200">
                <a:solidFill>
                  <a:srgbClr val="000000"/>
                </a:solidFill>
              </a:rPr>
              <a:t>Affect </a:t>
            </a:r>
            <a:r>
              <a:rPr lang="en-US">
                <a:solidFill>
                  <a:srgbClr val="000000"/>
                </a:solidFill>
              </a:rPr>
              <a:t>(Winne &amp; Hadwin, 1998; Pintrich and Zusho, 2007)</a:t>
            </a:r>
          </a:p>
          <a:p>
            <a:pPr marL="342900" indent="-342900"/>
            <a:endParaRPr lang="en-US" sz="3200">
              <a:solidFill>
                <a:srgbClr val="000000"/>
              </a:solidFill>
            </a:endParaRPr>
          </a:p>
          <a:p>
            <a:pPr marL="342900" indent="-342900"/>
            <a:r>
              <a:rPr lang="en-US" sz="3200" b="1">
                <a:solidFill>
                  <a:srgbClr val="000000"/>
                </a:solidFill>
              </a:rPr>
              <a:t>What did you find confusing?  Why?</a:t>
            </a:r>
          </a:p>
          <a:p>
            <a:pPr marL="342900" indent="-342900">
              <a:buFontTx/>
              <a:buChar char="•"/>
            </a:pPr>
            <a:r>
              <a:rPr lang="en-US" sz="3200">
                <a:solidFill>
                  <a:srgbClr val="000000"/>
                </a:solidFill>
              </a:rPr>
              <a:t>Monitoring, Evaluation, and Reflection  </a:t>
            </a:r>
            <a:r>
              <a:rPr lang="en-US">
                <a:solidFill>
                  <a:srgbClr val="000000"/>
                </a:solidFill>
              </a:rPr>
              <a:t> (Ertmer and Newby, 1996; </a:t>
            </a:r>
            <a:r>
              <a:rPr lang="en-US" i="1">
                <a:solidFill>
                  <a:srgbClr val="000000"/>
                </a:solidFill>
              </a:rPr>
              <a:t>Zimmerman, 2002</a:t>
            </a:r>
            <a:r>
              <a:rPr lang="en-US">
                <a:solidFill>
                  <a:srgbClr val="000000"/>
                </a:solidFill>
              </a:rPr>
              <a:t>)</a:t>
            </a:r>
          </a:p>
        </p:txBody>
      </p:sp>
    </p:spTree>
    <p:extLst>
      <p:ext uri="{BB962C8B-B14F-4D97-AF65-F5344CB8AC3E}">
        <p14:creationId xmlns:p14="http://schemas.microsoft.com/office/powerpoint/2010/main" val="13797428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0" y="-127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cs typeface="Arial" charset="0"/>
              </a:rPr>
              <a:t>Summarizing &amp; Metacomprehension</a:t>
            </a:r>
          </a:p>
        </p:txBody>
      </p:sp>
      <p:sp>
        <p:nvSpPr>
          <p:cNvPr id="68611" name="Rectangle 15"/>
          <p:cNvSpPr>
            <a:spLocks noChangeArrowheads="1"/>
          </p:cNvSpPr>
          <p:nvPr/>
        </p:nvSpPr>
        <p:spPr bwMode="auto">
          <a:xfrm>
            <a:off x="5041900" y="6386513"/>
            <a:ext cx="4102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i="1">
                <a:solidFill>
                  <a:srgbClr val="0000FF"/>
                </a:solidFill>
                <a:cs typeface="Arial" charset="0"/>
              </a:rPr>
              <a:t>Thiede and Anderson (2003)</a:t>
            </a:r>
          </a:p>
        </p:txBody>
      </p:sp>
      <p:pic>
        <p:nvPicPr>
          <p:cNvPr id="68612" name="Picture 4" descr="Thiede and Anderson_2003_Page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3" y="947738"/>
            <a:ext cx="4292600" cy="284956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5" descr="Thiede and Anderson_2003_Page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917700"/>
            <a:ext cx="4349750" cy="424497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218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22883" name="Picture 4" descr="MacalesterScat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736600"/>
            <a:ext cx="7953375" cy="59420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84" name="Text Box 3"/>
          <p:cNvSpPr txBox="1">
            <a:spLocks noChangeArrowheads="1"/>
          </p:cNvSpPr>
          <p:nvPr/>
        </p:nvSpPr>
        <p:spPr bwMode="auto">
          <a:xfrm>
            <a:off x="0" y="127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rPr>
              <a:t>Initial Observations</a:t>
            </a:r>
          </a:p>
        </p:txBody>
      </p:sp>
      <p:sp>
        <p:nvSpPr>
          <p:cNvPr id="122885" name="TextBox 6"/>
          <p:cNvSpPr txBox="1">
            <a:spLocks noChangeArrowheads="1"/>
          </p:cNvSpPr>
          <p:nvPr/>
        </p:nvSpPr>
        <p:spPr bwMode="auto">
          <a:xfrm>
            <a:off x="5715000" y="4965700"/>
            <a:ext cx="2514600" cy="830263"/>
          </a:xfrm>
          <a:prstGeom prst="rect">
            <a:avLst/>
          </a:prstGeom>
          <a:solidFill>
            <a:schemeClr val="bg1"/>
          </a:solidFill>
          <a:ln w="63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Pearson = 0.842</a:t>
            </a:r>
          </a:p>
          <a:p>
            <a:pPr eaLnBrk="1" hangingPunct="1"/>
            <a:r>
              <a:rPr lang="en-US"/>
              <a:t>p-value = &lt;0.001</a:t>
            </a:r>
          </a:p>
        </p:txBody>
      </p:sp>
    </p:spTree>
    <p:extLst>
      <p:ext uri="{BB962C8B-B14F-4D97-AF65-F5344CB8AC3E}">
        <p14:creationId xmlns:p14="http://schemas.microsoft.com/office/powerpoint/2010/main" val="27028320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6392333" cy="5592763"/>
          </a:xfrm>
        </p:spPr>
        <p:txBody>
          <a:bodyPr/>
          <a:lstStyle/>
          <a:p>
            <a:r>
              <a:rPr lang="en-US" dirty="0" smtClean="0">
                <a:latin typeface="Arial"/>
                <a:cs typeface="Arial"/>
              </a:rPr>
              <a:t>Chapman Conference,</a:t>
            </a:r>
            <a:r>
              <a:rPr lang="en-US" dirty="0">
                <a:latin typeface="Arial"/>
                <a:cs typeface="Arial"/>
              </a:rPr>
              <a:t> Scrutiny of Undergraduate </a:t>
            </a:r>
            <a:r>
              <a:rPr lang="en-US" dirty="0" err="1">
                <a:latin typeface="Arial"/>
                <a:cs typeface="Arial"/>
              </a:rPr>
              <a:t>Geoscience</a:t>
            </a:r>
            <a:r>
              <a:rPr lang="en-US" dirty="0">
                <a:latin typeface="Arial"/>
                <a:cs typeface="Arial"/>
              </a:rPr>
              <a:t> Education, Washington, DC, Sept 7-11, 1994</a:t>
            </a:r>
            <a:r>
              <a:rPr lang="en-US" dirty="0" smtClean="0">
                <a:latin typeface="Arial"/>
                <a:cs typeface="Arial"/>
              </a:rPr>
              <a:t> </a:t>
            </a:r>
          </a:p>
          <a:p>
            <a:endParaRPr lang="en-US" dirty="0" smtClean="0">
              <a:latin typeface="Arial"/>
              <a:cs typeface="Arial"/>
            </a:endParaRPr>
          </a:p>
          <a:p>
            <a:r>
              <a:rPr lang="en-US" dirty="0" smtClean="0">
                <a:latin typeface="Arial"/>
                <a:cs typeface="Arial"/>
              </a:rPr>
              <a:t>Teaching Mineralogy at Smith College, 1996</a:t>
            </a:r>
            <a:endParaRPr lang="en-US" dirty="0">
              <a:latin typeface="Arial"/>
              <a:cs typeface="Arial"/>
            </a:endParaRPr>
          </a:p>
        </p:txBody>
      </p:sp>
      <p:pic>
        <p:nvPicPr>
          <p:cNvPr id="10242" name="Picture 2" descr="http://ts2.mm.bing.net/images/thumbnail.aspx?q=1191981750105&amp;id=6b14de4a1f423edf703d8622bab0137d&amp;url=http%3a%2f%2fwww.charis-singapore.org%2fwp-content%2fuploads%2f2010%2f08%2fEpiphany.jpg"/>
          <p:cNvPicPr>
            <a:picLocks noChangeAspect="1" noChangeArrowheads="1"/>
          </p:cNvPicPr>
          <p:nvPr/>
        </p:nvPicPr>
        <p:blipFill>
          <a:blip r:embed="rId2" cstate="print"/>
          <a:srcRect/>
          <a:stretch>
            <a:fillRect/>
          </a:stretch>
        </p:blipFill>
        <p:spPr bwMode="auto">
          <a:xfrm>
            <a:off x="7399868" y="770467"/>
            <a:ext cx="1524000" cy="1524001"/>
          </a:xfrm>
          <a:prstGeom prst="rect">
            <a:avLst/>
          </a:prstGeom>
          <a:noFill/>
        </p:spPr>
      </p:pic>
      <p:pic>
        <p:nvPicPr>
          <p:cNvPr id="5" name="Picture 4" descr="mcmanus.jpg"/>
          <p:cNvPicPr>
            <a:picLocks noChangeAspect="1"/>
          </p:cNvPicPr>
          <p:nvPr/>
        </p:nvPicPr>
        <p:blipFill>
          <a:blip r:embed="rId3" cstate="print"/>
          <a:stretch>
            <a:fillRect/>
          </a:stretch>
        </p:blipFill>
        <p:spPr>
          <a:xfrm>
            <a:off x="5895976" y="3748624"/>
            <a:ext cx="3007784" cy="3007784"/>
          </a:xfrm>
          <a:prstGeom prst="rect">
            <a:avLst/>
          </a:prstGeom>
        </p:spPr>
      </p:pic>
    </p:spTree>
    <p:extLst>
      <p:ext uri="{BB962C8B-B14F-4D97-AF65-F5344CB8AC3E}">
        <p14:creationId xmlns:p14="http://schemas.microsoft.com/office/powerpoint/2010/main" val="3166796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mph" presetSubtype="0" fill="hold" nodeType="afterEffect">
                                  <p:stCondLst>
                                    <p:cond delay="0"/>
                                  </p:stCondLst>
                                  <p:childTnLst>
                                    <p:animClr clrSpc="rgb" dir="cw">
                                      <p:cBhvr override="childStyle">
                                        <p:cTn id="11" dur="1900" fill="hold">
                                          <p:stCondLst>
                                            <p:cond delay="100"/>
                                          </p:stCondLst>
                                        </p:cTn>
                                        <p:tgtEl>
                                          <p:spTgt spid="10242"/>
                                        </p:tgtEl>
                                        <p:attrNameLst>
                                          <p:attrName>style.color</p:attrName>
                                        </p:attrNameLst>
                                      </p:cBhvr>
                                      <p:to>
                                        <a:schemeClr val="accent2"/>
                                      </p:to>
                                    </p:animClr>
                                    <p:animClr clrSpc="rgb" dir="cw">
                                      <p:cBhvr>
                                        <p:cTn id="12" dur="1900" fill="hold">
                                          <p:stCondLst>
                                            <p:cond delay="100"/>
                                          </p:stCondLst>
                                        </p:cTn>
                                        <p:tgtEl>
                                          <p:spTgt spid="10242"/>
                                        </p:tgtEl>
                                        <p:attrNameLst>
                                          <p:attrName>fillColor</p:attrName>
                                        </p:attrNameLst>
                                      </p:cBhvr>
                                      <p:to>
                                        <a:schemeClr val="accent2"/>
                                      </p:to>
                                    </p:animClr>
                                    <p:set>
                                      <p:cBhvr>
                                        <p:cTn id="13" dur="1900" fill="hold">
                                          <p:stCondLst>
                                            <p:cond delay="100"/>
                                          </p:stCondLst>
                                        </p:cTn>
                                        <p:tgtEl>
                                          <p:spTgt spid="10242"/>
                                        </p:tgtEl>
                                        <p:attrNameLst>
                                          <p:attrName>fill.type</p:attrName>
                                        </p:attrNameLst>
                                      </p:cBhvr>
                                      <p:to>
                                        <p:strVal val="solid"/>
                                      </p:to>
                                    </p:set>
                                    <p:set>
                                      <p:cBhvr>
                                        <p:cTn id="14" dur="1900" fill="hold">
                                          <p:stCondLst>
                                            <p:cond delay="100"/>
                                          </p:stCondLst>
                                        </p:cTn>
                                        <p:tgtEl>
                                          <p:spTgt spid="10242"/>
                                        </p:tgtEl>
                                        <p:attrNameLst>
                                          <p:attrName>fill.on</p:attrName>
                                        </p:attrNameLst>
                                      </p:cBhvr>
                                      <p:to>
                                        <p:strVal val="true"/>
                                      </p:to>
                                    </p:set>
                                    <p:animScale>
                                      <p:cBhvr>
                                        <p:cTn id="15" dur="200" fill="hold">
                                          <p:stCondLst>
                                            <p:cond delay="0"/>
                                          </p:stCondLst>
                                        </p:cTn>
                                        <p:tgtEl>
                                          <p:spTgt spid="10242"/>
                                        </p:tgtEl>
                                      </p:cBhvr>
                                      <p:from x="100000" y="100000"/>
                                      <p:to x="100000" y="5000"/>
                                    </p:animScale>
                                    <p:animScale>
                                      <p:cBhvr>
                                        <p:cTn id="16" dur="200" fill="hold">
                                          <p:stCondLst>
                                            <p:cond delay="200"/>
                                          </p:stCondLst>
                                        </p:cTn>
                                        <p:tgtEl>
                                          <p:spTgt spid="10242"/>
                                        </p:tgtEl>
                                      </p:cBhvr>
                                      <p:from x="100000" y="5000"/>
                                      <p:to x="120000" y="150000"/>
                                    </p:animScale>
                                    <p:animScale>
                                      <p:cBhvr>
                                        <p:cTn id="17" dur="600" fill="hold">
                                          <p:stCondLst>
                                            <p:cond delay="1400"/>
                                          </p:stCondLst>
                                        </p:cTn>
                                        <p:tgtEl>
                                          <p:spTgt spid="10242"/>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8"/>
          <p:cNvPicPr>
            <a:picLocks noChangeAspect="1" noChangeArrowheads="1"/>
          </p:cNvPicPr>
          <p:nvPr/>
        </p:nvPicPr>
        <p:blipFill>
          <a:blip r:embed="rId5">
            <a:alphaModFix amt="40000"/>
            <a:extLst>
              <a:ext uri="{28A0092B-C50C-407E-A947-70E740481C1C}">
                <a14:useLocalDpi xmlns:a14="http://schemas.microsoft.com/office/drawing/2010/main" val="0"/>
              </a:ext>
            </a:extLst>
          </a:blip>
          <a:srcRect/>
          <a:stretch>
            <a:fillRect/>
          </a:stretch>
        </p:blipFill>
        <p:spPr bwMode="auto">
          <a:xfrm>
            <a:off x="4038600" y="76200"/>
            <a:ext cx="4875213" cy="6629400"/>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PQuestion"/>
          <p:cNvSpPr>
            <a:spLocks noGrp="1" noChangeArrowheads="1"/>
          </p:cNvSpPr>
          <p:nvPr>
            <p:ph type="title" idx="4294967295"/>
          </p:nvPr>
        </p:nvSpPr>
        <p:spPr>
          <a:xfrm>
            <a:off x="304800" y="304800"/>
            <a:ext cx="8610600" cy="1828800"/>
          </a:xfrm>
        </p:spPr>
        <p:txBody>
          <a:bodyPr>
            <a:normAutofit fontScale="90000"/>
          </a:bodyPr>
          <a:lstStyle/>
          <a:p>
            <a:pPr algn="l">
              <a:lnSpc>
                <a:spcPct val="90000"/>
              </a:lnSpc>
            </a:pPr>
            <a:r>
              <a:rPr lang="en-US" b="1">
                <a:latin typeface="Arial" charset="0"/>
                <a:ea typeface="ＭＳ Ｐゴシック" charset="0"/>
                <a:cs typeface="ＭＳ Ｐゴシック" charset="0"/>
              </a:rPr>
              <a:t>APGAR Check</a:t>
            </a:r>
            <a:r>
              <a:rPr lang="en-US" sz="3600" b="1">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(credit/not graded)</a:t>
            </a:r>
            <a:r>
              <a:rPr lang="en-US">
                <a:latin typeface="Chalkboard Bold" charset="0"/>
                <a:ea typeface="ＭＳ Ｐゴシック" charset="0"/>
                <a:cs typeface="ＭＳ Ｐゴシック" charset="0"/>
              </a:rPr>
              <a:t/>
            </a:r>
            <a:br>
              <a:rPr lang="en-US">
                <a:latin typeface="Chalkboard Bold" charset="0"/>
                <a:ea typeface="ＭＳ Ｐゴシック" charset="0"/>
                <a:cs typeface="ＭＳ Ｐゴシック" charset="0"/>
              </a:rPr>
            </a:br>
            <a:r>
              <a:rPr lang="en-US" sz="3200">
                <a:latin typeface="Chalkboard Bold" charset="0"/>
                <a:ea typeface="ＭＳ Ｐゴシック" charset="0"/>
                <a:cs typeface="ＭＳ Ｐゴシック" charset="0"/>
              </a:rPr>
              <a:t/>
            </a:r>
            <a:br>
              <a:rPr lang="en-US" sz="3200">
                <a:latin typeface="Chalkboard Bold" charset="0"/>
                <a:ea typeface="ＭＳ Ｐゴシック" charset="0"/>
                <a:cs typeface="ＭＳ Ｐゴシック" charset="0"/>
              </a:rPr>
            </a:br>
            <a:r>
              <a:rPr lang="en-US" sz="3200" b="1">
                <a:solidFill>
                  <a:schemeClr val="tx1"/>
                </a:solidFill>
                <a:latin typeface="Arial" charset="0"/>
                <a:ea typeface="ＭＳ Ｐゴシック" charset="0"/>
                <a:cs typeface="Arial" charset="0"/>
              </a:rPr>
              <a:t>Did you read the material for today</a:t>
            </a:r>
            <a:r>
              <a:rPr lang="ja-JP" altLang="en-US" sz="3200" b="1">
                <a:solidFill>
                  <a:schemeClr val="tx1"/>
                </a:solidFill>
                <a:latin typeface="Arial" charset="0"/>
                <a:ea typeface="ＭＳ Ｐゴシック" charset="0"/>
                <a:cs typeface="Arial" charset="0"/>
              </a:rPr>
              <a:t>’</a:t>
            </a:r>
            <a:r>
              <a:rPr lang="en-US" altLang="ja-JP" sz="3200" b="1">
                <a:solidFill>
                  <a:schemeClr val="tx1"/>
                </a:solidFill>
                <a:latin typeface="Arial" charset="0"/>
                <a:ea typeface="ＭＳ Ｐゴシック" charset="0"/>
                <a:cs typeface="Arial" charset="0"/>
              </a:rPr>
              <a:t>s class meeting?</a:t>
            </a:r>
            <a:endParaRPr lang="en-US" sz="2400" b="1">
              <a:solidFill>
                <a:schemeClr val="tx1"/>
              </a:solidFill>
              <a:latin typeface="Arial" charset="0"/>
              <a:ea typeface="ＭＳ Ｐゴシック" charset="0"/>
              <a:cs typeface="Arial" charset="0"/>
            </a:endParaRPr>
          </a:p>
        </p:txBody>
      </p:sp>
      <p:sp>
        <p:nvSpPr>
          <p:cNvPr id="126979" name="TPAnswers"/>
          <p:cNvSpPr>
            <a:spLocks noGrp="1" noChangeArrowheads="1"/>
          </p:cNvSpPr>
          <p:nvPr>
            <p:ph type="body" idx="4294967295"/>
            <p:custDataLst>
              <p:tags r:id="rId2"/>
            </p:custDataLst>
          </p:nvPr>
        </p:nvSpPr>
        <p:spPr>
          <a:xfrm>
            <a:off x="419100" y="2438400"/>
            <a:ext cx="4152900" cy="4419600"/>
          </a:xfrm>
        </p:spPr>
        <p:txBody>
          <a:bodyPr/>
          <a:lstStyle/>
          <a:p>
            <a:pPr marL="609600" indent="-609600">
              <a:spcAft>
                <a:spcPts val="1200"/>
              </a:spcAft>
              <a:buFontTx/>
              <a:buAutoNum type="arabicPeriod"/>
            </a:pPr>
            <a:r>
              <a:rPr lang="en-US">
                <a:latin typeface="Arial" charset="0"/>
                <a:ea typeface="ＭＳ Ｐゴシック" charset="0"/>
                <a:cs typeface="Arial" charset="0"/>
              </a:rPr>
              <a:t>Not at all</a:t>
            </a:r>
          </a:p>
          <a:p>
            <a:pPr marL="609600" indent="-609600">
              <a:spcAft>
                <a:spcPts val="1200"/>
              </a:spcAft>
              <a:buFontTx/>
              <a:buAutoNum type="arabicPeriod"/>
            </a:pPr>
            <a:r>
              <a:rPr lang="en-US">
                <a:latin typeface="Arial" charset="0"/>
                <a:ea typeface="ＭＳ Ｐゴシック" charset="0"/>
                <a:cs typeface="Arial" charset="0"/>
              </a:rPr>
              <a:t>Skimmed it</a:t>
            </a:r>
          </a:p>
          <a:p>
            <a:pPr marL="609600" indent="-609600">
              <a:spcAft>
                <a:spcPts val="1200"/>
              </a:spcAft>
              <a:buFontTx/>
              <a:buAutoNum type="arabicPeriod"/>
            </a:pPr>
            <a:r>
              <a:rPr lang="en-US">
                <a:latin typeface="Arial" charset="0"/>
                <a:ea typeface="ＭＳ Ｐゴシック" charset="0"/>
                <a:cs typeface="Arial" charset="0"/>
              </a:rPr>
              <a:t>Read to get it done</a:t>
            </a:r>
          </a:p>
          <a:p>
            <a:pPr marL="609600" indent="-609600">
              <a:spcAft>
                <a:spcPts val="1200"/>
              </a:spcAft>
              <a:buFontTx/>
              <a:buAutoNum type="arabicPeriod"/>
            </a:pPr>
            <a:r>
              <a:rPr lang="en-US">
                <a:latin typeface="Arial" charset="0"/>
                <a:ea typeface="ＭＳ Ｐゴシック" charset="0"/>
                <a:cs typeface="Arial" charset="0"/>
              </a:rPr>
              <a:t>Read for deep understanding</a:t>
            </a:r>
          </a:p>
        </p:txBody>
      </p:sp>
    </p:spTree>
    <p:custDataLst>
      <p:tags r:id="rId1"/>
    </p:custDataLst>
    <p:extLst>
      <p:ext uri="{BB962C8B-B14F-4D97-AF65-F5344CB8AC3E}">
        <p14:creationId xmlns:p14="http://schemas.microsoft.com/office/powerpoint/2010/main" val="9322312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descr="No Ref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213"/>
            <a:ext cx="8991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443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descr="Reading Dept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44450"/>
            <a:ext cx="9004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97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PreReadStrategi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213"/>
            <a:ext cx="8991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893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DEGC Gra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88900"/>
            <a:ext cx="8061325"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Box 2"/>
          <p:cNvSpPr txBox="1">
            <a:spLocks noChangeArrowheads="1"/>
          </p:cNvSpPr>
          <p:nvPr/>
        </p:nvSpPr>
        <p:spPr bwMode="auto">
          <a:xfrm>
            <a:off x="3232150" y="6261100"/>
            <a:ext cx="38290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Effect Size = 0.71 (Large)</a:t>
            </a:r>
          </a:p>
        </p:txBody>
      </p:sp>
    </p:spTree>
    <p:extLst>
      <p:ext uri="{BB962C8B-B14F-4D97-AF65-F5344CB8AC3E}">
        <p14:creationId xmlns:p14="http://schemas.microsoft.com/office/powerpoint/2010/main" val="34033540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DEGC Exam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28588"/>
            <a:ext cx="4343400" cy="3244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6" name="Picture 1" descr="DEGC Journal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3505200"/>
            <a:ext cx="4343400" cy="3244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7" name="Picture 1" descr="DEGC Proj.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688" y="3505200"/>
            <a:ext cx="4343400" cy="3244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1" descr="DEGC Quiz.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6300" y="128588"/>
            <a:ext cx="4343400" cy="3244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712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DEGC Click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3271838"/>
            <a:ext cx="4754563" cy="355123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1314" name="Picture 1" descr="DEGC Activiti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88" y="52388"/>
            <a:ext cx="4754562" cy="35528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1315" name="TextBox 3"/>
          <p:cNvSpPr txBox="1">
            <a:spLocks noChangeArrowheads="1"/>
          </p:cNvSpPr>
          <p:nvPr/>
        </p:nvSpPr>
        <p:spPr bwMode="auto">
          <a:xfrm>
            <a:off x="5048250" y="582613"/>
            <a:ext cx="33591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Classroom Activities</a:t>
            </a:r>
          </a:p>
          <a:p>
            <a:pPr eaLnBrk="1" hangingPunct="1"/>
            <a:r>
              <a:rPr lang="en-US" sz="2000" b="1"/>
              <a:t>Effect Size = 1.35 (Large)</a:t>
            </a:r>
          </a:p>
        </p:txBody>
      </p:sp>
      <p:sp>
        <p:nvSpPr>
          <p:cNvPr id="141316" name="TextBox 4"/>
          <p:cNvSpPr txBox="1">
            <a:spLocks noChangeArrowheads="1"/>
          </p:cNvSpPr>
          <p:nvPr/>
        </p:nvSpPr>
        <p:spPr bwMode="auto">
          <a:xfrm>
            <a:off x="863600" y="5713413"/>
            <a:ext cx="33147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Clicker Questions</a:t>
            </a:r>
          </a:p>
          <a:p>
            <a:pPr eaLnBrk="1" hangingPunct="1"/>
            <a:r>
              <a:rPr lang="en-US" sz="2000" b="1"/>
              <a:t>Effect Size = 1.08 (Large)</a:t>
            </a:r>
          </a:p>
        </p:txBody>
      </p:sp>
    </p:spTree>
    <p:extLst>
      <p:ext uri="{BB962C8B-B14F-4D97-AF65-F5344CB8AC3E}">
        <p14:creationId xmlns:p14="http://schemas.microsoft.com/office/powerpoint/2010/main" val="293841049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SAT vs Gra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9026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2752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Hamline Gra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0"/>
            <a:ext cx="901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8362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Hamline GP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0"/>
            <a:ext cx="902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rot="10800000">
            <a:off x="3149600" y="4889500"/>
            <a:ext cx="3670300" cy="1588"/>
          </a:xfrm>
          <a:prstGeom prst="line">
            <a:avLst/>
          </a:prstGeom>
          <a:solidFill>
            <a:schemeClr val="accent1"/>
          </a:solidFill>
          <a:ln w="38100" cap="flat" cmpd="sng" algn="ctr">
            <a:solidFill>
              <a:schemeClr val="tx1">
                <a:lumMod val="65000"/>
                <a:lumOff val="35000"/>
              </a:schemeClr>
            </a:solidFill>
            <a:prstDash val="sysDash"/>
            <a:round/>
            <a:headEnd type="none" w="med" len="med"/>
            <a:tailEnd type="none" w="med" len="med"/>
          </a:ln>
          <a:effectLst/>
        </p:spPr>
      </p:cxnSp>
      <p:cxnSp>
        <p:nvCxnSpPr>
          <p:cNvPr id="6" name="Straight Arrow Connector 5"/>
          <p:cNvCxnSpPr/>
          <p:nvPr/>
        </p:nvCxnSpPr>
        <p:spPr bwMode="auto">
          <a:xfrm rot="5400000" flipH="1" flipV="1">
            <a:off x="3085307" y="4318794"/>
            <a:ext cx="1117600" cy="1587"/>
          </a:xfrm>
          <a:prstGeom prst="straightConnector1">
            <a:avLst/>
          </a:prstGeom>
          <a:solidFill>
            <a:schemeClr val="accent1"/>
          </a:solidFill>
          <a:ln w="76200" cap="flat" cmpd="sng" algn="ctr">
            <a:solidFill>
              <a:schemeClr val="tx1">
                <a:lumMod val="65000"/>
                <a:lumOff val="35000"/>
              </a:schemeClr>
            </a:solidFill>
            <a:prstDash val="solid"/>
            <a:round/>
            <a:headEnd type="none" w="med" len="med"/>
            <a:tailEnd type="triangle" w="lg" len="lg"/>
          </a:ln>
          <a:effectLst/>
        </p:spPr>
      </p:cxnSp>
    </p:spTree>
    <p:extLst>
      <p:ext uri="{BB962C8B-B14F-4D97-AF65-F5344CB8AC3E}">
        <p14:creationId xmlns:p14="http://schemas.microsoft.com/office/powerpoint/2010/main" val="1123174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bias.jpg"/>
          <p:cNvPicPr>
            <a:picLocks noGrp="1" noChangeAspect="1"/>
          </p:cNvPicPr>
          <p:nvPr>
            <p:ph idx="1"/>
          </p:nvPr>
        </p:nvPicPr>
        <p:blipFill>
          <a:blip r:embed="rId2" cstate="print"/>
          <a:stretch>
            <a:fillRect/>
          </a:stretch>
        </p:blipFill>
        <p:spPr>
          <a:xfrm>
            <a:off x="143933" y="228600"/>
            <a:ext cx="2527300" cy="3810000"/>
          </a:xfrm>
        </p:spPr>
      </p:pic>
      <p:pic>
        <p:nvPicPr>
          <p:cNvPr id="5" name="Picture 4" descr="leamnson.jpg"/>
          <p:cNvPicPr>
            <a:picLocks noChangeAspect="1"/>
          </p:cNvPicPr>
          <p:nvPr/>
        </p:nvPicPr>
        <p:blipFill>
          <a:blip r:embed="rId3" cstate="print"/>
          <a:stretch>
            <a:fillRect/>
          </a:stretch>
        </p:blipFill>
        <p:spPr>
          <a:xfrm>
            <a:off x="2311400" y="939800"/>
            <a:ext cx="2451100" cy="3810000"/>
          </a:xfrm>
          <a:prstGeom prst="rect">
            <a:avLst/>
          </a:prstGeom>
        </p:spPr>
      </p:pic>
      <p:pic>
        <p:nvPicPr>
          <p:cNvPr id="6" name="Picture 5" descr="best.jpg"/>
          <p:cNvPicPr>
            <a:picLocks noChangeAspect="1"/>
          </p:cNvPicPr>
          <p:nvPr/>
        </p:nvPicPr>
        <p:blipFill>
          <a:blip r:embed="rId4" cstate="print"/>
          <a:stretch>
            <a:fillRect/>
          </a:stretch>
        </p:blipFill>
        <p:spPr>
          <a:xfrm>
            <a:off x="4216399" y="2133600"/>
            <a:ext cx="2489200" cy="3810000"/>
          </a:xfrm>
          <a:prstGeom prst="rect">
            <a:avLst/>
          </a:prstGeom>
        </p:spPr>
      </p:pic>
      <p:pic>
        <p:nvPicPr>
          <p:cNvPr id="7" name="Picture 6" descr="Finkel.jpg"/>
          <p:cNvPicPr>
            <a:picLocks noChangeAspect="1"/>
          </p:cNvPicPr>
          <p:nvPr/>
        </p:nvPicPr>
        <p:blipFill>
          <a:blip r:embed="rId5" cstate="print"/>
          <a:stretch>
            <a:fillRect/>
          </a:stretch>
        </p:blipFill>
        <p:spPr>
          <a:xfrm>
            <a:off x="6451601" y="2844800"/>
            <a:ext cx="2374900" cy="3810000"/>
          </a:xfrm>
          <a:prstGeom prst="rect">
            <a:avLst/>
          </a:prstGeom>
        </p:spPr>
      </p:pic>
    </p:spTree>
    <p:extLst>
      <p:ext uri="{BB962C8B-B14F-4D97-AF65-F5344CB8AC3E}">
        <p14:creationId xmlns:p14="http://schemas.microsoft.com/office/powerpoint/2010/main" val="38623922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Hamline Exam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04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Box 12"/>
          <p:cNvSpPr txBox="1">
            <a:spLocks noChangeArrowheads="1"/>
          </p:cNvSpPr>
          <p:nvPr/>
        </p:nvSpPr>
        <p:spPr bwMode="auto">
          <a:xfrm>
            <a:off x="3151188" y="750888"/>
            <a:ext cx="1352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t>Reading Reflections</a:t>
            </a:r>
          </a:p>
        </p:txBody>
      </p:sp>
      <p:grpSp>
        <p:nvGrpSpPr>
          <p:cNvPr id="147460" name="Group 14"/>
          <p:cNvGrpSpPr>
            <a:grpSpLocks/>
          </p:cNvGrpSpPr>
          <p:nvPr/>
        </p:nvGrpSpPr>
        <p:grpSpPr bwMode="auto">
          <a:xfrm>
            <a:off x="2987675" y="725488"/>
            <a:ext cx="187325" cy="5054600"/>
            <a:chOff x="2843212" y="724694"/>
            <a:chExt cx="187854" cy="5055394"/>
          </a:xfrm>
        </p:grpSpPr>
        <p:cxnSp>
          <p:nvCxnSpPr>
            <p:cNvPr id="4" name="Straight Connector 3"/>
            <p:cNvCxnSpPr/>
            <p:nvPr/>
          </p:nvCxnSpPr>
          <p:spPr bwMode="auto">
            <a:xfrm rot="5400000">
              <a:off x="316311" y="3251595"/>
              <a:ext cx="5055394" cy="1592"/>
            </a:xfrm>
            <a:prstGeom prst="line">
              <a:avLst/>
            </a:prstGeom>
            <a:solidFill>
              <a:schemeClr val="accent1"/>
            </a:solidFill>
            <a:ln w="31750" cap="flat" cmpd="sng" algn="ctr">
              <a:solidFill>
                <a:schemeClr val="tx1">
                  <a:lumMod val="65000"/>
                  <a:lumOff val="35000"/>
                </a:schemeClr>
              </a:solidFill>
              <a:prstDash val="sysDash"/>
              <a:round/>
              <a:headEnd type="none" w="med" len="med"/>
              <a:tailEnd type="none" w="med" len="med"/>
            </a:ln>
            <a:effectLst/>
          </p:spPr>
        </p:cxnSp>
        <p:cxnSp>
          <p:nvCxnSpPr>
            <p:cNvPr id="7" name="Straight Arrow Connector 6"/>
            <p:cNvCxnSpPr/>
            <p:nvPr/>
          </p:nvCxnSpPr>
          <p:spPr bwMode="auto">
            <a:xfrm>
              <a:off x="2849580" y="1154974"/>
              <a:ext cx="181486" cy="1588"/>
            </a:xfrm>
            <a:prstGeom prst="straightConnector1">
              <a:avLst/>
            </a:prstGeom>
            <a:solidFill>
              <a:schemeClr val="accent1"/>
            </a:solidFill>
            <a:ln w="25400" cap="flat" cmpd="sng" algn="ctr">
              <a:solidFill>
                <a:schemeClr val="tx1">
                  <a:lumMod val="65000"/>
                  <a:lumOff val="35000"/>
                </a:schemeClr>
              </a:solidFill>
              <a:prstDash val="solid"/>
              <a:round/>
              <a:headEnd type="none" w="med" len="med"/>
              <a:tailEnd type="arrow" w="med" len="med"/>
            </a:ln>
            <a:effectLst/>
          </p:spPr>
        </p:cxnSp>
        <p:cxnSp>
          <p:nvCxnSpPr>
            <p:cNvPr id="9" name="Straight Arrow Connector 8"/>
            <p:cNvCxnSpPr/>
            <p:nvPr/>
          </p:nvCxnSpPr>
          <p:spPr bwMode="auto">
            <a:xfrm>
              <a:off x="2849580" y="2569659"/>
              <a:ext cx="181486" cy="1587"/>
            </a:xfrm>
            <a:prstGeom prst="straightConnector1">
              <a:avLst/>
            </a:prstGeom>
            <a:solidFill>
              <a:schemeClr val="accent1"/>
            </a:solidFill>
            <a:ln w="25400" cap="flat" cmpd="sng" algn="ctr">
              <a:solidFill>
                <a:schemeClr val="tx1">
                  <a:lumMod val="65000"/>
                  <a:lumOff val="35000"/>
                </a:schemeClr>
              </a:solidFill>
              <a:prstDash val="solid"/>
              <a:round/>
              <a:headEnd type="none" w="med" len="med"/>
              <a:tailEnd type="arrow" w="med" len="med"/>
            </a:ln>
            <a:effectLst/>
          </p:spPr>
        </p:cxnSp>
        <p:cxnSp>
          <p:nvCxnSpPr>
            <p:cNvPr id="12" name="Straight Arrow Connector 11"/>
            <p:cNvCxnSpPr/>
            <p:nvPr/>
          </p:nvCxnSpPr>
          <p:spPr bwMode="auto">
            <a:xfrm>
              <a:off x="2849580" y="3857323"/>
              <a:ext cx="181486" cy="1588"/>
            </a:xfrm>
            <a:prstGeom prst="straightConnector1">
              <a:avLst/>
            </a:prstGeom>
            <a:solidFill>
              <a:schemeClr val="accent1"/>
            </a:solidFill>
            <a:ln w="25400" cap="flat" cmpd="sng" algn="ctr">
              <a:solidFill>
                <a:schemeClr val="tx1">
                  <a:lumMod val="65000"/>
                  <a:lumOff val="35000"/>
                </a:schemeClr>
              </a:solidFill>
              <a:prstDash val="solid"/>
              <a:round/>
              <a:headEnd type="none" w="med" len="med"/>
              <a:tailEnd type="arrow" w="med" len="med"/>
            </a:ln>
            <a:effectLst/>
          </p:spPr>
        </p:cxnSp>
        <p:cxnSp>
          <p:nvCxnSpPr>
            <p:cNvPr id="14" name="Straight Arrow Connector 13"/>
            <p:cNvCxnSpPr/>
            <p:nvPr/>
          </p:nvCxnSpPr>
          <p:spPr bwMode="auto">
            <a:xfrm>
              <a:off x="2849580" y="5202147"/>
              <a:ext cx="181486" cy="1587"/>
            </a:xfrm>
            <a:prstGeom prst="straightConnector1">
              <a:avLst/>
            </a:prstGeom>
            <a:solidFill>
              <a:schemeClr val="accent1"/>
            </a:solidFill>
            <a:ln w="25400" cap="flat" cmpd="sng" algn="ctr">
              <a:solidFill>
                <a:schemeClr val="tx1">
                  <a:lumMod val="65000"/>
                  <a:lumOff val="35000"/>
                </a:schemeClr>
              </a:solidFill>
              <a:prstDash val="solid"/>
              <a:round/>
              <a:headEnd type="none" w="med" len="med"/>
              <a:tailEnd type="arrow" w="med" len="med"/>
            </a:ln>
            <a:effectLst/>
          </p:spPr>
        </p:cxnSp>
      </p:grpSp>
    </p:spTree>
    <p:extLst>
      <p:ext uri="{BB962C8B-B14F-4D97-AF65-F5344CB8AC3E}">
        <p14:creationId xmlns:p14="http://schemas.microsoft.com/office/powerpoint/2010/main" val="370559024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Hamline Exam Impro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9507" name="Straight Connector 3"/>
          <p:cNvCxnSpPr>
            <a:cxnSpLocks noChangeShapeType="1"/>
          </p:cNvCxnSpPr>
          <p:nvPr/>
        </p:nvCxnSpPr>
        <p:spPr bwMode="auto">
          <a:xfrm flipV="1">
            <a:off x="1582738" y="2455863"/>
            <a:ext cx="7096125" cy="1133475"/>
          </a:xfrm>
          <a:prstGeom prst="line">
            <a:avLst/>
          </a:prstGeom>
          <a:noFill/>
          <a:ln w="25400">
            <a:solidFill>
              <a:srgbClr val="FF0000"/>
            </a:solidFill>
            <a:prstDash val="lgDashDot"/>
            <a:round/>
            <a:headEnd/>
            <a:tailEnd/>
          </a:ln>
          <a:extLst>
            <a:ext uri="{909E8E84-426E-40dd-AFC4-6F175D3DCCD1}">
              <a14:hiddenFill xmlns:a14="http://schemas.microsoft.com/office/drawing/2010/main">
                <a:noFill/>
              </a14:hiddenFill>
            </a:ext>
          </a:extLst>
        </p:spPr>
      </p:cxnSp>
      <p:sp>
        <p:nvSpPr>
          <p:cNvPr id="6" name="TextBox 5"/>
          <p:cNvSpPr txBox="1"/>
          <p:nvPr/>
        </p:nvSpPr>
        <p:spPr>
          <a:xfrm>
            <a:off x="7383463" y="5011738"/>
            <a:ext cx="1209675" cy="646112"/>
          </a:xfrm>
          <a:prstGeom prst="rect">
            <a:avLst/>
          </a:prstGeom>
          <a:solidFill>
            <a:schemeClr val="bg1">
              <a:lumMod val="95000"/>
            </a:schemeClr>
          </a:solidFill>
          <a:ln w="6350">
            <a:solidFill>
              <a:schemeClr val="tx1"/>
            </a:solidFill>
          </a:ln>
        </p:spPr>
        <p:txBody>
          <a:bodyPr anchor="ctr">
            <a:spAutoFit/>
          </a:bodyPr>
          <a:lstStyle/>
          <a:p>
            <a:pPr algn="r">
              <a:defRPr/>
            </a:pPr>
            <a:r>
              <a:rPr lang="en-US" sz="1800" dirty="0" err="1">
                <a:ea typeface="ＭＳ Ｐゴシック" charset="-128"/>
                <a:cs typeface="ＭＳ Ｐゴシック" charset="-128"/>
              </a:rPr>
              <a:t>r</a:t>
            </a:r>
            <a:r>
              <a:rPr lang="en-US" sz="1800" dirty="0">
                <a:ea typeface="ＭＳ Ｐゴシック" charset="-128"/>
                <a:cs typeface="ＭＳ Ｐゴシック" charset="-128"/>
              </a:rPr>
              <a:t> = 0.340</a:t>
            </a:r>
          </a:p>
          <a:p>
            <a:pPr algn="r">
              <a:defRPr/>
            </a:pPr>
            <a:r>
              <a:rPr lang="en-US" sz="1800" dirty="0" err="1">
                <a:ea typeface="ＭＳ Ｐゴシック" charset="-128"/>
                <a:cs typeface="ＭＳ Ｐゴシック" charset="-128"/>
              </a:rPr>
              <a:t>p</a:t>
            </a:r>
            <a:r>
              <a:rPr lang="en-US" sz="1800" dirty="0">
                <a:ea typeface="ＭＳ Ｐゴシック" charset="-128"/>
                <a:cs typeface="ＭＳ Ｐゴシック" charset="-128"/>
              </a:rPr>
              <a:t> = 0.066</a:t>
            </a:r>
          </a:p>
        </p:txBody>
      </p:sp>
    </p:spTree>
    <p:extLst>
      <p:ext uri="{BB962C8B-B14F-4D97-AF65-F5344CB8AC3E}">
        <p14:creationId xmlns:p14="http://schemas.microsoft.com/office/powerpoint/2010/main" val="79572936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 P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0"/>
            <a:ext cx="8755264" cy="6858000"/>
          </a:xfrm>
          <a:prstGeom prst="rect">
            <a:avLst/>
          </a:prstGeom>
        </p:spPr>
      </p:pic>
    </p:spTree>
    <p:extLst>
      <p:ext uri="{BB962C8B-B14F-4D97-AF65-F5344CB8AC3E}">
        <p14:creationId xmlns:p14="http://schemas.microsoft.com/office/powerpoint/2010/main" val="39419284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 Ex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0"/>
            <a:ext cx="8755264" cy="6858000"/>
          </a:xfrm>
          <a:prstGeom prst="rect">
            <a:avLst/>
          </a:prstGeom>
        </p:spPr>
      </p:pic>
    </p:spTree>
    <p:extLst>
      <p:ext uri="{BB962C8B-B14F-4D97-AF65-F5344CB8AC3E}">
        <p14:creationId xmlns:p14="http://schemas.microsoft.com/office/powerpoint/2010/main" val="186271559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 Po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0"/>
            <a:ext cx="8755264" cy="6858000"/>
          </a:xfrm>
          <a:prstGeom prst="rect">
            <a:avLst/>
          </a:prstGeom>
        </p:spPr>
      </p:pic>
    </p:spTree>
    <p:extLst>
      <p:ext uri="{BB962C8B-B14F-4D97-AF65-F5344CB8AC3E}">
        <p14:creationId xmlns:p14="http://schemas.microsoft.com/office/powerpoint/2010/main" val="111485804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0" y="1688932"/>
            <a:ext cx="9144000" cy="209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3600" b="1" dirty="0" smtClean="0">
                <a:latin typeface="Arial"/>
                <a:cs typeface="Arial"/>
              </a:rPr>
              <a:t>Learning Reflections:</a:t>
            </a:r>
          </a:p>
          <a:p>
            <a:pPr algn="ctr">
              <a:lnSpc>
                <a:spcPct val="90000"/>
              </a:lnSpc>
              <a:tabLst>
                <a:tab pos="1828800" algn="ctr"/>
                <a:tab pos="5486400" algn="ctr"/>
              </a:tabLst>
            </a:pPr>
            <a:endParaRPr lang="en-US" sz="3600" b="1" dirty="0" smtClean="0">
              <a:latin typeface="Arial"/>
              <a:cs typeface="Arial"/>
            </a:endParaRPr>
          </a:p>
          <a:p>
            <a:pPr algn="ctr">
              <a:lnSpc>
                <a:spcPct val="90000"/>
              </a:lnSpc>
              <a:tabLst>
                <a:tab pos="1828800" algn="ctr"/>
                <a:tab pos="5486400" algn="ctr"/>
              </a:tabLst>
            </a:pPr>
            <a:r>
              <a:rPr lang="en-US" sz="3600" i="1" dirty="0" smtClean="0">
                <a:latin typeface="Arial"/>
                <a:cs typeface="Arial"/>
              </a:rPr>
              <a:t>Supporting Learning with</a:t>
            </a:r>
          </a:p>
          <a:p>
            <a:pPr algn="ctr">
              <a:lnSpc>
                <a:spcPct val="90000"/>
              </a:lnSpc>
              <a:tabLst>
                <a:tab pos="1828800" algn="ctr"/>
                <a:tab pos="5486400" algn="ctr"/>
              </a:tabLst>
            </a:pPr>
            <a:r>
              <a:rPr lang="en-US" sz="3600" i="1" dirty="0" smtClean="0">
                <a:latin typeface="Arial"/>
                <a:cs typeface="Arial"/>
              </a:rPr>
              <a:t>Reflection-on-Action</a:t>
            </a:r>
            <a:endParaRPr lang="en-US" sz="3600" i="1" dirty="0">
              <a:latin typeface="Arial"/>
              <a:cs typeface="Arial"/>
            </a:endParaRPr>
          </a:p>
        </p:txBody>
      </p:sp>
    </p:spTree>
    <p:extLst>
      <p:ext uri="{BB962C8B-B14F-4D97-AF65-F5344CB8AC3E}">
        <p14:creationId xmlns:p14="http://schemas.microsoft.com/office/powerpoint/2010/main" val="2660442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67587" name="Text Box 102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4000" dirty="0" smtClean="0">
                <a:solidFill>
                  <a:srgbClr val="0000FF"/>
                </a:solidFill>
                <a:latin typeface="Arial" charset="0"/>
              </a:rPr>
              <a:t>Reflecting on Learning</a:t>
            </a:r>
            <a:endParaRPr lang="en-US" sz="4000" dirty="0">
              <a:solidFill>
                <a:srgbClr val="0000FF"/>
              </a:solidFill>
              <a:latin typeface="Arial" charset="0"/>
            </a:endParaRPr>
          </a:p>
        </p:txBody>
      </p:sp>
      <p:sp>
        <p:nvSpPr>
          <p:cNvPr id="67588" name="Rectangle 1028"/>
          <p:cNvSpPr>
            <a:spLocks noChangeArrowheads="1"/>
          </p:cNvSpPr>
          <p:nvPr/>
        </p:nvSpPr>
        <p:spPr bwMode="auto">
          <a:xfrm>
            <a:off x="317500" y="856358"/>
            <a:ext cx="842009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Tx/>
              <a:buChar char="•"/>
            </a:pPr>
            <a:r>
              <a:rPr lang="en-US" sz="3200" b="0" dirty="0" smtClean="0">
                <a:latin typeface="Arial" charset="0"/>
              </a:rPr>
              <a:t>What are the three most important things you have learned?  Why?</a:t>
            </a:r>
          </a:p>
          <a:p>
            <a:pPr marL="342900" indent="-342900">
              <a:buFontTx/>
              <a:buChar char="•"/>
            </a:pPr>
            <a:endParaRPr lang="en-US" sz="3200" dirty="0">
              <a:latin typeface="Arial" charset="0"/>
            </a:endParaRPr>
          </a:p>
          <a:p>
            <a:pPr marL="342900" indent="-342900">
              <a:buFontTx/>
              <a:buChar char="•"/>
            </a:pPr>
            <a:r>
              <a:rPr lang="en-US" sz="3200" b="0" dirty="0" smtClean="0">
                <a:latin typeface="Arial" charset="0"/>
              </a:rPr>
              <a:t>Describe </a:t>
            </a:r>
            <a:r>
              <a:rPr lang="en-US" sz="3200" b="0" dirty="0">
                <a:latin typeface="Arial" charset="0"/>
              </a:rPr>
              <a:t>the learning</a:t>
            </a:r>
          </a:p>
          <a:p>
            <a:pPr marL="342900" indent="-342900"/>
            <a:r>
              <a:rPr lang="en-US" sz="3200" b="0" dirty="0">
                <a:latin typeface="Arial" charset="0"/>
              </a:rPr>
              <a:t>	strategies that you are using</a:t>
            </a:r>
            <a:r>
              <a:rPr lang="en-US" sz="3200" b="0" dirty="0" smtClean="0">
                <a:latin typeface="Arial" charset="0"/>
              </a:rPr>
              <a:t>.</a:t>
            </a:r>
          </a:p>
          <a:p>
            <a:pPr marL="342900" indent="-342900"/>
            <a:endParaRPr lang="en-US" sz="3200" b="0" dirty="0">
              <a:latin typeface="Arial" charset="0"/>
            </a:endParaRPr>
          </a:p>
          <a:p>
            <a:pPr marL="342900" indent="-342900">
              <a:buFontTx/>
              <a:buChar char="•"/>
            </a:pPr>
            <a:r>
              <a:rPr lang="en-US" sz="3200" b="0" dirty="0">
                <a:latin typeface="Arial" charset="0"/>
              </a:rPr>
              <a:t>How might they be adapted</a:t>
            </a:r>
          </a:p>
          <a:p>
            <a:pPr marL="342900" indent="-342900"/>
            <a:r>
              <a:rPr lang="en-US" sz="3200" b="0" dirty="0">
                <a:latin typeface="Arial" charset="0"/>
              </a:rPr>
              <a:t>	for more effective learning?</a:t>
            </a:r>
          </a:p>
          <a:p>
            <a:pPr marL="342900" indent="-342900">
              <a:buFontTx/>
              <a:buChar char="•"/>
            </a:pPr>
            <a:endParaRPr lang="en-US" sz="3200" b="0" dirty="0">
              <a:latin typeface="Arial" charset="0"/>
            </a:endParaRPr>
          </a:p>
          <a:p>
            <a:pPr marL="342900" indent="-342900">
              <a:buFontTx/>
              <a:buChar char="•"/>
            </a:pPr>
            <a:r>
              <a:rPr lang="en-US" sz="3200" b="0" dirty="0">
                <a:latin typeface="Arial" charset="0"/>
              </a:rPr>
              <a:t>How does learning in this course relate to other courses?</a:t>
            </a:r>
            <a:endParaRPr lang="en-US" sz="3200" b="0" dirty="0">
              <a:solidFill>
                <a:srgbClr val="000000"/>
              </a:solidFill>
              <a:latin typeface="Arial" charset="0"/>
            </a:endParaRPr>
          </a:p>
        </p:txBody>
      </p:sp>
      <p:pic>
        <p:nvPicPr>
          <p:cNvPr id="6" name="Picture 5" descr="WSU_27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251" y="2523067"/>
            <a:ext cx="2884551" cy="23071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997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446088" y="1317625"/>
            <a:ext cx="782955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6538" indent="-236538">
              <a:lnSpc>
                <a:spcPct val="110000"/>
              </a:lnSpc>
              <a:spcAft>
                <a:spcPts val="1200"/>
              </a:spcAft>
              <a:buFont typeface="Arial" charset="0"/>
              <a:buChar char="•"/>
            </a:pPr>
            <a:r>
              <a:rPr lang="en-US" sz="2800"/>
              <a:t>Everything that students do goes in a binder</a:t>
            </a:r>
          </a:p>
          <a:p>
            <a:pPr marL="236538" indent="-236538">
              <a:lnSpc>
                <a:spcPct val="110000"/>
              </a:lnSpc>
              <a:spcAft>
                <a:spcPts val="1200"/>
              </a:spcAft>
              <a:buFont typeface="Arial" charset="0"/>
              <a:buChar char="•"/>
            </a:pPr>
            <a:r>
              <a:rPr lang="en-US" sz="2800"/>
              <a:t>Collect every 2 weeks</a:t>
            </a:r>
          </a:p>
          <a:p>
            <a:pPr marL="236538" indent="-236538">
              <a:lnSpc>
                <a:spcPct val="110000"/>
              </a:lnSpc>
              <a:spcAft>
                <a:spcPts val="1200"/>
              </a:spcAft>
              <a:buFont typeface="Arial" charset="0"/>
              <a:buChar char="•"/>
            </a:pPr>
            <a:endParaRPr lang="en-US" sz="2800"/>
          </a:p>
          <a:p>
            <a:pPr marL="236538" indent="-236538">
              <a:lnSpc>
                <a:spcPct val="110000"/>
              </a:lnSpc>
              <a:spcAft>
                <a:spcPts val="1200"/>
              </a:spcAft>
              <a:buFont typeface="Arial" charset="0"/>
              <a:buChar char="•"/>
            </a:pPr>
            <a:r>
              <a:rPr lang="en-US" sz="2800"/>
              <a:t>Along with their graded work</a:t>
            </a:r>
          </a:p>
          <a:p>
            <a:pPr marL="236538" indent="-236538">
              <a:lnSpc>
                <a:spcPct val="110000"/>
              </a:lnSpc>
              <a:spcAft>
                <a:spcPts val="1200"/>
              </a:spcAft>
              <a:buFont typeface="Arial" charset="0"/>
              <a:buChar char="•"/>
            </a:pPr>
            <a:r>
              <a:rPr lang="en-US" sz="2800"/>
              <a:t>They include 1-2 page essays</a:t>
            </a:r>
          </a:p>
        </p:txBody>
      </p:sp>
      <p:sp>
        <p:nvSpPr>
          <p:cNvPr id="96258"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Learning Portfolios/Journaling</a:t>
            </a:r>
          </a:p>
        </p:txBody>
      </p:sp>
      <p:pic>
        <p:nvPicPr>
          <p:cNvPr id="96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3935413"/>
            <a:ext cx="28670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2765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23863" y="928688"/>
            <a:ext cx="8466137" cy="5772150"/>
          </a:xfrm>
          <a:prstGeom prst="rect">
            <a:avLst/>
          </a:prstGeom>
          <a:noFill/>
          <a:ln w="9525">
            <a:noFill/>
            <a:miter lim="800000"/>
            <a:headEnd/>
            <a:tailEnd/>
          </a:ln>
        </p:spPr>
        <p:txBody>
          <a:bodyPr>
            <a:spAutoFit/>
          </a:bodyPr>
          <a:lstStyle/>
          <a:p>
            <a:pPr>
              <a:lnSpc>
                <a:spcPct val="110000"/>
              </a:lnSpc>
              <a:defRPr/>
            </a:pPr>
            <a:r>
              <a:rPr lang="en-US" sz="2800" dirty="0">
                <a:ea typeface="ＭＳ Ｐゴシック" charset="-128"/>
                <a:cs typeface="ＭＳ Ｐゴシック" charset="-128"/>
              </a:rPr>
              <a:t>Motivation and Value</a:t>
            </a:r>
          </a:p>
          <a:p>
            <a:pPr marL="228600" indent="-228600">
              <a:lnSpc>
                <a:spcPct val="110000"/>
              </a:lnSpc>
              <a:buFont typeface="Arial" charset="0"/>
              <a:buChar char="•"/>
              <a:defRPr/>
            </a:pPr>
            <a:r>
              <a:rPr lang="en-US" sz="2800" dirty="0">
                <a:ea typeface="ＭＳ Ｐゴシック" charset="-128"/>
                <a:cs typeface="ＭＳ Ｐゴシック" charset="-128"/>
              </a:rPr>
              <a:t>Why are you taking this course?</a:t>
            </a:r>
          </a:p>
          <a:p>
            <a:pPr marL="228600" indent="-228600">
              <a:lnSpc>
                <a:spcPct val="110000"/>
              </a:lnSpc>
              <a:buFont typeface="Arial" charset="0"/>
              <a:buChar char="•"/>
              <a:defRPr/>
            </a:pPr>
            <a:r>
              <a:rPr lang="en-US" sz="2800" dirty="0">
                <a:ea typeface="ＭＳ Ｐゴシック" charset="-128"/>
                <a:cs typeface="ＭＳ Ｐゴシック" charset="-128"/>
              </a:rPr>
              <a:t>How hard do you think you will work for this class?</a:t>
            </a:r>
          </a:p>
          <a:p>
            <a:pPr marL="228600" indent="-228600">
              <a:lnSpc>
                <a:spcPct val="110000"/>
              </a:lnSpc>
              <a:buFont typeface="Arial" charset="0"/>
              <a:buChar char="•"/>
              <a:defRPr/>
            </a:pPr>
            <a:r>
              <a:rPr lang="en-US" sz="2800" dirty="0">
                <a:ea typeface="ＭＳ Ｐゴシック" charset="-128"/>
                <a:cs typeface="ＭＳ Ｐゴシック" charset="-128"/>
              </a:rPr>
              <a:t>Why will what you learn in this class be important in the future?</a:t>
            </a:r>
          </a:p>
          <a:p>
            <a:pPr>
              <a:lnSpc>
                <a:spcPct val="110000"/>
              </a:lnSpc>
              <a:buFont typeface="Arial" charset="0"/>
              <a:buChar char="•"/>
              <a:defRPr/>
            </a:pPr>
            <a:endParaRPr lang="en-US" sz="2800" dirty="0">
              <a:ea typeface="ＭＳ Ｐゴシック" charset="-128"/>
              <a:cs typeface="ＭＳ Ｐゴシック" charset="-128"/>
            </a:endParaRPr>
          </a:p>
          <a:p>
            <a:pPr>
              <a:lnSpc>
                <a:spcPct val="110000"/>
              </a:lnSpc>
              <a:defRPr/>
            </a:pPr>
            <a:r>
              <a:rPr lang="en-US" sz="2800" dirty="0">
                <a:ea typeface="ＭＳ Ｐゴシック" charset="-128"/>
                <a:cs typeface="ＭＳ Ｐゴシック" charset="-128"/>
              </a:rPr>
              <a:t>Levels of Thinking</a:t>
            </a:r>
          </a:p>
          <a:p>
            <a:pPr marL="228600" indent="-228600">
              <a:lnSpc>
                <a:spcPct val="110000"/>
              </a:lnSpc>
              <a:buFont typeface="Arial" charset="0"/>
              <a:buChar char="•"/>
              <a:defRPr/>
            </a:pPr>
            <a:r>
              <a:rPr lang="en-US" sz="2800" dirty="0">
                <a:ea typeface="ＭＳ Ｐゴシック" charset="-128"/>
                <a:cs typeface="ＭＳ Ｐゴシック" charset="-128"/>
              </a:rPr>
              <a:t>Consider the projects and assignments that you have completed in this class. </a:t>
            </a:r>
          </a:p>
          <a:p>
            <a:pPr marL="228600" indent="-228600">
              <a:lnSpc>
                <a:spcPct val="110000"/>
              </a:lnSpc>
              <a:buFont typeface="Arial" charset="0"/>
              <a:buChar char="•"/>
              <a:defRPr/>
            </a:pPr>
            <a:r>
              <a:rPr lang="en-US" sz="2800" dirty="0">
                <a:ea typeface="ＭＳ Ｐゴシック" charset="-128"/>
                <a:cs typeface="ＭＳ Ｐゴシック" charset="-128"/>
              </a:rPr>
              <a:t>What level of thinking and reasoning do they represent?  Use Bloom’s scale to answer this question.</a:t>
            </a:r>
          </a:p>
        </p:txBody>
      </p:sp>
      <p:sp>
        <p:nvSpPr>
          <p:cNvPr id="35843"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Portfolios - Essay Topics</a:t>
            </a:r>
          </a:p>
        </p:txBody>
      </p:sp>
    </p:spTree>
    <p:extLst>
      <p:ext uri="{BB962C8B-B14F-4D97-AF65-F5344CB8AC3E}">
        <p14:creationId xmlns:p14="http://schemas.microsoft.com/office/powerpoint/2010/main" val="2151775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linds(horizontal)">
                                      <p:cBhvr>
                                        <p:cTn id="7" dur="500"/>
                                        <p:tgtEl>
                                          <p:spTgt spid="35843"/>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5842">
                                            <p:txEl>
                                              <p:pRg st="1" end="1"/>
                                            </p:txEl>
                                          </p:spTgt>
                                        </p:tgtEl>
                                        <p:attrNameLst>
                                          <p:attrName>style.visibility</p:attrName>
                                        </p:attrNameLst>
                                      </p:cBhvr>
                                      <p:to>
                                        <p:strVal val="visible"/>
                                      </p:to>
                                    </p:set>
                                    <p:animEffect transition="in" filter="blinds(horizontal)">
                                      <p:cBhvr>
                                        <p:cTn id="11" dur="500"/>
                                        <p:tgtEl>
                                          <p:spTgt spid="35842">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35842">
                                            <p:txEl>
                                              <p:pRg st="0" end="0"/>
                                            </p:txEl>
                                          </p:spTgt>
                                        </p:tgtEl>
                                        <p:attrNameLst>
                                          <p:attrName>style.visibility</p:attrName>
                                        </p:attrNameLst>
                                      </p:cBhvr>
                                      <p:to>
                                        <p:strVal val="visible"/>
                                      </p:to>
                                    </p:set>
                                    <p:animEffect transition="in" filter="blinds(horizontal)">
                                      <p:cBhvr>
                                        <p:cTn id="15" dur="500"/>
                                        <p:tgtEl>
                                          <p:spTgt spid="35842">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5842">
                                            <p:txEl>
                                              <p:pRg st="2" end="2"/>
                                            </p:txEl>
                                          </p:spTgt>
                                        </p:tgtEl>
                                        <p:attrNameLst>
                                          <p:attrName>style.visibility</p:attrName>
                                        </p:attrNameLst>
                                      </p:cBhvr>
                                      <p:to>
                                        <p:strVal val="visible"/>
                                      </p:to>
                                    </p:set>
                                    <p:animEffect transition="in" filter="blinds(horizontal)">
                                      <p:cBhvr>
                                        <p:cTn id="18" dur="500"/>
                                        <p:tgtEl>
                                          <p:spTgt spid="35842">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5842">
                                            <p:txEl>
                                              <p:pRg st="3" end="3"/>
                                            </p:txEl>
                                          </p:spTgt>
                                        </p:tgtEl>
                                        <p:attrNameLst>
                                          <p:attrName>style.visibility</p:attrName>
                                        </p:attrNameLst>
                                      </p:cBhvr>
                                      <p:to>
                                        <p:strVal val="visible"/>
                                      </p:to>
                                    </p:set>
                                    <p:animEffect transition="in" filter="blinds(horizontal)">
                                      <p:cBhvr>
                                        <p:cTn id="21" dur="500"/>
                                        <p:tgtEl>
                                          <p:spTgt spid="35842">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5842">
                                            <p:txEl>
                                              <p:pRg st="5" end="5"/>
                                            </p:txEl>
                                          </p:spTgt>
                                        </p:tgtEl>
                                        <p:attrNameLst>
                                          <p:attrName>style.visibility</p:attrName>
                                        </p:attrNameLst>
                                      </p:cBhvr>
                                      <p:to>
                                        <p:strVal val="visible"/>
                                      </p:to>
                                    </p:set>
                                    <p:animEffect transition="in" filter="blinds(horizontal)">
                                      <p:cBhvr>
                                        <p:cTn id="24" dur="500"/>
                                        <p:tgtEl>
                                          <p:spTgt spid="35842">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5842">
                                            <p:txEl>
                                              <p:pRg st="6" end="6"/>
                                            </p:txEl>
                                          </p:spTgt>
                                        </p:tgtEl>
                                        <p:attrNameLst>
                                          <p:attrName>style.visibility</p:attrName>
                                        </p:attrNameLst>
                                      </p:cBhvr>
                                      <p:to>
                                        <p:strVal val="visible"/>
                                      </p:to>
                                    </p:set>
                                    <p:animEffect transition="in" filter="blinds(horizontal)">
                                      <p:cBhvr>
                                        <p:cTn id="29" dur="500"/>
                                        <p:tgtEl>
                                          <p:spTgt spid="35842">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35842">
                                            <p:txEl>
                                              <p:pRg st="7" end="7"/>
                                            </p:txEl>
                                          </p:spTgt>
                                        </p:tgtEl>
                                        <p:attrNameLst>
                                          <p:attrName>style.visibility</p:attrName>
                                        </p:attrNameLst>
                                      </p:cBhvr>
                                      <p:to>
                                        <p:strVal val="visible"/>
                                      </p:to>
                                    </p:set>
                                    <p:animEffect transition="in" filter="blinds(horizontal)">
                                      <p:cBhvr>
                                        <p:cTn id="34" dur="500"/>
                                        <p:tgtEl>
                                          <p:spTgt spid="35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44488" y="781050"/>
            <a:ext cx="8512175" cy="5772150"/>
          </a:xfrm>
          <a:prstGeom prst="rect">
            <a:avLst/>
          </a:prstGeom>
          <a:noFill/>
          <a:ln w="9525">
            <a:noFill/>
            <a:miter lim="800000"/>
            <a:headEnd/>
            <a:tailEnd/>
          </a:ln>
        </p:spPr>
        <p:txBody>
          <a:bodyPr>
            <a:spAutoFit/>
          </a:bodyPr>
          <a:lstStyle/>
          <a:p>
            <a:pPr>
              <a:lnSpc>
                <a:spcPct val="110000"/>
              </a:lnSpc>
              <a:defRPr/>
            </a:pPr>
            <a:r>
              <a:rPr lang="en-US" sz="2800" dirty="0">
                <a:ea typeface="ＭＳ Ｐゴシック" charset="-128"/>
                <a:cs typeface="ＭＳ Ｐゴシック" charset="-128"/>
              </a:rPr>
              <a:t>Strategies:</a:t>
            </a:r>
          </a:p>
          <a:p>
            <a:pPr marL="228600" indent="-228600">
              <a:lnSpc>
                <a:spcPct val="110000"/>
              </a:lnSpc>
              <a:buFont typeface="Arial" charset="0"/>
              <a:buChar char="•"/>
              <a:defRPr/>
            </a:pPr>
            <a:r>
              <a:rPr lang="en-US" sz="2800" dirty="0">
                <a:ea typeface="ＭＳ Ｐゴシック" charset="-128"/>
                <a:cs typeface="ＭＳ Ｐゴシック" charset="-128"/>
              </a:rPr>
              <a:t>What things taking place outside of this class are helping you do well in this class?</a:t>
            </a:r>
          </a:p>
          <a:p>
            <a:pPr marL="228600" indent="-228600">
              <a:lnSpc>
                <a:spcPct val="110000"/>
              </a:lnSpc>
              <a:buFont typeface="Arial" charset="0"/>
              <a:buChar char="•"/>
              <a:defRPr/>
            </a:pPr>
            <a:r>
              <a:rPr lang="en-US" sz="2800" dirty="0">
                <a:ea typeface="ＭＳ Ｐゴシック" charset="-128"/>
                <a:cs typeface="ＭＳ Ｐゴシック" charset="-128"/>
              </a:rPr>
              <a:t>What things are hindering your ability to do well?</a:t>
            </a:r>
          </a:p>
          <a:p>
            <a:pPr marL="228600" indent="-228600">
              <a:lnSpc>
                <a:spcPct val="110000"/>
              </a:lnSpc>
              <a:buFont typeface="Arial" charset="0"/>
              <a:buChar char="•"/>
              <a:defRPr/>
            </a:pPr>
            <a:r>
              <a:rPr lang="en-US" sz="2800" dirty="0">
                <a:ea typeface="ＭＳ Ｐゴシック" charset="-128"/>
                <a:cs typeface="ＭＳ Ｐゴシック" charset="-128"/>
              </a:rPr>
              <a:t>What can/should you do to take advantage of the good things and to avoid the bad?</a:t>
            </a:r>
          </a:p>
          <a:p>
            <a:pPr>
              <a:lnSpc>
                <a:spcPct val="110000"/>
              </a:lnSpc>
              <a:buFont typeface="Arial" charset="0"/>
              <a:buChar char="•"/>
              <a:defRPr/>
            </a:pPr>
            <a:endParaRPr lang="en-US" sz="2800" dirty="0">
              <a:ea typeface="ＭＳ Ｐゴシック" charset="-128"/>
              <a:cs typeface="ＭＳ Ｐゴシック" charset="-128"/>
            </a:endParaRPr>
          </a:p>
          <a:p>
            <a:pPr>
              <a:lnSpc>
                <a:spcPct val="110000"/>
              </a:lnSpc>
              <a:defRPr/>
            </a:pPr>
            <a:r>
              <a:rPr lang="en-US" sz="2800" dirty="0">
                <a:ea typeface="ＭＳ Ｐゴシック" charset="-128"/>
                <a:cs typeface="ＭＳ Ｐゴシック" charset="-128"/>
              </a:rPr>
              <a:t>Learning and Affect:</a:t>
            </a:r>
          </a:p>
          <a:p>
            <a:pPr marL="228600" indent="-228600">
              <a:lnSpc>
                <a:spcPct val="110000"/>
              </a:lnSpc>
              <a:buFont typeface="Arial" charset="0"/>
              <a:buChar char="•"/>
              <a:defRPr/>
            </a:pPr>
            <a:r>
              <a:rPr lang="en-US" sz="2800" dirty="0">
                <a:ea typeface="ＭＳ Ｐゴシック" charset="-128"/>
                <a:cs typeface="ＭＳ Ｐゴシック" charset="-128"/>
              </a:rPr>
              <a:t>What personal characteristics do you have that help or hinder your ability to succeed in this class?</a:t>
            </a:r>
          </a:p>
          <a:p>
            <a:pPr marL="228600" indent="-228600">
              <a:lnSpc>
                <a:spcPct val="110000"/>
              </a:lnSpc>
              <a:buFont typeface="Arial" charset="0"/>
              <a:buChar char="•"/>
              <a:defRPr/>
            </a:pPr>
            <a:r>
              <a:rPr lang="en-US" sz="2800" dirty="0">
                <a:ea typeface="ＭＳ Ｐゴシック" charset="-128"/>
                <a:cs typeface="ＭＳ Ｐゴシック" charset="-128"/>
              </a:rPr>
              <a:t>Compare your answers to </a:t>
            </a:r>
            <a:r>
              <a:rPr lang="en-US" sz="2800" dirty="0" err="1">
                <a:ea typeface="ＭＳ Ｐゴシック" charset="-128"/>
                <a:cs typeface="ＭＳ Ｐゴシック" charset="-128"/>
              </a:rPr>
              <a:t>Krathwohl’s</a:t>
            </a:r>
            <a:r>
              <a:rPr lang="en-US" sz="2800" dirty="0">
                <a:ea typeface="ＭＳ Ｐゴシック" charset="-128"/>
                <a:cs typeface="ＭＳ Ｐゴシック" charset="-128"/>
              </a:rPr>
              <a:t> hierarchy of the affective domain</a:t>
            </a:r>
          </a:p>
        </p:txBody>
      </p:sp>
      <p:sp>
        <p:nvSpPr>
          <p:cNvPr id="4"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Portfolios - Essay Topics</a:t>
            </a:r>
          </a:p>
        </p:txBody>
      </p:sp>
    </p:spTree>
    <p:extLst>
      <p:ext uri="{BB962C8B-B14F-4D97-AF65-F5344CB8AC3E}">
        <p14:creationId xmlns:p14="http://schemas.microsoft.com/office/powerpoint/2010/main" val="629554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blinds(horizontal)">
                                      <p:cBhvr>
                                        <p:cTn id="7" dur="500"/>
                                        <p:tgtEl>
                                          <p:spTgt spid="36866">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6866">
                                            <p:txEl>
                                              <p:pRg st="1" end="1"/>
                                            </p:txEl>
                                          </p:spTgt>
                                        </p:tgtEl>
                                        <p:attrNameLst>
                                          <p:attrName>style.visibility</p:attrName>
                                        </p:attrNameLst>
                                      </p:cBhvr>
                                      <p:to>
                                        <p:strVal val="visible"/>
                                      </p:to>
                                    </p:set>
                                    <p:animEffect transition="in" filter="blinds(horizontal)">
                                      <p:cBhvr>
                                        <p:cTn id="11" dur="500"/>
                                        <p:tgtEl>
                                          <p:spTgt spid="36866">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36866">
                                            <p:txEl>
                                              <p:pRg st="2" end="2"/>
                                            </p:txEl>
                                          </p:spTgt>
                                        </p:tgtEl>
                                        <p:attrNameLst>
                                          <p:attrName>style.visibility</p:attrName>
                                        </p:attrNameLst>
                                      </p:cBhvr>
                                      <p:to>
                                        <p:strVal val="visible"/>
                                      </p:to>
                                    </p:set>
                                    <p:animEffect transition="in" filter="blinds(horizontal)">
                                      <p:cBhvr>
                                        <p:cTn id="14" dur="500"/>
                                        <p:tgtEl>
                                          <p:spTgt spid="36866">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36866">
                                            <p:txEl>
                                              <p:pRg st="3" end="3"/>
                                            </p:txEl>
                                          </p:spTgt>
                                        </p:tgtEl>
                                        <p:attrNameLst>
                                          <p:attrName>style.visibility</p:attrName>
                                        </p:attrNameLst>
                                      </p:cBhvr>
                                      <p:to>
                                        <p:strVal val="visible"/>
                                      </p:to>
                                    </p:set>
                                    <p:animEffect transition="in" filter="blinds(horizontal)">
                                      <p:cBhvr>
                                        <p:cTn id="17" dur="500"/>
                                        <p:tgtEl>
                                          <p:spTgt spid="3686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6866">
                                            <p:txEl>
                                              <p:pRg st="5" end="5"/>
                                            </p:txEl>
                                          </p:spTgt>
                                        </p:tgtEl>
                                        <p:attrNameLst>
                                          <p:attrName>style.visibility</p:attrName>
                                        </p:attrNameLst>
                                      </p:cBhvr>
                                      <p:to>
                                        <p:strVal val="visible"/>
                                      </p:to>
                                    </p:set>
                                    <p:animEffect transition="in" filter="blinds(horizontal)">
                                      <p:cBhvr>
                                        <p:cTn id="22" dur="500"/>
                                        <p:tgtEl>
                                          <p:spTgt spid="36866">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6866">
                                            <p:txEl>
                                              <p:pRg st="6" end="6"/>
                                            </p:txEl>
                                          </p:spTgt>
                                        </p:tgtEl>
                                        <p:attrNameLst>
                                          <p:attrName>style.visibility</p:attrName>
                                        </p:attrNameLst>
                                      </p:cBhvr>
                                      <p:to>
                                        <p:strVal val="visible"/>
                                      </p:to>
                                    </p:set>
                                    <p:animEffect transition="in" filter="blinds(horizontal)">
                                      <p:cBhvr>
                                        <p:cTn id="27" dur="500"/>
                                        <p:tgtEl>
                                          <p:spTgt spid="3686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6866">
                                            <p:txEl>
                                              <p:pRg st="7" end="7"/>
                                            </p:txEl>
                                          </p:spTgt>
                                        </p:tgtEl>
                                        <p:attrNameLst>
                                          <p:attrName>style.visibility</p:attrName>
                                        </p:attrNameLst>
                                      </p:cBhvr>
                                      <p:to>
                                        <p:strVal val="visible"/>
                                      </p:to>
                                    </p:set>
                                    <p:animEffect transition="in" filter="blinds(horizontal)">
                                      <p:cBhvr>
                                        <p:cTn id="32" dur="500"/>
                                        <p:tgtEl>
                                          <p:spTgt spid="36866">
                                            <p:txEl>
                                              <p:pRg st="7" end="7"/>
                                            </p:txEl>
                                          </p:spTgt>
                                        </p:tgtEl>
                                      </p:cBhvr>
                                    </p:animEffect>
                                  </p:childTnLst>
                                </p:cTn>
                              </p:par>
                            </p:childTnLst>
                          </p:cTn>
                        </p:par>
                        <p:par>
                          <p:cTn id="33" fill="hold" nodeType="afterGroup">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38132" y="5621867"/>
            <a:ext cx="3725332" cy="954107"/>
          </a:xfrm>
          <a:prstGeom prst="rect">
            <a:avLst/>
          </a:prstGeom>
          <a:noFill/>
        </p:spPr>
        <p:txBody>
          <a:bodyPr wrap="square" rtlCol="0">
            <a:spAutoFit/>
          </a:bodyPr>
          <a:lstStyle/>
          <a:p>
            <a:r>
              <a:rPr lang="en-US" sz="2800" dirty="0" smtClean="0">
                <a:latin typeface="Arial"/>
                <a:cs typeface="Arial"/>
              </a:rPr>
              <a:t>many students don’t know how to learn!</a:t>
            </a:r>
            <a:endParaRPr lang="en-US" sz="2800" dirty="0">
              <a:latin typeface="Arial"/>
              <a:cs typeface="Arial"/>
            </a:endParaRPr>
          </a:p>
        </p:txBody>
      </p:sp>
      <p:pic>
        <p:nvPicPr>
          <p:cNvPr id="17410" name="Picture 2" descr="http://blog.studentloannetwork.com/wp-content/uploads/2009/03/federal-loan-debt.png"/>
          <p:cNvPicPr>
            <a:picLocks noChangeAspect="1" noChangeArrowheads="1"/>
          </p:cNvPicPr>
          <p:nvPr/>
        </p:nvPicPr>
        <p:blipFill>
          <a:blip r:embed="rId2" cstate="print"/>
          <a:srcRect/>
          <a:stretch>
            <a:fillRect/>
          </a:stretch>
        </p:blipFill>
        <p:spPr bwMode="auto">
          <a:xfrm>
            <a:off x="4538132" y="600262"/>
            <a:ext cx="3725333" cy="4930588"/>
          </a:xfrm>
          <a:prstGeom prst="rect">
            <a:avLst/>
          </a:prstGeom>
          <a:noFill/>
        </p:spPr>
      </p:pic>
      <p:pic>
        <p:nvPicPr>
          <p:cNvPr id="8" name="Picture 1030"/>
          <p:cNvPicPr>
            <a:picLocks noGrp="1" noChangeAspect="1" noChangeArrowheads="1"/>
          </p:cNvPicPr>
          <p:nvPr>
            <p:ph idx="1"/>
          </p:nvPr>
        </p:nvPicPr>
        <p:blipFill>
          <a:blip r:embed="rId3" cstate="print">
            <a:lum bright="8000"/>
          </a:blip>
          <a:srcRect/>
          <a:stretch>
            <a:fillRect/>
          </a:stretch>
        </p:blipFill>
        <p:spPr bwMode="auto">
          <a:xfrm>
            <a:off x="141906" y="240300"/>
            <a:ext cx="3908574" cy="2926234"/>
          </a:xfrm>
          <a:prstGeom prst="rect">
            <a:avLst/>
          </a:prstGeom>
          <a:noFill/>
          <a:ln w="9525">
            <a:solidFill>
              <a:schemeClr val="tx1"/>
            </a:solidFill>
            <a:miter lim="800000"/>
            <a:headEnd/>
            <a:tailEnd/>
          </a:ln>
        </p:spPr>
      </p:pic>
      <p:sp>
        <p:nvSpPr>
          <p:cNvPr id="9" name="TextBox 8"/>
          <p:cNvSpPr txBox="1"/>
          <p:nvPr/>
        </p:nvSpPr>
        <p:spPr>
          <a:xfrm>
            <a:off x="1236133" y="4267199"/>
            <a:ext cx="1322197" cy="523220"/>
          </a:xfrm>
          <a:prstGeom prst="rect">
            <a:avLst/>
          </a:prstGeom>
          <a:noFill/>
        </p:spPr>
        <p:txBody>
          <a:bodyPr wrap="none" rtlCol="0">
            <a:spAutoFit/>
          </a:bodyPr>
          <a:lstStyle/>
          <a:p>
            <a:r>
              <a:rPr lang="en-US" sz="2800" dirty="0" smtClean="0">
                <a:latin typeface="Arial"/>
                <a:cs typeface="Arial"/>
              </a:rPr>
              <a:t>But . . .</a:t>
            </a:r>
            <a:endParaRPr lang="en-US" sz="2800" dirty="0">
              <a:latin typeface="Arial"/>
              <a:cs typeface="Arial"/>
            </a:endParaRPr>
          </a:p>
        </p:txBody>
      </p:sp>
    </p:spTree>
    <p:extLst>
      <p:ext uri="{BB962C8B-B14F-4D97-AF65-F5344CB8AC3E}">
        <p14:creationId xmlns:p14="http://schemas.microsoft.com/office/powerpoint/2010/main" val="429474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linds(horizontal)">
                                      <p:cBhvr>
                                        <p:cTn id="12" dur="500"/>
                                        <p:tgtEl>
                                          <p:spTgt spid="17410"/>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530225" y="1092200"/>
            <a:ext cx="8174038" cy="5299075"/>
          </a:xfrm>
          <a:prstGeom prst="rect">
            <a:avLst/>
          </a:prstGeom>
          <a:noFill/>
          <a:ln w="9525">
            <a:noFill/>
            <a:miter lim="800000"/>
            <a:headEnd/>
            <a:tailEnd/>
          </a:ln>
        </p:spPr>
        <p:txBody>
          <a:bodyPr>
            <a:spAutoFit/>
          </a:bodyPr>
          <a:lstStyle/>
          <a:p>
            <a:pPr>
              <a:lnSpc>
                <a:spcPct val="110000"/>
              </a:lnSpc>
              <a:defRPr/>
            </a:pPr>
            <a:r>
              <a:rPr lang="en-US" sz="2800" dirty="0">
                <a:ea typeface="ＭＳ Ｐゴシック" charset="-128"/>
                <a:cs typeface="ＭＳ Ｐゴシック" charset="-128"/>
              </a:rPr>
              <a:t>Task Value:</a:t>
            </a:r>
          </a:p>
          <a:p>
            <a:pPr marL="228600" indent="-228600">
              <a:lnSpc>
                <a:spcPct val="110000"/>
              </a:lnSpc>
              <a:buFont typeface="Arial" charset="0"/>
              <a:buChar char="•"/>
              <a:defRPr/>
            </a:pPr>
            <a:r>
              <a:rPr lang="en-US" sz="2800" dirty="0">
                <a:ea typeface="ＭＳ Ｐゴシック" charset="-128"/>
                <a:cs typeface="ＭＳ Ｐゴシック" charset="-128"/>
              </a:rPr>
              <a:t>What is/are the most important thing/</a:t>
            </a:r>
            <a:r>
              <a:rPr lang="en-US" sz="2800" dirty="0" err="1">
                <a:ea typeface="ＭＳ Ｐゴシック" charset="-128"/>
                <a:cs typeface="ＭＳ Ｐゴシック" charset="-128"/>
              </a:rPr>
              <a:t>s</a:t>
            </a:r>
            <a:r>
              <a:rPr lang="en-US" sz="2800" dirty="0">
                <a:ea typeface="ＭＳ Ｐゴシック" charset="-128"/>
                <a:cs typeface="ＭＳ Ｐゴシック" charset="-128"/>
              </a:rPr>
              <a:t> you have learned so far in this class?</a:t>
            </a:r>
          </a:p>
          <a:p>
            <a:pPr marL="228600" indent="-228600">
              <a:lnSpc>
                <a:spcPct val="110000"/>
              </a:lnSpc>
              <a:buFont typeface="Arial" charset="0"/>
              <a:buChar char="•"/>
              <a:defRPr/>
            </a:pPr>
            <a:r>
              <a:rPr lang="en-US" sz="2800" dirty="0">
                <a:ea typeface="ＭＳ Ｐゴシック" charset="-128"/>
                <a:cs typeface="ＭＳ Ｐゴシック" charset="-128"/>
              </a:rPr>
              <a:t>How long do you think you will retain that knowledge after the end of the semester?</a:t>
            </a:r>
          </a:p>
          <a:p>
            <a:pPr>
              <a:lnSpc>
                <a:spcPct val="110000"/>
              </a:lnSpc>
              <a:defRPr/>
            </a:pPr>
            <a:endParaRPr lang="en-US" sz="2800" dirty="0">
              <a:ea typeface="ＭＳ Ｐゴシック" charset="-128"/>
              <a:cs typeface="ＭＳ Ｐゴシック" charset="-128"/>
            </a:endParaRPr>
          </a:p>
          <a:p>
            <a:pPr>
              <a:lnSpc>
                <a:spcPct val="110000"/>
              </a:lnSpc>
              <a:defRPr/>
            </a:pPr>
            <a:r>
              <a:rPr lang="en-US" sz="2800" dirty="0">
                <a:ea typeface="ＭＳ Ｐゴシック" charset="-128"/>
                <a:cs typeface="ＭＳ Ｐゴシック" charset="-128"/>
              </a:rPr>
              <a:t>Development:</a:t>
            </a:r>
          </a:p>
          <a:p>
            <a:pPr marL="228600" indent="-228600">
              <a:lnSpc>
                <a:spcPct val="110000"/>
              </a:lnSpc>
              <a:buFont typeface="Arial" charset="0"/>
              <a:buChar char="•"/>
              <a:defRPr/>
            </a:pPr>
            <a:r>
              <a:rPr lang="en-US" sz="2800" dirty="0">
                <a:ea typeface="ＭＳ Ｐゴシック" charset="-128"/>
                <a:cs typeface="ＭＳ Ｐゴシック" charset="-128"/>
              </a:rPr>
              <a:t>Where do you rate yourself using Perry’s level of intellectual development?</a:t>
            </a:r>
          </a:p>
          <a:p>
            <a:pPr marL="228600" indent="-228600">
              <a:lnSpc>
                <a:spcPct val="110000"/>
              </a:lnSpc>
              <a:buFont typeface="Arial" charset="0"/>
              <a:buChar char="•"/>
              <a:defRPr/>
            </a:pPr>
            <a:r>
              <a:rPr lang="en-US" sz="2800" dirty="0">
                <a:ea typeface="ＭＳ Ｐゴシック" charset="-128"/>
                <a:cs typeface="ＭＳ Ｐゴシック" charset="-128"/>
              </a:rPr>
              <a:t>Where do you expect to be by the end of your college career?</a:t>
            </a:r>
          </a:p>
        </p:txBody>
      </p:sp>
      <p:sp>
        <p:nvSpPr>
          <p:cNvPr id="4"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Portfolios - Essay Topics</a:t>
            </a:r>
          </a:p>
        </p:txBody>
      </p:sp>
    </p:spTree>
    <p:extLst>
      <p:ext uri="{BB962C8B-B14F-4D97-AF65-F5344CB8AC3E}">
        <p14:creationId xmlns:p14="http://schemas.microsoft.com/office/powerpoint/2010/main" val="23432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blinds(horizontal)">
                                      <p:cBhvr>
                                        <p:cTn id="7" dur="500"/>
                                        <p:tgtEl>
                                          <p:spTgt spid="36866">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6866">
                                            <p:txEl>
                                              <p:pRg st="1" end="1"/>
                                            </p:txEl>
                                          </p:spTgt>
                                        </p:tgtEl>
                                        <p:attrNameLst>
                                          <p:attrName>style.visibility</p:attrName>
                                        </p:attrNameLst>
                                      </p:cBhvr>
                                      <p:to>
                                        <p:strVal val="visible"/>
                                      </p:to>
                                    </p:set>
                                    <p:animEffect transition="in" filter="blinds(horizontal)">
                                      <p:cBhvr>
                                        <p:cTn id="11" dur="500"/>
                                        <p:tgtEl>
                                          <p:spTgt spid="36866">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36866">
                                            <p:txEl>
                                              <p:pRg st="2" end="2"/>
                                            </p:txEl>
                                          </p:spTgt>
                                        </p:tgtEl>
                                        <p:attrNameLst>
                                          <p:attrName>style.visibility</p:attrName>
                                        </p:attrNameLst>
                                      </p:cBhvr>
                                      <p:to>
                                        <p:strVal val="visible"/>
                                      </p:to>
                                    </p:set>
                                    <p:animEffect transition="in" filter="blinds(horizontal)">
                                      <p:cBhvr>
                                        <p:cTn id="15" dur="500"/>
                                        <p:tgtEl>
                                          <p:spTgt spid="3686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6866">
                                            <p:txEl>
                                              <p:pRg st="4" end="4"/>
                                            </p:txEl>
                                          </p:spTgt>
                                        </p:tgtEl>
                                        <p:attrNameLst>
                                          <p:attrName>style.visibility</p:attrName>
                                        </p:attrNameLst>
                                      </p:cBhvr>
                                      <p:to>
                                        <p:strVal val="visible"/>
                                      </p:to>
                                    </p:set>
                                    <p:animEffect transition="in" filter="blinds(horizontal)">
                                      <p:cBhvr>
                                        <p:cTn id="20" dur="500"/>
                                        <p:tgtEl>
                                          <p:spTgt spid="36866">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6866">
                                            <p:txEl>
                                              <p:pRg st="5" end="5"/>
                                            </p:txEl>
                                          </p:spTgt>
                                        </p:tgtEl>
                                        <p:attrNameLst>
                                          <p:attrName>style.visibility</p:attrName>
                                        </p:attrNameLst>
                                      </p:cBhvr>
                                      <p:to>
                                        <p:strVal val="visible"/>
                                      </p:to>
                                    </p:set>
                                    <p:animEffect transition="in" filter="blinds(horizontal)">
                                      <p:cBhvr>
                                        <p:cTn id="25" dur="500"/>
                                        <p:tgtEl>
                                          <p:spTgt spid="36866">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6866">
                                            <p:txEl>
                                              <p:pRg st="6" end="6"/>
                                            </p:txEl>
                                          </p:spTgt>
                                        </p:tgtEl>
                                        <p:attrNameLst>
                                          <p:attrName>style.visibility</p:attrName>
                                        </p:attrNameLst>
                                      </p:cBhvr>
                                      <p:to>
                                        <p:strVal val="visible"/>
                                      </p:to>
                                    </p:set>
                                    <p:animEffect transition="in" filter="blinds(horizontal)">
                                      <p:cBhvr>
                                        <p:cTn id="30" dur="500"/>
                                        <p:tgtEl>
                                          <p:spTgt spid="36866">
                                            <p:txEl>
                                              <p:pRg st="6" end="6"/>
                                            </p:txEl>
                                          </p:spTgt>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73063" y="871538"/>
            <a:ext cx="8347075" cy="5773737"/>
          </a:xfrm>
          <a:prstGeom prst="rect">
            <a:avLst/>
          </a:prstGeom>
          <a:noFill/>
          <a:ln w="9525">
            <a:noFill/>
            <a:miter lim="800000"/>
            <a:headEnd/>
            <a:tailEnd/>
          </a:ln>
        </p:spPr>
        <p:txBody>
          <a:bodyPr>
            <a:spAutoFit/>
          </a:bodyPr>
          <a:lstStyle/>
          <a:p>
            <a:pPr>
              <a:lnSpc>
                <a:spcPct val="110000"/>
              </a:lnSpc>
              <a:defRPr/>
            </a:pPr>
            <a:r>
              <a:rPr lang="en-US" sz="2800" dirty="0">
                <a:ea typeface="ＭＳ Ｐゴシック" charset="-128"/>
                <a:cs typeface="ＭＳ Ｐゴシック" charset="-128"/>
              </a:rPr>
              <a:t>Critical Thinking:</a:t>
            </a:r>
          </a:p>
          <a:p>
            <a:pPr marL="228600" indent="-228600">
              <a:lnSpc>
                <a:spcPct val="110000"/>
              </a:lnSpc>
              <a:buFont typeface="Arial" charset="0"/>
              <a:buChar char="•"/>
              <a:defRPr/>
            </a:pPr>
            <a:r>
              <a:rPr lang="en-US" sz="2800" dirty="0">
                <a:ea typeface="ＭＳ Ｐゴシック" charset="-128"/>
                <a:cs typeface="ＭＳ Ｐゴシック" charset="-128"/>
              </a:rPr>
              <a:t>Give three examples of critical thinking that you have done as part of this class. </a:t>
            </a:r>
          </a:p>
          <a:p>
            <a:pPr marL="228600" indent="-228600">
              <a:lnSpc>
                <a:spcPct val="110000"/>
              </a:lnSpc>
              <a:buFont typeface="Arial" charset="0"/>
              <a:buChar char="•"/>
              <a:defRPr/>
            </a:pPr>
            <a:r>
              <a:rPr lang="en-US" sz="2800" dirty="0">
                <a:ea typeface="ＭＳ Ｐゴシック" charset="-128"/>
                <a:cs typeface="ＭＳ Ｐゴシック" charset="-128"/>
              </a:rPr>
              <a:t>Explain why the examples represent critical thinking.</a:t>
            </a:r>
          </a:p>
          <a:p>
            <a:pPr>
              <a:lnSpc>
                <a:spcPct val="110000"/>
              </a:lnSpc>
              <a:defRPr/>
            </a:pPr>
            <a:endParaRPr lang="en-US" sz="2800" dirty="0">
              <a:ea typeface="ＭＳ Ｐゴシック" charset="-128"/>
              <a:cs typeface="ＭＳ Ｐゴシック" charset="-128"/>
            </a:endParaRPr>
          </a:p>
          <a:p>
            <a:pPr>
              <a:lnSpc>
                <a:spcPct val="110000"/>
              </a:lnSpc>
              <a:defRPr/>
            </a:pPr>
            <a:r>
              <a:rPr lang="en-US" sz="2800" dirty="0">
                <a:ea typeface="ＭＳ Ｐゴシック" charset="-128"/>
                <a:cs typeface="ＭＳ Ｐゴシック" charset="-128"/>
              </a:rPr>
              <a:t>Studying:</a:t>
            </a:r>
          </a:p>
          <a:p>
            <a:pPr marL="228600" indent="-228600">
              <a:lnSpc>
                <a:spcPct val="110000"/>
              </a:lnSpc>
              <a:buFont typeface="Arial" charset="0"/>
              <a:buChar char="•"/>
              <a:defRPr/>
            </a:pPr>
            <a:r>
              <a:rPr lang="en-US" sz="2800" dirty="0">
                <a:ea typeface="ＭＳ Ｐゴシック" charset="-128"/>
                <a:cs typeface="ＭＳ Ｐゴシック" charset="-128"/>
              </a:rPr>
              <a:t>How do you study for exams in this class?</a:t>
            </a:r>
          </a:p>
          <a:p>
            <a:pPr marL="228600" indent="-228600">
              <a:lnSpc>
                <a:spcPct val="110000"/>
              </a:lnSpc>
              <a:buFont typeface="Arial" charset="0"/>
              <a:buChar char="•"/>
              <a:defRPr/>
            </a:pPr>
            <a:r>
              <a:rPr lang="en-US" sz="2800" dirty="0">
                <a:ea typeface="ＭＳ Ｐゴシック" charset="-128"/>
                <a:cs typeface="ＭＳ Ｐゴシック" charset="-128"/>
              </a:rPr>
              <a:t>Is your studying working?</a:t>
            </a:r>
          </a:p>
          <a:p>
            <a:pPr marL="228600" indent="-228600">
              <a:lnSpc>
                <a:spcPct val="110000"/>
              </a:lnSpc>
              <a:buFont typeface="Arial" charset="0"/>
              <a:buChar char="•"/>
              <a:defRPr/>
            </a:pPr>
            <a:r>
              <a:rPr lang="en-US" sz="2800" dirty="0">
                <a:ea typeface="ＭＳ Ｐゴシック" charset="-128"/>
                <a:cs typeface="ＭＳ Ｐゴシック" charset="-128"/>
              </a:rPr>
              <a:t>Explain why or why not. </a:t>
            </a:r>
          </a:p>
          <a:p>
            <a:pPr marL="228600" indent="-228600">
              <a:lnSpc>
                <a:spcPct val="110000"/>
              </a:lnSpc>
              <a:buFont typeface="Arial" charset="0"/>
              <a:buChar char="•"/>
              <a:defRPr/>
            </a:pPr>
            <a:r>
              <a:rPr lang="en-US" sz="2800" dirty="0">
                <a:ea typeface="ＭＳ Ｐゴシック" charset="-128"/>
                <a:cs typeface="ＭＳ Ｐゴシック" charset="-128"/>
              </a:rPr>
              <a:t>If not, what alternative approaches will you use in the future?</a:t>
            </a:r>
          </a:p>
        </p:txBody>
      </p:sp>
      <p:sp>
        <p:nvSpPr>
          <p:cNvPr id="4"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Portfolios - Essay Topics</a:t>
            </a:r>
          </a:p>
        </p:txBody>
      </p:sp>
    </p:spTree>
    <p:extLst>
      <p:ext uri="{BB962C8B-B14F-4D97-AF65-F5344CB8AC3E}">
        <p14:creationId xmlns:p14="http://schemas.microsoft.com/office/powerpoint/2010/main" val="3063522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blinds(horizontal)">
                                      <p:cBhvr>
                                        <p:cTn id="7" dur="500"/>
                                        <p:tgtEl>
                                          <p:spTgt spid="37890">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animEffect transition="in" filter="blinds(horizontal)">
                                      <p:cBhvr>
                                        <p:cTn id="11" dur="500"/>
                                        <p:tgtEl>
                                          <p:spTgt spid="37890">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animEffect transition="in" filter="blinds(horizontal)">
                                      <p:cBhvr>
                                        <p:cTn id="15" dur="500"/>
                                        <p:tgtEl>
                                          <p:spTgt spid="3789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7890">
                                            <p:txEl>
                                              <p:pRg st="4" end="4"/>
                                            </p:txEl>
                                          </p:spTgt>
                                        </p:tgtEl>
                                        <p:attrNameLst>
                                          <p:attrName>style.visibility</p:attrName>
                                        </p:attrNameLst>
                                      </p:cBhvr>
                                      <p:to>
                                        <p:strVal val="visible"/>
                                      </p:to>
                                    </p:set>
                                    <p:animEffect transition="in" filter="blinds(horizontal)">
                                      <p:cBhvr>
                                        <p:cTn id="20" dur="500"/>
                                        <p:tgtEl>
                                          <p:spTgt spid="3789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7890">
                                            <p:txEl>
                                              <p:pRg st="5" end="5"/>
                                            </p:txEl>
                                          </p:spTgt>
                                        </p:tgtEl>
                                        <p:attrNameLst>
                                          <p:attrName>style.visibility</p:attrName>
                                        </p:attrNameLst>
                                      </p:cBhvr>
                                      <p:to>
                                        <p:strVal val="visible"/>
                                      </p:to>
                                    </p:set>
                                    <p:animEffect transition="in" filter="blinds(horizontal)">
                                      <p:cBhvr>
                                        <p:cTn id="25" dur="500"/>
                                        <p:tgtEl>
                                          <p:spTgt spid="37890">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7890">
                                            <p:txEl>
                                              <p:pRg st="6" end="6"/>
                                            </p:txEl>
                                          </p:spTgt>
                                        </p:tgtEl>
                                        <p:attrNameLst>
                                          <p:attrName>style.visibility</p:attrName>
                                        </p:attrNameLst>
                                      </p:cBhvr>
                                      <p:to>
                                        <p:strVal val="visible"/>
                                      </p:to>
                                    </p:set>
                                    <p:animEffect transition="in" filter="blinds(horizontal)">
                                      <p:cBhvr>
                                        <p:cTn id="30" dur="500"/>
                                        <p:tgtEl>
                                          <p:spTgt spid="37890">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37890">
                                            <p:txEl>
                                              <p:pRg st="7" end="7"/>
                                            </p:txEl>
                                          </p:spTgt>
                                        </p:tgtEl>
                                        <p:attrNameLst>
                                          <p:attrName>style.visibility</p:attrName>
                                        </p:attrNameLst>
                                      </p:cBhvr>
                                      <p:to>
                                        <p:strVal val="visible"/>
                                      </p:to>
                                    </p:set>
                                    <p:animEffect transition="in" filter="blinds(horizontal)">
                                      <p:cBhvr>
                                        <p:cTn id="35" dur="500"/>
                                        <p:tgtEl>
                                          <p:spTgt spid="37890">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37890">
                                            <p:txEl>
                                              <p:pRg st="8" end="8"/>
                                            </p:txEl>
                                          </p:spTgt>
                                        </p:tgtEl>
                                        <p:attrNameLst>
                                          <p:attrName>style.visibility</p:attrName>
                                        </p:attrNameLst>
                                      </p:cBhvr>
                                      <p:to>
                                        <p:strVal val="visible"/>
                                      </p:to>
                                    </p:set>
                                    <p:animEffect transition="in" filter="blinds(horizontal)">
                                      <p:cBhvr>
                                        <p:cTn id="40" dur="500"/>
                                        <p:tgtEl>
                                          <p:spTgt spid="37890">
                                            <p:txEl>
                                              <p:pRg st="8" end="8"/>
                                            </p:txEl>
                                          </p:spTgt>
                                        </p:tgtEl>
                                      </p:cBhvr>
                                    </p:animEffect>
                                  </p:childTnLst>
                                </p:cTn>
                              </p:par>
                            </p:childTnLst>
                          </p:cTn>
                        </p:par>
                        <p:par>
                          <p:cTn id="41" fill="hold" nodeType="afterGroup">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linds(horizont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93688" y="939800"/>
            <a:ext cx="8359775" cy="5126038"/>
          </a:xfrm>
          <a:prstGeom prst="rect">
            <a:avLst/>
          </a:prstGeom>
          <a:noFill/>
          <a:ln w="9525">
            <a:noFill/>
            <a:miter lim="800000"/>
            <a:headEnd/>
            <a:tailEnd/>
          </a:ln>
        </p:spPr>
        <p:txBody>
          <a:bodyPr>
            <a:spAutoFit/>
          </a:bodyPr>
          <a:lstStyle/>
          <a:p>
            <a:pPr>
              <a:defRPr/>
            </a:pPr>
            <a:r>
              <a:rPr lang="en-US" sz="2800" dirty="0">
                <a:ea typeface="ＭＳ Ｐゴシック" charset="-128"/>
                <a:cs typeface="ＭＳ Ｐゴシック" charset="-128"/>
              </a:rPr>
              <a:t>Review the material in your portfolio:</a:t>
            </a:r>
          </a:p>
          <a:p>
            <a:pPr marL="228600" indent="-228600">
              <a:buFont typeface="Arial" charset="0"/>
              <a:buChar char="•"/>
              <a:defRPr/>
            </a:pPr>
            <a:r>
              <a:rPr lang="en-US" sz="2800" dirty="0">
                <a:ea typeface="ＭＳ Ｐゴシック" charset="-128"/>
                <a:cs typeface="ＭＳ Ｐゴシック" charset="-128"/>
              </a:rPr>
              <a:t>Which projects and activities have most/least contributed to your learning this semester? </a:t>
            </a:r>
          </a:p>
          <a:p>
            <a:pPr marL="228600" indent="-228600">
              <a:buFont typeface="Arial" charset="0"/>
              <a:buChar char="•"/>
              <a:defRPr/>
            </a:pPr>
            <a:r>
              <a:rPr lang="en-US" sz="2800" dirty="0">
                <a:ea typeface="ＭＳ Ｐゴシック" charset="-128"/>
                <a:cs typeface="ＭＳ Ｐゴシック" charset="-128"/>
              </a:rPr>
              <a:t>Why?</a:t>
            </a:r>
          </a:p>
          <a:p>
            <a:pPr>
              <a:lnSpc>
                <a:spcPct val="110000"/>
              </a:lnSpc>
              <a:buFont typeface="Arial" charset="0"/>
              <a:buChar char="•"/>
              <a:defRPr/>
            </a:pPr>
            <a:endParaRPr lang="en-US" sz="2800" dirty="0">
              <a:ea typeface="ＭＳ Ｐゴシック" charset="-128"/>
              <a:cs typeface="ＭＳ Ｐゴシック" charset="-128"/>
            </a:endParaRPr>
          </a:p>
          <a:p>
            <a:pPr>
              <a:lnSpc>
                <a:spcPct val="110000"/>
              </a:lnSpc>
              <a:defRPr/>
            </a:pPr>
            <a:r>
              <a:rPr lang="en-US" sz="2800" dirty="0">
                <a:ea typeface="ＭＳ Ｐゴシック" charset="-128"/>
                <a:cs typeface="ＭＳ Ｐゴシック" charset="-128"/>
              </a:rPr>
              <a:t>Read the essays you have put into your portfolio:</a:t>
            </a:r>
          </a:p>
          <a:p>
            <a:pPr marL="228600" indent="-228600">
              <a:lnSpc>
                <a:spcPct val="110000"/>
              </a:lnSpc>
              <a:buFont typeface="Arial" charset="0"/>
              <a:buChar char="•"/>
              <a:defRPr/>
            </a:pPr>
            <a:r>
              <a:rPr lang="en-US" sz="2800" dirty="0">
                <a:ea typeface="ＭＳ Ｐゴシック" charset="-128"/>
                <a:cs typeface="ＭＳ Ｐゴシック" charset="-128"/>
              </a:rPr>
              <a:t>Do you see any evolution/change in your thinking about learning since the beginning of the semester? </a:t>
            </a:r>
          </a:p>
          <a:p>
            <a:pPr marL="228600" indent="-228600">
              <a:lnSpc>
                <a:spcPct val="110000"/>
              </a:lnSpc>
              <a:buFont typeface="Arial" charset="0"/>
              <a:buChar char="•"/>
              <a:defRPr/>
            </a:pPr>
            <a:r>
              <a:rPr lang="en-US" sz="2800" dirty="0">
                <a:ea typeface="ＭＳ Ｐゴシック" charset="-128"/>
                <a:cs typeface="ＭＳ Ｐゴシック" charset="-128"/>
              </a:rPr>
              <a:t>Explain and use evidence from other material in the portfolio to support your explanation.</a:t>
            </a:r>
          </a:p>
        </p:txBody>
      </p:sp>
      <p:sp>
        <p:nvSpPr>
          <p:cNvPr id="5" name="Rectangle 3"/>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Portfolios - Essay Topics</a:t>
            </a:r>
          </a:p>
        </p:txBody>
      </p:sp>
    </p:spTree>
    <p:extLst>
      <p:ext uri="{BB962C8B-B14F-4D97-AF65-F5344CB8AC3E}">
        <p14:creationId xmlns:p14="http://schemas.microsoft.com/office/powerpoint/2010/main" val="2379718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blinds(horizontal)">
                                      <p:cBhvr>
                                        <p:cTn id="7" dur="500"/>
                                        <p:tgtEl>
                                          <p:spTgt spid="37890">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animEffect transition="in" filter="blinds(horizontal)">
                                      <p:cBhvr>
                                        <p:cTn id="11" dur="500"/>
                                        <p:tgtEl>
                                          <p:spTgt spid="37890">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animEffect transition="in" filter="blinds(horizontal)">
                                      <p:cBhvr>
                                        <p:cTn id="15" dur="500"/>
                                        <p:tgtEl>
                                          <p:spTgt spid="3789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7890">
                                            <p:txEl>
                                              <p:pRg st="4" end="4"/>
                                            </p:txEl>
                                          </p:spTgt>
                                        </p:tgtEl>
                                        <p:attrNameLst>
                                          <p:attrName>style.visibility</p:attrName>
                                        </p:attrNameLst>
                                      </p:cBhvr>
                                      <p:to>
                                        <p:strVal val="visible"/>
                                      </p:to>
                                    </p:set>
                                    <p:animEffect transition="in" filter="blinds(horizontal)">
                                      <p:cBhvr>
                                        <p:cTn id="20" dur="500"/>
                                        <p:tgtEl>
                                          <p:spTgt spid="3789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7890">
                                            <p:txEl>
                                              <p:pRg st="5" end="5"/>
                                            </p:txEl>
                                          </p:spTgt>
                                        </p:tgtEl>
                                        <p:attrNameLst>
                                          <p:attrName>style.visibility</p:attrName>
                                        </p:attrNameLst>
                                      </p:cBhvr>
                                      <p:to>
                                        <p:strVal val="visible"/>
                                      </p:to>
                                    </p:set>
                                    <p:animEffect transition="in" filter="blinds(horizontal)">
                                      <p:cBhvr>
                                        <p:cTn id="25" dur="500"/>
                                        <p:tgtEl>
                                          <p:spTgt spid="37890">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7890">
                                            <p:txEl>
                                              <p:pRg st="6" end="6"/>
                                            </p:txEl>
                                          </p:spTgt>
                                        </p:tgtEl>
                                        <p:attrNameLst>
                                          <p:attrName>style.visibility</p:attrName>
                                        </p:attrNameLst>
                                      </p:cBhvr>
                                      <p:to>
                                        <p:strVal val="visible"/>
                                      </p:to>
                                    </p:set>
                                    <p:animEffect transition="in" filter="blinds(horizontal)">
                                      <p:cBhvr>
                                        <p:cTn id="30" dur="500"/>
                                        <p:tgtEl>
                                          <p:spTgt spid="37890">
                                            <p:txEl>
                                              <p:pRg st="6" end="6"/>
                                            </p:txEl>
                                          </p:spTgt>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873125" y="288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08546" name="Text Box 3"/>
          <p:cNvSpPr txBox="1">
            <a:spLocks noChangeArrowheads="1"/>
          </p:cNvSpPr>
          <p:nvPr/>
        </p:nvSpPr>
        <p:spPr bwMode="auto">
          <a:xfrm>
            <a:off x="0" y="603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rPr>
              <a:t>Analysis of Reflective Essays</a:t>
            </a:r>
          </a:p>
        </p:txBody>
      </p:sp>
      <p:sp>
        <p:nvSpPr>
          <p:cNvPr id="108547" name="Rectangle 6"/>
          <p:cNvSpPr>
            <a:spLocks noChangeArrowheads="1"/>
          </p:cNvSpPr>
          <p:nvPr/>
        </p:nvSpPr>
        <p:spPr bwMode="auto">
          <a:xfrm>
            <a:off x="631825" y="1978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7893" name="Rectangle 7"/>
          <p:cNvSpPr>
            <a:spLocks noChangeArrowheads="1"/>
          </p:cNvSpPr>
          <p:nvPr/>
        </p:nvSpPr>
        <p:spPr bwMode="auto">
          <a:xfrm>
            <a:off x="542925" y="982663"/>
            <a:ext cx="8194675" cy="5693867"/>
          </a:xfrm>
          <a:prstGeom prst="rect">
            <a:avLst/>
          </a:prstGeom>
          <a:noFill/>
          <a:ln w="9525">
            <a:noFill/>
            <a:miter lim="800000"/>
            <a:headEnd/>
            <a:tailEnd/>
          </a:ln>
        </p:spPr>
        <p:txBody>
          <a:bodyPr>
            <a:spAutoFit/>
          </a:bodyPr>
          <a:lstStyle/>
          <a:p>
            <a:pPr>
              <a:defRPr/>
            </a:pPr>
            <a:r>
              <a:rPr lang="en-US" sz="2800" dirty="0">
                <a:solidFill>
                  <a:srgbClr val="FF0000"/>
                </a:solidFill>
                <a:ea typeface="ＭＳ Ｐゴシック" charset="-128"/>
                <a:cs typeface="ＭＳ Ｐゴシック" charset="-128"/>
              </a:rPr>
              <a:t>Individually, skim the </a:t>
            </a:r>
            <a:r>
              <a:rPr lang="en-US" sz="2800" dirty="0" smtClean="0">
                <a:solidFill>
                  <a:srgbClr val="FF0000"/>
                </a:solidFill>
                <a:ea typeface="ＭＳ Ｐゴシック" charset="-128"/>
                <a:cs typeface="ＭＳ Ｐゴシック" charset="-128"/>
              </a:rPr>
              <a:t>four essays </a:t>
            </a:r>
            <a:r>
              <a:rPr lang="en-US" sz="2800" dirty="0">
                <a:solidFill>
                  <a:srgbClr val="FF0000"/>
                </a:solidFill>
                <a:ea typeface="ＭＳ Ｐゴシック" charset="-128"/>
                <a:cs typeface="ＭＳ Ｐゴシック" charset="-128"/>
              </a:rPr>
              <a:t>provided</a:t>
            </a:r>
          </a:p>
          <a:p>
            <a:pPr>
              <a:defRPr/>
            </a:pPr>
            <a:endParaRPr lang="en-US" sz="2800" dirty="0">
              <a:solidFill>
                <a:srgbClr val="FF0000"/>
              </a:solidFill>
              <a:ea typeface="ＭＳ Ｐゴシック" charset="-128"/>
              <a:cs typeface="ＭＳ Ｐゴシック" charset="-128"/>
            </a:endParaRPr>
          </a:p>
          <a:p>
            <a:pPr>
              <a:defRPr/>
            </a:pPr>
            <a:r>
              <a:rPr lang="en-US" sz="2800" dirty="0" smtClean="0">
                <a:solidFill>
                  <a:srgbClr val="FF0000"/>
                </a:solidFill>
                <a:ea typeface="ＭＳ Ｐゴシック" charset="-128"/>
                <a:cs typeface="ＭＳ Ｐゴシック" charset="-128"/>
              </a:rPr>
              <a:t>2289</a:t>
            </a:r>
            <a:endParaRPr lang="en-US" sz="2800" dirty="0">
              <a:solidFill>
                <a:srgbClr val="FF0000"/>
              </a:solidFill>
              <a:ea typeface="ＭＳ Ｐゴシック" charset="-128"/>
              <a:cs typeface="ＭＳ Ｐゴシック" charset="-128"/>
            </a:endParaRPr>
          </a:p>
          <a:p>
            <a:pPr>
              <a:defRPr/>
            </a:pPr>
            <a:r>
              <a:rPr lang="en-US" sz="2800" dirty="0" smtClean="0">
                <a:solidFill>
                  <a:srgbClr val="FF0000"/>
                </a:solidFill>
                <a:ea typeface="ＭＳ Ｐゴシック" charset="-128"/>
                <a:cs typeface="ＭＳ Ｐゴシック" charset="-128"/>
              </a:rPr>
              <a:t>1279</a:t>
            </a:r>
            <a:endParaRPr lang="en-US" sz="2800" dirty="0">
              <a:solidFill>
                <a:srgbClr val="FF0000"/>
              </a:solidFill>
              <a:ea typeface="ＭＳ Ｐゴシック" charset="-128"/>
              <a:cs typeface="ＭＳ Ｐゴシック" charset="-128"/>
            </a:endParaRPr>
          </a:p>
          <a:p>
            <a:pPr>
              <a:defRPr/>
            </a:pPr>
            <a:r>
              <a:rPr lang="en-US" sz="2800" dirty="0" smtClean="0">
                <a:solidFill>
                  <a:srgbClr val="FF0000"/>
                </a:solidFill>
                <a:ea typeface="ＭＳ Ｐゴシック" charset="-128"/>
                <a:cs typeface="ＭＳ Ｐゴシック" charset="-128"/>
              </a:rPr>
              <a:t>4196</a:t>
            </a:r>
          </a:p>
          <a:p>
            <a:pPr>
              <a:defRPr/>
            </a:pPr>
            <a:r>
              <a:rPr lang="en-US" sz="2800" dirty="0">
                <a:solidFill>
                  <a:srgbClr val="FF0000"/>
                </a:solidFill>
                <a:ea typeface="ＭＳ Ｐゴシック" charset="-128"/>
                <a:cs typeface="ＭＳ Ｐゴシック" charset="-128"/>
              </a:rPr>
              <a:t>3288</a:t>
            </a:r>
          </a:p>
          <a:p>
            <a:pPr>
              <a:defRPr/>
            </a:pPr>
            <a:endParaRPr lang="en-US" sz="2800" dirty="0">
              <a:solidFill>
                <a:srgbClr val="FF0000"/>
              </a:solidFill>
              <a:ea typeface="ＭＳ Ｐゴシック" charset="-128"/>
              <a:cs typeface="ＭＳ Ｐゴシック" charset="-128"/>
            </a:endParaRPr>
          </a:p>
          <a:p>
            <a:pPr>
              <a:defRPr/>
            </a:pPr>
            <a:r>
              <a:rPr lang="en-US" sz="2800" b="1" dirty="0">
                <a:solidFill>
                  <a:srgbClr val="FF0000"/>
                </a:solidFill>
                <a:ea typeface="ＭＳ Ｐゴシック" charset="-128"/>
                <a:cs typeface="ＭＳ Ｐゴシック" charset="-128"/>
              </a:rPr>
              <a:t>Consider the following</a:t>
            </a:r>
            <a:r>
              <a:rPr lang="en-US" sz="2800" dirty="0" smtClean="0">
                <a:solidFill>
                  <a:srgbClr val="FF0000"/>
                </a:solidFill>
                <a:ea typeface="ＭＳ Ｐゴシック" charset="-128"/>
                <a:cs typeface="ＭＳ Ｐゴシック" charset="-128"/>
              </a:rPr>
              <a:t>:</a:t>
            </a:r>
            <a:endParaRPr lang="en-US" sz="2800" dirty="0">
              <a:solidFill>
                <a:srgbClr val="FF0000"/>
              </a:solidFill>
              <a:ea typeface="ＭＳ Ｐゴシック" charset="-128"/>
              <a:cs typeface="ＭＳ Ｐゴシック" charset="-128"/>
            </a:endParaRPr>
          </a:p>
          <a:p>
            <a:pPr marL="228600" indent="-228600">
              <a:buFont typeface="Arial" charset="0"/>
              <a:buChar char="•"/>
              <a:defRPr/>
            </a:pPr>
            <a:r>
              <a:rPr lang="en-US" sz="2800" dirty="0">
                <a:solidFill>
                  <a:srgbClr val="FF0000"/>
                </a:solidFill>
                <a:ea typeface="ＭＳ Ｐゴシック" charset="-128"/>
                <a:cs typeface="ＭＳ Ｐゴシック" charset="-128"/>
              </a:rPr>
              <a:t>Which of these is the most reflective?</a:t>
            </a:r>
          </a:p>
          <a:p>
            <a:pPr marL="228600" indent="-228600">
              <a:buFont typeface="Arial" charset="0"/>
              <a:buChar char="•"/>
              <a:defRPr/>
            </a:pPr>
            <a:r>
              <a:rPr lang="en-US" sz="2800" dirty="0">
                <a:solidFill>
                  <a:srgbClr val="FF0000"/>
                </a:solidFill>
                <a:ea typeface="ＭＳ Ｐゴシック" charset="-128"/>
                <a:cs typeface="ＭＳ Ｐゴシック" charset="-128"/>
              </a:rPr>
              <a:t>Do some of the responses seem superficial?</a:t>
            </a:r>
          </a:p>
          <a:p>
            <a:pPr marL="228600" indent="-228600">
              <a:buFont typeface="Arial" charset="0"/>
              <a:buChar char="•"/>
              <a:defRPr/>
            </a:pPr>
            <a:r>
              <a:rPr lang="en-US" sz="2800" dirty="0">
                <a:solidFill>
                  <a:srgbClr val="FF0000"/>
                </a:solidFill>
                <a:ea typeface="ＭＳ Ｐゴシック" charset="-128"/>
                <a:cs typeface="ＭＳ Ｐゴシック" charset="-128"/>
              </a:rPr>
              <a:t>What do you think students have learned from writing these </a:t>
            </a:r>
            <a:r>
              <a:rPr lang="en-US" sz="2800" dirty="0" smtClean="0">
                <a:solidFill>
                  <a:srgbClr val="FF0000"/>
                </a:solidFill>
                <a:ea typeface="ＭＳ Ｐゴシック" charset="-128"/>
                <a:cs typeface="ＭＳ Ｐゴシック" charset="-128"/>
              </a:rPr>
              <a:t>essays</a:t>
            </a:r>
            <a:endParaRPr lang="en-US" sz="2800" dirty="0">
              <a:solidFill>
                <a:srgbClr val="FF0000"/>
              </a:solidFill>
            </a:endParaRPr>
          </a:p>
          <a:p>
            <a:pPr marL="228600" indent="-228600">
              <a:buFont typeface="Arial" charset="0"/>
              <a:buChar char="•"/>
            </a:pPr>
            <a:r>
              <a:rPr lang="en-US" sz="2800" dirty="0">
                <a:solidFill>
                  <a:srgbClr val="FF0000"/>
                </a:solidFill>
              </a:rPr>
              <a:t>Which essay was written by the </a:t>
            </a:r>
            <a:r>
              <a:rPr lang="ja-JP" altLang="en-US" sz="2800" dirty="0">
                <a:solidFill>
                  <a:srgbClr val="FF0000"/>
                </a:solidFill>
              </a:rPr>
              <a:t>“</a:t>
            </a:r>
            <a:r>
              <a:rPr lang="en-US" altLang="ja-JP" sz="2800" dirty="0">
                <a:solidFill>
                  <a:srgbClr val="FF0000"/>
                </a:solidFill>
              </a:rPr>
              <a:t>A</a:t>
            </a:r>
            <a:r>
              <a:rPr lang="ja-JP" altLang="en-US" sz="2800" dirty="0">
                <a:solidFill>
                  <a:srgbClr val="FF0000"/>
                </a:solidFill>
              </a:rPr>
              <a:t>”</a:t>
            </a:r>
            <a:r>
              <a:rPr lang="en-US" altLang="ja-JP" sz="2800" dirty="0">
                <a:solidFill>
                  <a:srgbClr val="FF0000"/>
                </a:solidFill>
              </a:rPr>
              <a:t> student</a:t>
            </a:r>
            <a:r>
              <a:rPr lang="en-US" altLang="ja-JP" sz="2800" dirty="0" smtClean="0">
                <a:solidFill>
                  <a:srgbClr val="FF0000"/>
                </a:solidFill>
              </a:rPr>
              <a:t>?</a:t>
            </a:r>
          </a:p>
        </p:txBody>
      </p:sp>
    </p:spTree>
    <p:extLst>
      <p:ext uri="{BB962C8B-B14F-4D97-AF65-F5344CB8AC3E}">
        <p14:creationId xmlns:p14="http://schemas.microsoft.com/office/powerpoint/2010/main" val="127320567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71"/>
            <a:ext cx="9144000" cy="1143000"/>
          </a:xfrm>
        </p:spPr>
        <p:txBody>
          <a:bodyPr/>
          <a:lstStyle/>
          <a:p>
            <a:r>
              <a:rPr lang="en-US" dirty="0" smtClean="0">
                <a:solidFill>
                  <a:srgbClr val="0000FF"/>
                </a:solidFill>
                <a:latin typeface="Arial"/>
                <a:cs typeface="Arial"/>
              </a:rPr>
              <a:t>A little focusing goes a long way</a:t>
            </a:r>
            <a:endParaRPr lang="en-US" dirty="0">
              <a:solidFill>
                <a:srgbClr val="0000FF"/>
              </a:solidFill>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When we tell you, turn over the sheet and “learn” the phrases</a:t>
            </a:r>
          </a:p>
          <a:p>
            <a:r>
              <a:rPr lang="en-US" dirty="0" smtClean="0">
                <a:latin typeface="Arial"/>
                <a:cs typeface="Arial"/>
              </a:rPr>
              <a:t>You have (about) 30 seconds</a:t>
            </a:r>
            <a:endParaRPr lang="en-US" dirty="0">
              <a:latin typeface="Arial"/>
              <a:cs typeface="Arial"/>
            </a:endParaRPr>
          </a:p>
        </p:txBody>
      </p:sp>
    </p:spTree>
    <p:extLst>
      <p:ext uri="{BB962C8B-B14F-4D97-AF65-F5344CB8AC3E}">
        <p14:creationId xmlns:p14="http://schemas.microsoft.com/office/powerpoint/2010/main" val="12900091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p:txBody>
          <a:bodyPr/>
          <a:lstStyle/>
          <a:p>
            <a:r>
              <a:rPr lang="en-US" dirty="0" smtClean="0">
                <a:latin typeface="Arial"/>
                <a:cs typeface="Arial"/>
              </a:rPr>
              <a:t>Write down as many of the phrases as you can remember.</a:t>
            </a:r>
          </a:p>
        </p:txBody>
      </p:sp>
    </p:spTree>
    <p:custDataLst>
      <p:tags r:id="rId1"/>
    </p:custDataLst>
    <p:extLst>
      <p:ext uri="{BB962C8B-B14F-4D97-AF65-F5344CB8AC3E}">
        <p14:creationId xmlns:p14="http://schemas.microsoft.com/office/powerpoint/2010/main" val="2192962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0" y="1688932"/>
            <a:ext cx="9144000" cy="159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tabLst>
                <a:tab pos="1828800" algn="ctr"/>
                <a:tab pos="5486400" algn="ctr"/>
              </a:tabLst>
            </a:pPr>
            <a:r>
              <a:rPr lang="en-US" sz="3600" b="1" dirty="0" smtClean="0">
                <a:latin typeface="Arial"/>
                <a:cs typeface="Arial"/>
              </a:rPr>
              <a:t>Knowledge Surveys:</a:t>
            </a:r>
          </a:p>
          <a:p>
            <a:pPr algn="ctr">
              <a:lnSpc>
                <a:spcPct val="90000"/>
              </a:lnSpc>
              <a:tabLst>
                <a:tab pos="1828800" algn="ctr"/>
                <a:tab pos="5486400" algn="ctr"/>
              </a:tabLst>
            </a:pPr>
            <a:endParaRPr lang="en-US" sz="3600" b="1" dirty="0" smtClean="0">
              <a:latin typeface="Arial"/>
              <a:cs typeface="Arial"/>
            </a:endParaRPr>
          </a:p>
          <a:p>
            <a:pPr algn="ctr">
              <a:lnSpc>
                <a:spcPct val="90000"/>
              </a:lnSpc>
              <a:tabLst>
                <a:tab pos="1828800" algn="ctr"/>
                <a:tab pos="5486400" algn="ctr"/>
              </a:tabLst>
            </a:pPr>
            <a:r>
              <a:rPr lang="en-US" sz="3600" i="1" dirty="0" smtClean="0">
                <a:latin typeface="Arial"/>
                <a:cs typeface="Arial"/>
              </a:rPr>
              <a:t>Monitoring, Evaluating, and Planning</a:t>
            </a:r>
            <a:endParaRPr lang="en-US" sz="3600" i="1" dirty="0">
              <a:latin typeface="Arial"/>
              <a:cs typeface="Arial"/>
            </a:endParaRPr>
          </a:p>
        </p:txBody>
      </p:sp>
    </p:spTree>
    <p:extLst>
      <p:ext uri="{BB962C8B-B14F-4D97-AF65-F5344CB8AC3E}">
        <p14:creationId xmlns:p14="http://schemas.microsoft.com/office/powerpoint/2010/main" val="2113406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0" y="0"/>
            <a:ext cx="7302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dirty="0" smtClean="0">
                <a:solidFill>
                  <a:srgbClr val="0000FF"/>
                </a:solidFill>
                <a:latin typeface="Arial"/>
                <a:cs typeface="Arial"/>
              </a:rPr>
              <a:t>Goal-Setting, Monitoring &amp; </a:t>
            </a:r>
          </a:p>
          <a:p>
            <a:pPr algn="ctr"/>
            <a:r>
              <a:rPr lang="en-US" sz="4000" dirty="0" smtClean="0">
                <a:solidFill>
                  <a:srgbClr val="0000FF"/>
                </a:solidFill>
                <a:latin typeface="Arial"/>
                <a:cs typeface="Arial"/>
              </a:rPr>
              <a:t>Self</a:t>
            </a:r>
            <a:r>
              <a:rPr lang="en-US" sz="4000" dirty="0">
                <a:solidFill>
                  <a:srgbClr val="0000FF"/>
                </a:solidFill>
                <a:latin typeface="Arial"/>
                <a:cs typeface="Arial"/>
              </a:rPr>
              <a:t>-Assessment</a:t>
            </a:r>
          </a:p>
        </p:txBody>
      </p:sp>
      <p:sp>
        <p:nvSpPr>
          <p:cNvPr id="109572" name="Rectangle 4"/>
          <p:cNvSpPr>
            <a:spLocks noChangeArrowheads="1"/>
          </p:cNvSpPr>
          <p:nvPr/>
        </p:nvSpPr>
        <p:spPr bwMode="auto">
          <a:xfrm>
            <a:off x="584200" y="1805458"/>
            <a:ext cx="79883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06400" indent="-406400" eaLnBrk="0" hangingPunct="0">
              <a:lnSpc>
                <a:spcPct val="110000"/>
              </a:lnSpc>
              <a:spcAft>
                <a:spcPts val="1200"/>
              </a:spcAft>
              <a:buFont typeface="Times" charset="0"/>
              <a:buNone/>
            </a:pPr>
            <a:r>
              <a:rPr lang="en-US" sz="3200" dirty="0">
                <a:latin typeface="Arial"/>
                <a:cs typeface="Arial"/>
              </a:rPr>
              <a:t>Knowledge Surveys:</a:t>
            </a:r>
          </a:p>
          <a:p>
            <a:pPr marL="406400" indent="-406400" eaLnBrk="0" hangingPunct="0">
              <a:lnSpc>
                <a:spcPct val="110000"/>
              </a:lnSpc>
              <a:spcAft>
                <a:spcPts val="1200"/>
              </a:spcAft>
              <a:buFont typeface="Times" charset="0"/>
              <a:buChar char="•"/>
            </a:pPr>
            <a:r>
              <a:rPr lang="en-US" sz="3200" dirty="0">
                <a:latin typeface="Arial"/>
                <a:cs typeface="Arial"/>
              </a:rPr>
              <a:t>Introduced by Nuhfer (1993, 1996)</a:t>
            </a:r>
          </a:p>
          <a:p>
            <a:pPr marL="406400" indent="-406400" eaLnBrk="0" hangingPunct="0">
              <a:lnSpc>
                <a:spcPct val="110000"/>
              </a:lnSpc>
              <a:spcAft>
                <a:spcPts val="1200"/>
              </a:spcAft>
              <a:buFont typeface="Times" charset="0"/>
              <a:buChar char="•"/>
            </a:pPr>
            <a:r>
              <a:rPr lang="en-US" sz="3200" dirty="0">
                <a:latin typeface="Arial"/>
                <a:cs typeface="Arial"/>
              </a:rPr>
              <a:t>Content &amp; skill objectives of course</a:t>
            </a:r>
          </a:p>
          <a:p>
            <a:pPr marL="406400" indent="-406400" eaLnBrk="0" hangingPunct="0">
              <a:lnSpc>
                <a:spcPct val="110000"/>
              </a:lnSpc>
              <a:spcAft>
                <a:spcPts val="1200"/>
              </a:spcAft>
              <a:buFont typeface="Times" charset="0"/>
              <a:buChar char="•"/>
            </a:pPr>
            <a:r>
              <a:rPr lang="en-US" sz="3200" dirty="0">
                <a:latin typeface="Arial"/>
                <a:cs typeface="Arial"/>
              </a:rPr>
              <a:t>Span levels of thinking (Bloom levels)</a:t>
            </a:r>
          </a:p>
          <a:p>
            <a:pPr marL="406400" indent="-406400" eaLnBrk="0" hangingPunct="0">
              <a:lnSpc>
                <a:spcPct val="110000"/>
              </a:lnSpc>
              <a:spcAft>
                <a:spcPts val="1200"/>
              </a:spcAft>
              <a:buFont typeface="Times" charset="0"/>
              <a:buChar char="•"/>
            </a:pPr>
            <a:r>
              <a:rPr lang="en-US" sz="3200" dirty="0">
                <a:latin typeface="Arial"/>
                <a:cs typeface="Arial"/>
              </a:rPr>
              <a:t>Students indicate </a:t>
            </a:r>
            <a:r>
              <a:rPr lang="en-US" sz="3200" dirty="0" smtClean="0">
                <a:latin typeface="Arial"/>
                <a:cs typeface="Arial"/>
              </a:rPr>
              <a:t>knowledge/ability</a:t>
            </a:r>
            <a:endParaRPr lang="en-US" sz="3200" dirty="0">
              <a:latin typeface="Arial"/>
              <a:cs typeface="Arial"/>
            </a:endParaRPr>
          </a:p>
        </p:txBody>
      </p:sp>
      <p:sp>
        <p:nvSpPr>
          <p:cNvPr id="109573" name="Rectangle 5"/>
          <p:cNvSpPr>
            <a:spLocks noChangeArrowheads="1"/>
          </p:cNvSpPr>
          <p:nvPr/>
        </p:nvSpPr>
        <p:spPr bwMode="auto">
          <a:xfrm>
            <a:off x="2387600" y="5345974"/>
            <a:ext cx="4371975" cy="1304973"/>
          </a:xfrm>
          <a:prstGeom prst="rect">
            <a:avLst/>
          </a:prstGeom>
          <a:solidFill>
            <a:schemeClr val="bg1"/>
          </a:solidFill>
          <a:ln w="6350">
            <a:solidFill>
              <a:schemeClr val="tx1"/>
            </a:solidFill>
            <a:miter lim="800000"/>
            <a:headEnd/>
            <a:tailEnd/>
          </a:ln>
        </p:spPr>
        <p:txBody>
          <a:bodyPr>
            <a:spAutoFit/>
          </a:bodyPr>
          <a:lstStyle/>
          <a:p>
            <a:pPr marL="457200" indent="-457200" eaLnBrk="0" hangingPunct="0">
              <a:lnSpc>
                <a:spcPct val="110000"/>
              </a:lnSpc>
              <a:buFont typeface="Arial" charset="0"/>
              <a:buAutoNum type="arabicParenR"/>
            </a:pPr>
            <a:r>
              <a:rPr lang="en-US" sz="2400">
                <a:latin typeface="Arial"/>
                <a:cs typeface="Arial"/>
              </a:rPr>
              <a:t>I don't know the answer</a:t>
            </a:r>
          </a:p>
          <a:p>
            <a:pPr marL="457200" indent="-457200" eaLnBrk="0" hangingPunct="0">
              <a:lnSpc>
                <a:spcPct val="110000"/>
              </a:lnSpc>
              <a:buFont typeface="Arial" charset="0"/>
              <a:buAutoNum type="arabicParenR"/>
            </a:pPr>
            <a:r>
              <a:rPr lang="en-US" sz="2400">
                <a:latin typeface="Arial"/>
                <a:cs typeface="Arial"/>
              </a:rPr>
              <a:t>I know some of the answer</a:t>
            </a:r>
          </a:p>
          <a:p>
            <a:pPr marL="457200" indent="-457200" eaLnBrk="0" hangingPunct="0">
              <a:lnSpc>
                <a:spcPct val="110000"/>
              </a:lnSpc>
              <a:buFont typeface="Arial" charset="0"/>
              <a:buAutoNum type="arabicParenR"/>
            </a:pPr>
            <a:r>
              <a:rPr lang="en-US" sz="2400">
                <a:latin typeface="Arial"/>
                <a:cs typeface="Arial"/>
              </a:rPr>
              <a:t>I know the answer</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762000"/>
            <a:ext cx="2540000" cy="1822561"/>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1688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685800" y="1676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6082" name="Rectangle 26"/>
          <p:cNvSpPr>
            <a:spLocks noChangeArrowheads="1"/>
          </p:cNvSpPr>
          <p:nvPr/>
        </p:nvSpPr>
        <p:spPr bwMode="auto">
          <a:xfrm>
            <a:off x="304800" y="-381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00FF"/>
                </a:solidFill>
                <a:cs typeface="Arial" charset="0"/>
              </a:rPr>
              <a:t>Example Knowledge Survey</a:t>
            </a:r>
          </a:p>
        </p:txBody>
      </p:sp>
      <p:sp>
        <p:nvSpPr>
          <p:cNvPr id="46083" name="Rectangle 27"/>
          <p:cNvSpPr>
            <a:spLocks noChangeArrowheads="1"/>
          </p:cNvSpPr>
          <p:nvPr/>
        </p:nvSpPr>
        <p:spPr bwMode="auto">
          <a:xfrm>
            <a:off x="2590800" y="5486400"/>
            <a:ext cx="4090988" cy="1193800"/>
          </a:xfrm>
          <a:prstGeom prst="rect">
            <a:avLst/>
          </a:prstGeom>
          <a:solidFill>
            <a:schemeClr val="bg1"/>
          </a:solidFill>
          <a:ln w="6350">
            <a:solidFill>
              <a:schemeClr val="tx1"/>
            </a:solidFill>
            <a:miter lim="800000"/>
            <a:headEnd/>
            <a:tailEnd/>
          </a:ln>
        </p:spPr>
        <p:txBody>
          <a:bodyPr wrap="none">
            <a:spAutoFit/>
          </a:bodyPr>
          <a:lstStyle/>
          <a:p>
            <a:pPr marL="457200" indent="-457200">
              <a:buFont typeface="Arial" charset="0"/>
              <a:buAutoNum type="arabicParenR"/>
            </a:pPr>
            <a:r>
              <a:rPr lang="en-US"/>
              <a:t>I don't know the answer</a:t>
            </a:r>
          </a:p>
          <a:p>
            <a:pPr marL="457200" indent="-457200">
              <a:buFont typeface="Arial" charset="0"/>
              <a:buAutoNum type="arabicParenR"/>
            </a:pPr>
            <a:r>
              <a:rPr lang="en-US"/>
              <a:t>I know ~50% of answer</a:t>
            </a:r>
          </a:p>
          <a:p>
            <a:pPr marL="457200" indent="-457200">
              <a:buFont typeface="Arial" charset="0"/>
              <a:buAutoNum type="arabicParenR"/>
            </a:pPr>
            <a:r>
              <a:rPr lang="en-US"/>
              <a:t>I know the answer</a:t>
            </a:r>
          </a:p>
        </p:txBody>
      </p:sp>
      <p:graphicFrame>
        <p:nvGraphicFramePr>
          <p:cNvPr id="260124" name="Group 28"/>
          <p:cNvGraphicFramePr>
            <a:graphicFrameLocks noGrp="1"/>
          </p:cNvGraphicFramePr>
          <p:nvPr/>
        </p:nvGraphicFramePr>
        <p:xfrm>
          <a:off x="304800" y="838200"/>
          <a:ext cx="8534400" cy="4495802"/>
        </p:xfrm>
        <a:graphic>
          <a:graphicData uri="http://schemas.openxmlformats.org/drawingml/2006/table">
            <a:tbl>
              <a:tblPr/>
              <a:tblGrid>
                <a:gridCol w="381000"/>
                <a:gridCol w="8153400"/>
              </a:tblGrid>
              <a:tr h="655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List the cognitive processes in Bloom’s taxonomy.</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Explain how knowledge surveys might be used to improve student learning in a course.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25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Write a knowledge survey and use it to assess learning and instructional practices in one of your courses.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22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Compare the assessment of student learning using knowledge surveys with other forms of authentic assessment.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Appraise the efficacy of knowledge surveys for learning and classroom assessment.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6</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Design an integrated assessment plan for your course that includes knowledge surveys and use it to understand and improve instruction.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801122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FF"/>
                </a:solidFill>
                <a:latin typeface="Arial"/>
                <a:cs typeface="Arial"/>
              </a:rPr>
              <a:t>Example Survey Items</a:t>
            </a:r>
          </a:p>
        </p:txBody>
      </p:sp>
      <p:graphicFrame>
        <p:nvGraphicFramePr>
          <p:cNvPr id="412712" name="Group 40"/>
          <p:cNvGraphicFramePr>
            <a:graphicFrameLocks noGrp="1"/>
          </p:cNvGraphicFramePr>
          <p:nvPr>
            <p:extLst>
              <p:ext uri="{D42A27DB-BD31-4B8C-83A1-F6EECF244321}">
                <p14:modId xmlns:p14="http://schemas.microsoft.com/office/powerpoint/2010/main" val="578808888"/>
              </p:ext>
            </p:extLst>
          </p:nvPr>
        </p:nvGraphicFramePr>
        <p:xfrm>
          <a:off x="368300" y="914400"/>
          <a:ext cx="8509000" cy="5708660"/>
        </p:xfrm>
        <a:graphic>
          <a:graphicData uri="http://schemas.openxmlformats.org/drawingml/2006/table">
            <a:tbl>
              <a:tblPr/>
              <a:tblGrid>
                <a:gridCol w="6515100"/>
                <a:gridCol w="1993900"/>
              </a:tblGrid>
              <a:tr h="53809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Items</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1F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Level</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1F1"/>
                    </a:solidFill>
                  </a:tcPr>
                </a:tc>
              </a:tr>
              <a:tr h="6841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What is a mineral?</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Remember</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Describe the cooling of a basaltic magma using Bowen’s Reaction Series.</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Understand</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39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Calculate the relief of a region using a map.</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Apply</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777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Compare the generation of melts along convergent and divergent plate boundaries.</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Analyze</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39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Evaluate three potential sites for a landfill.</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Evaluate</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777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Construct a model of the origin of a suite of rocks from the Sonju Lake Intrusion.</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Create</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6591281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latin typeface="Arial"/>
                <a:cs typeface="Arial"/>
              </a:rPr>
              <a:t>You want students to learn to identify igneous rocks in intro geo lab</a:t>
            </a:r>
            <a:endParaRPr lang="en-US" dirty="0">
              <a:latin typeface="Arial"/>
              <a:cs typeface="Arial"/>
            </a:endParaRPr>
          </a:p>
        </p:txBody>
      </p:sp>
      <p:sp>
        <p:nvSpPr>
          <p:cNvPr id="3" name="Content Placeholder 2"/>
          <p:cNvSpPr>
            <a:spLocks noGrp="1"/>
          </p:cNvSpPr>
          <p:nvPr>
            <p:ph idx="1"/>
          </p:nvPr>
        </p:nvSpPr>
        <p:spPr>
          <a:xfrm>
            <a:off x="457200" y="1727200"/>
            <a:ext cx="8229600" cy="4707467"/>
          </a:xfrm>
        </p:spPr>
        <p:txBody>
          <a:bodyPr>
            <a:normAutofit lnSpcReduction="10000"/>
          </a:bodyPr>
          <a:lstStyle/>
          <a:p>
            <a:pPr>
              <a:lnSpc>
                <a:spcPct val="110000"/>
              </a:lnSpc>
            </a:pPr>
            <a:r>
              <a:rPr lang="en-US" dirty="0" smtClean="0">
                <a:latin typeface="Arial"/>
                <a:cs typeface="Arial"/>
              </a:rPr>
              <a:t>Give them some samples to “learn”</a:t>
            </a:r>
          </a:p>
          <a:p>
            <a:pPr>
              <a:lnSpc>
                <a:spcPct val="110000"/>
              </a:lnSpc>
            </a:pPr>
            <a:r>
              <a:rPr lang="en-US" dirty="0" smtClean="0">
                <a:latin typeface="Arial"/>
                <a:cs typeface="Arial"/>
              </a:rPr>
              <a:t>Give them some samples and have them develop their own classification scheme and key for identification</a:t>
            </a:r>
          </a:p>
          <a:p>
            <a:pPr>
              <a:lnSpc>
                <a:spcPct val="110000"/>
              </a:lnSpc>
            </a:pPr>
            <a:r>
              <a:rPr lang="en-US" dirty="0" smtClean="0">
                <a:latin typeface="Arial"/>
                <a:cs typeface="Arial"/>
              </a:rPr>
              <a:t>Have them complete a table listing rock properties</a:t>
            </a:r>
          </a:p>
          <a:p>
            <a:pPr>
              <a:lnSpc>
                <a:spcPct val="110000"/>
              </a:lnSpc>
            </a:pPr>
            <a:r>
              <a:rPr lang="en-US" dirty="0" smtClean="0">
                <a:latin typeface="Arial"/>
                <a:cs typeface="Arial"/>
              </a:rPr>
              <a:t>Model how you identify a rock</a:t>
            </a:r>
          </a:p>
          <a:p>
            <a:pPr>
              <a:lnSpc>
                <a:spcPct val="110000"/>
              </a:lnSpc>
            </a:pPr>
            <a:r>
              <a:rPr lang="en-US" dirty="0" smtClean="0">
                <a:latin typeface="Arial"/>
                <a:cs typeface="Arial"/>
              </a:rPr>
              <a:t>Give them a flow-chart to use</a:t>
            </a:r>
            <a:endParaRPr lang="en-US" dirty="0">
              <a:latin typeface="Arial"/>
              <a:cs typeface="Arial"/>
            </a:endParaRPr>
          </a:p>
        </p:txBody>
      </p:sp>
    </p:spTree>
    <p:extLst>
      <p:ext uri="{BB962C8B-B14F-4D97-AF65-F5344CB8AC3E}">
        <p14:creationId xmlns:p14="http://schemas.microsoft.com/office/powerpoint/2010/main" val="2957533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304800" y="50800"/>
            <a:ext cx="845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0000FF"/>
                </a:solidFill>
                <a:latin typeface="Arial"/>
                <a:cs typeface="Arial"/>
              </a:rPr>
              <a:t>Survey Items</a:t>
            </a:r>
          </a:p>
        </p:txBody>
      </p:sp>
      <p:pic>
        <p:nvPicPr>
          <p:cNvPr id="522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942975"/>
            <a:ext cx="86995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39142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0" y="301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dirty="0">
                <a:solidFill>
                  <a:srgbClr val="0000FF"/>
                </a:solidFill>
                <a:latin typeface="Arial"/>
                <a:cs typeface="Arial"/>
              </a:rPr>
              <a:t>Administering Knowledge Surveys</a:t>
            </a:r>
          </a:p>
        </p:txBody>
      </p:sp>
      <p:sp>
        <p:nvSpPr>
          <p:cNvPr id="54274" name="Rectangle 3"/>
          <p:cNvSpPr>
            <a:spLocks noChangeArrowheads="1"/>
          </p:cNvSpPr>
          <p:nvPr/>
        </p:nvSpPr>
        <p:spPr bwMode="auto">
          <a:xfrm>
            <a:off x="571500" y="1006475"/>
            <a:ext cx="81407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pPr>
            <a:r>
              <a:rPr lang="en-US" sz="3200" dirty="0">
                <a:latin typeface="Arial"/>
                <a:cs typeface="Arial"/>
              </a:rPr>
              <a:t>Single class, Unit, Course, Curriculum</a:t>
            </a:r>
          </a:p>
          <a:p>
            <a:pPr>
              <a:lnSpc>
                <a:spcPct val="110000"/>
              </a:lnSpc>
            </a:pPr>
            <a:r>
              <a:rPr lang="en-US" sz="3200" dirty="0">
                <a:latin typeface="Arial"/>
                <a:cs typeface="Arial"/>
              </a:rPr>
              <a:t>Paper (in-class)</a:t>
            </a:r>
          </a:p>
          <a:p>
            <a:pPr>
              <a:lnSpc>
                <a:spcPct val="110000"/>
              </a:lnSpc>
            </a:pPr>
            <a:r>
              <a:rPr lang="en-US" sz="3200" dirty="0">
                <a:latin typeface="Arial"/>
                <a:cs typeface="Arial"/>
              </a:rPr>
              <a:t>Electronic (out-of-class; data management)</a:t>
            </a:r>
          </a:p>
          <a:p>
            <a:pPr>
              <a:lnSpc>
                <a:spcPct val="110000"/>
              </a:lnSpc>
            </a:pPr>
            <a:endParaRPr lang="en-US" sz="3200" dirty="0">
              <a:latin typeface="Arial"/>
              <a:cs typeface="Arial"/>
            </a:endParaRPr>
          </a:p>
          <a:p>
            <a:pPr>
              <a:lnSpc>
                <a:spcPct val="110000"/>
              </a:lnSpc>
            </a:pPr>
            <a:r>
              <a:rPr lang="en-US" sz="3200" dirty="0">
                <a:latin typeface="Arial"/>
                <a:cs typeface="Arial"/>
              </a:rPr>
              <a:t>Beginning of Course</a:t>
            </a:r>
          </a:p>
          <a:p>
            <a:pPr>
              <a:lnSpc>
                <a:spcPct val="110000"/>
              </a:lnSpc>
            </a:pPr>
            <a:r>
              <a:rPr lang="en-US" sz="3200" dirty="0">
                <a:latin typeface="Arial"/>
                <a:cs typeface="Arial"/>
              </a:rPr>
              <a:t>End-of-Course</a:t>
            </a:r>
          </a:p>
          <a:p>
            <a:pPr>
              <a:lnSpc>
                <a:spcPct val="110000"/>
              </a:lnSpc>
            </a:pPr>
            <a:r>
              <a:rPr lang="en-US" sz="3200" dirty="0">
                <a:latin typeface="Arial"/>
                <a:cs typeface="Arial"/>
              </a:rPr>
              <a:t>Pre-Exam</a:t>
            </a:r>
          </a:p>
          <a:p>
            <a:pPr>
              <a:lnSpc>
                <a:spcPct val="110000"/>
              </a:lnSpc>
            </a:pPr>
            <a:r>
              <a:rPr lang="en-US" sz="3200" dirty="0">
                <a:latin typeface="Arial"/>
                <a:cs typeface="Arial"/>
              </a:rPr>
              <a:t>Graduating Seniors</a:t>
            </a:r>
          </a:p>
          <a:p>
            <a:pPr>
              <a:lnSpc>
                <a:spcPct val="110000"/>
              </a:lnSpc>
            </a:pPr>
            <a:r>
              <a:rPr lang="en-US" sz="3200" dirty="0">
                <a:latin typeface="Arial"/>
                <a:cs typeface="Arial"/>
              </a:rPr>
              <a:t>Alumni</a:t>
            </a:r>
          </a:p>
        </p:txBody>
      </p:sp>
      <p:pic>
        <p:nvPicPr>
          <p:cNvPr id="54275"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86300" y="3797300"/>
            <a:ext cx="4305300" cy="287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62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304800" y="-76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dirty="0">
                <a:solidFill>
                  <a:srgbClr val="0000FF"/>
                </a:solidFill>
                <a:latin typeface="Arial"/>
                <a:cs typeface="Arial"/>
              </a:rPr>
              <a:t>Utility of Knowledge Surveys</a:t>
            </a:r>
          </a:p>
        </p:txBody>
      </p:sp>
      <p:sp>
        <p:nvSpPr>
          <p:cNvPr id="56322" name="Rectangle 3"/>
          <p:cNvSpPr>
            <a:spLocks noChangeArrowheads="1"/>
          </p:cNvSpPr>
          <p:nvPr/>
        </p:nvSpPr>
        <p:spPr bwMode="auto">
          <a:xfrm>
            <a:off x="457200" y="631825"/>
            <a:ext cx="8229600" cy="60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nSpc>
                <a:spcPct val="90000"/>
              </a:lnSpc>
            </a:pPr>
            <a:r>
              <a:rPr lang="en-US" sz="2400" dirty="0">
                <a:solidFill>
                  <a:srgbClr val="000000"/>
                </a:solidFill>
                <a:latin typeface="Arial"/>
                <a:cs typeface="Arial"/>
              </a:rPr>
              <a:t>Course Design</a:t>
            </a:r>
          </a:p>
          <a:p>
            <a:pPr marL="457200" indent="-457200">
              <a:lnSpc>
                <a:spcPct val="90000"/>
              </a:lnSpc>
              <a:buFont typeface="Times" charset="0"/>
              <a:buNone/>
            </a:pPr>
            <a:r>
              <a:rPr lang="en-US" sz="2400" dirty="0">
                <a:solidFill>
                  <a:srgbClr val="000000"/>
                </a:solidFill>
                <a:latin typeface="Arial"/>
                <a:cs typeface="Arial"/>
              </a:rPr>
              <a:t>	Clarification of course objectives and structure</a:t>
            </a:r>
          </a:p>
          <a:p>
            <a:pPr marL="457200" indent="-457200">
              <a:lnSpc>
                <a:spcPct val="90000"/>
              </a:lnSpc>
              <a:buFont typeface="Times" charset="0"/>
              <a:buNone/>
            </a:pPr>
            <a:r>
              <a:rPr lang="en-US" sz="2400" dirty="0">
                <a:solidFill>
                  <a:srgbClr val="000000"/>
                </a:solidFill>
                <a:latin typeface="Arial"/>
                <a:cs typeface="Arial"/>
              </a:rPr>
              <a:t>	Improved organization and preparation</a:t>
            </a:r>
          </a:p>
          <a:p>
            <a:pPr marL="457200" indent="-457200">
              <a:lnSpc>
                <a:spcPct val="90000"/>
              </a:lnSpc>
            </a:pPr>
            <a:endParaRPr lang="en-US" sz="2400" dirty="0">
              <a:solidFill>
                <a:srgbClr val="000000"/>
              </a:solidFill>
              <a:latin typeface="Arial"/>
              <a:cs typeface="Arial"/>
            </a:endParaRPr>
          </a:p>
          <a:p>
            <a:pPr marL="457200" indent="-457200">
              <a:lnSpc>
                <a:spcPct val="90000"/>
              </a:lnSpc>
            </a:pPr>
            <a:r>
              <a:rPr lang="en-US" sz="2400" dirty="0">
                <a:solidFill>
                  <a:srgbClr val="000000"/>
                </a:solidFill>
                <a:latin typeface="Arial"/>
                <a:cs typeface="Arial"/>
              </a:rPr>
              <a:t>Students</a:t>
            </a:r>
          </a:p>
          <a:p>
            <a:pPr marL="457200" indent="-457200">
              <a:lnSpc>
                <a:spcPct val="90000"/>
              </a:lnSpc>
            </a:pPr>
            <a:r>
              <a:rPr lang="en-US" sz="2400" dirty="0">
                <a:solidFill>
                  <a:srgbClr val="000000"/>
                </a:solidFill>
                <a:latin typeface="Arial"/>
                <a:cs typeface="Arial"/>
              </a:rPr>
              <a:t>	Full disclosure of course objectives and expectations</a:t>
            </a:r>
          </a:p>
          <a:p>
            <a:pPr marL="457200" indent="-457200">
              <a:lnSpc>
                <a:spcPct val="90000"/>
              </a:lnSpc>
            </a:pPr>
            <a:r>
              <a:rPr lang="en-US" sz="2400" dirty="0">
                <a:solidFill>
                  <a:srgbClr val="000000"/>
                </a:solidFill>
                <a:latin typeface="Arial"/>
                <a:cs typeface="Arial"/>
              </a:rPr>
              <a:t>	Study guide</a:t>
            </a:r>
          </a:p>
          <a:p>
            <a:pPr marL="457200" indent="-457200">
              <a:lnSpc>
                <a:spcPct val="90000"/>
              </a:lnSpc>
            </a:pPr>
            <a:r>
              <a:rPr lang="en-US" sz="2400" dirty="0">
                <a:solidFill>
                  <a:srgbClr val="000000"/>
                </a:solidFill>
                <a:latin typeface="Arial"/>
                <a:cs typeface="Arial"/>
              </a:rPr>
              <a:t>	Formative assessment tool</a:t>
            </a:r>
          </a:p>
          <a:p>
            <a:pPr marL="457200" indent="-457200">
              <a:lnSpc>
                <a:spcPct val="90000"/>
              </a:lnSpc>
            </a:pPr>
            <a:r>
              <a:rPr lang="en-US" sz="2400" dirty="0">
                <a:solidFill>
                  <a:srgbClr val="000000"/>
                </a:solidFill>
                <a:latin typeface="Arial"/>
                <a:cs typeface="Arial"/>
              </a:rPr>
              <a:t>	Development of self-assessment skills</a:t>
            </a:r>
          </a:p>
          <a:p>
            <a:pPr marL="457200" indent="-457200">
              <a:lnSpc>
                <a:spcPct val="90000"/>
              </a:lnSpc>
            </a:pPr>
            <a:endParaRPr lang="en-US" sz="2400" dirty="0">
              <a:solidFill>
                <a:srgbClr val="000000"/>
              </a:solidFill>
              <a:latin typeface="Arial"/>
              <a:cs typeface="Arial"/>
            </a:endParaRPr>
          </a:p>
          <a:p>
            <a:pPr marL="457200" indent="-457200">
              <a:lnSpc>
                <a:spcPct val="90000"/>
              </a:lnSpc>
            </a:pPr>
            <a:r>
              <a:rPr lang="en-US" sz="2400" dirty="0">
                <a:solidFill>
                  <a:srgbClr val="000000"/>
                </a:solidFill>
                <a:latin typeface="Arial"/>
                <a:cs typeface="Arial"/>
              </a:rPr>
              <a:t>Instructors</a:t>
            </a:r>
          </a:p>
          <a:p>
            <a:pPr marL="457200" indent="-457200">
              <a:lnSpc>
                <a:spcPct val="90000"/>
              </a:lnSpc>
            </a:pPr>
            <a:r>
              <a:rPr lang="en-US" sz="2400" dirty="0">
                <a:solidFill>
                  <a:srgbClr val="000000"/>
                </a:solidFill>
                <a:latin typeface="Arial"/>
                <a:cs typeface="Arial"/>
              </a:rPr>
              <a:t>	Assessment of learning gains</a:t>
            </a:r>
          </a:p>
          <a:p>
            <a:pPr marL="457200" indent="-457200">
              <a:lnSpc>
                <a:spcPct val="90000"/>
              </a:lnSpc>
            </a:pPr>
            <a:r>
              <a:rPr lang="en-US" sz="2400" dirty="0">
                <a:solidFill>
                  <a:srgbClr val="000000"/>
                </a:solidFill>
                <a:latin typeface="Arial"/>
                <a:cs typeface="Arial"/>
              </a:rPr>
              <a:t>	Course assessment</a:t>
            </a:r>
          </a:p>
          <a:p>
            <a:pPr marL="457200" indent="-457200">
              <a:lnSpc>
                <a:spcPct val="90000"/>
              </a:lnSpc>
            </a:pPr>
            <a:r>
              <a:rPr lang="en-US" sz="2400" dirty="0">
                <a:solidFill>
                  <a:srgbClr val="000000"/>
                </a:solidFill>
                <a:latin typeface="Arial"/>
                <a:cs typeface="Arial"/>
              </a:rPr>
              <a:t>	Assessment of instructional practices</a:t>
            </a:r>
          </a:p>
          <a:p>
            <a:pPr marL="457200" indent="-457200">
              <a:lnSpc>
                <a:spcPct val="90000"/>
              </a:lnSpc>
            </a:pPr>
            <a:endParaRPr lang="en-US" sz="2400" dirty="0">
              <a:solidFill>
                <a:srgbClr val="000000"/>
              </a:solidFill>
              <a:latin typeface="Arial"/>
              <a:cs typeface="Arial"/>
            </a:endParaRPr>
          </a:p>
          <a:p>
            <a:pPr marL="457200" indent="-457200">
              <a:lnSpc>
                <a:spcPct val="90000"/>
              </a:lnSpc>
            </a:pPr>
            <a:r>
              <a:rPr lang="en-US" sz="2400" dirty="0" smtClean="0">
                <a:solidFill>
                  <a:srgbClr val="000000"/>
                </a:solidFill>
                <a:latin typeface="Arial"/>
                <a:cs typeface="Arial"/>
              </a:rPr>
              <a:t>Programs</a:t>
            </a:r>
            <a:endParaRPr lang="en-US" sz="2400" dirty="0">
              <a:solidFill>
                <a:srgbClr val="000000"/>
              </a:solidFill>
              <a:latin typeface="Arial"/>
              <a:cs typeface="Arial"/>
            </a:endParaRPr>
          </a:p>
          <a:p>
            <a:pPr marL="457200" indent="-457200">
              <a:lnSpc>
                <a:spcPct val="90000"/>
              </a:lnSpc>
            </a:pPr>
            <a:r>
              <a:rPr lang="en-US" sz="2400" dirty="0">
                <a:solidFill>
                  <a:srgbClr val="000000"/>
                </a:solidFill>
                <a:latin typeface="Arial"/>
                <a:cs typeface="Arial"/>
              </a:rPr>
              <a:t>	Program </a:t>
            </a:r>
            <a:r>
              <a:rPr lang="en-US" sz="2400" dirty="0" smtClean="0">
                <a:solidFill>
                  <a:srgbClr val="000000"/>
                </a:solidFill>
                <a:latin typeface="Arial"/>
                <a:cs typeface="Arial"/>
              </a:rPr>
              <a:t>Objectives</a:t>
            </a:r>
          </a:p>
          <a:p>
            <a:pPr marL="457200" indent="-457200">
              <a:lnSpc>
                <a:spcPct val="90000"/>
              </a:lnSpc>
            </a:pPr>
            <a:r>
              <a:rPr lang="en-US" sz="2400" dirty="0" smtClean="0">
                <a:solidFill>
                  <a:srgbClr val="000000"/>
                </a:solidFill>
                <a:latin typeface="Arial"/>
                <a:cs typeface="Arial"/>
              </a:rPr>
              <a:t>	Student </a:t>
            </a:r>
            <a:r>
              <a:rPr lang="en-US" sz="2400" dirty="0">
                <a:solidFill>
                  <a:srgbClr val="000000"/>
                </a:solidFill>
                <a:latin typeface="Arial"/>
                <a:cs typeface="Arial"/>
              </a:rPr>
              <a:t>Learning</a:t>
            </a:r>
          </a:p>
        </p:txBody>
      </p:sp>
      <p:pic>
        <p:nvPicPr>
          <p:cNvPr id="5" name="Picture 4" descr="TilefishPatrick"/>
          <p:cNvPicPr>
            <a:picLocks noChangeAspect="1" noChangeArrowheads="1"/>
          </p:cNvPicPr>
          <p:nvPr/>
        </p:nvPicPr>
        <p:blipFill>
          <a:blip r:embed="rId3">
            <a:lum bright="6000" contrast="14000"/>
            <a:extLst>
              <a:ext uri="{28A0092B-C50C-407E-A947-70E740481C1C}">
                <a14:useLocalDpi xmlns:a14="http://schemas.microsoft.com/office/drawing/2010/main" val="0"/>
              </a:ext>
            </a:extLst>
          </a:blip>
          <a:srcRect/>
          <a:stretch>
            <a:fillRect/>
          </a:stretch>
        </p:blipFill>
        <p:spPr bwMode="auto">
          <a:xfrm>
            <a:off x="6315750" y="3289300"/>
            <a:ext cx="2739350" cy="34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6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dirty="0" smtClean="0">
                <a:solidFill>
                  <a:srgbClr val="0000FF"/>
                </a:solidFill>
                <a:latin typeface="Arial"/>
                <a:cs typeface="Arial"/>
              </a:rPr>
              <a:t>KS Results - Individuals</a:t>
            </a:r>
            <a:endParaRPr lang="en-US" sz="4000" dirty="0">
              <a:solidFill>
                <a:srgbClr val="0000FF"/>
              </a:solidFill>
              <a:latin typeface="Arial"/>
              <a:cs typeface="Arial"/>
            </a:endParaRPr>
          </a:p>
        </p:txBody>
      </p:sp>
      <p:graphicFrame>
        <p:nvGraphicFramePr>
          <p:cNvPr id="60418" name="Object 2"/>
          <p:cNvGraphicFramePr>
            <a:graphicFrameLocks noChangeAspect="1"/>
          </p:cNvGraphicFramePr>
          <p:nvPr/>
        </p:nvGraphicFramePr>
        <p:xfrm>
          <a:off x="233363" y="762000"/>
          <a:ext cx="8677275" cy="5932488"/>
        </p:xfrm>
        <a:graphic>
          <a:graphicData uri="http://schemas.openxmlformats.org/presentationml/2006/ole">
            <mc:AlternateContent xmlns:mc="http://schemas.openxmlformats.org/markup-compatibility/2006">
              <mc:Choice xmlns:v="urn:schemas-microsoft-com:vml" Requires="v">
                <p:oleObj spid="_x0000_s1058"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762000"/>
                        <a:ext cx="8677275" cy="593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55229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dirty="0">
                <a:solidFill>
                  <a:srgbClr val="0000FF"/>
                </a:solidFill>
                <a:latin typeface="Arial"/>
                <a:cs typeface="Arial"/>
              </a:rPr>
              <a:t>Knowledge Survey &amp; Exam Results</a:t>
            </a:r>
          </a:p>
        </p:txBody>
      </p:sp>
      <p:graphicFrame>
        <p:nvGraphicFramePr>
          <p:cNvPr id="62466" name="Object 2"/>
          <p:cNvGraphicFramePr>
            <a:graphicFrameLocks noChangeAspect="1"/>
          </p:cNvGraphicFramePr>
          <p:nvPr/>
        </p:nvGraphicFramePr>
        <p:xfrm>
          <a:off x="233363" y="762000"/>
          <a:ext cx="8677275" cy="5932488"/>
        </p:xfrm>
        <a:graphic>
          <a:graphicData uri="http://schemas.openxmlformats.org/presentationml/2006/ole">
            <mc:AlternateContent xmlns:mc="http://schemas.openxmlformats.org/markup-compatibility/2006">
              <mc:Choice xmlns:v="urn:schemas-microsoft-com:vml" Requires="v">
                <p:oleObj spid="_x0000_s2082"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762000"/>
                        <a:ext cx="8677275" cy="593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07885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76633"/>
            <a:ext cx="8839200" cy="5977706"/>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113667" name="Rectangle 4"/>
          <p:cNvSpPr>
            <a:spLocks noChangeArrowheads="1"/>
          </p:cNvSpPr>
          <p:nvPr/>
        </p:nvSpPr>
        <p:spPr bwMode="auto">
          <a:xfrm>
            <a:off x="152400" y="17463"/>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000" dirty="0">
                <a:solidFill>
                  <a:srgbClr val="0000FF"/>
                </a:solidFill>
                <a:latin typeface="Arial"/>
                <a:cs typeface="Arial"/>
              </a:rPr>
              <a:t>Knowledge Survey Results</a:t>
            </a:r>
          </a:p>
        </p:txBody>
      </p:sp>
    </p:spTree>
    <p:extLst>
      <p:ext uri="{BB962C8B-B14F-4D97-AF65-F5344CB8AC3E}">
        <p14:creationId xmlns:p14="http://schemas.microsoft.com/office/powerpoint/2010/main" val="1175565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177800" y="901700"/>
            <a:ext cx="8750300" cy="58197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endParaRPr lang="en-US"/>
          </a:p>
        </p:txBody>
      </p:sp>
      <p:sp>
        <p:nvSpPr>
          <p:cNvPr id="70658" name="Rectangle 1026"/>
          <p:cNvSpPr>
            <a:spLocks noChangeArrowheads="1"/>
          </p:cNvSpPr>
          <p:nvPr/>
        </p:nvSpPr>
        <p:spPr bwMode="auto">
          <a:xfrm>
            <a:off x="0" y="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smtClean="0">
                <a:solidFill>
                  <a:srgbClr val="0000FF"/>
                </a:solidFill>
                <a:latin typeface="Arial"/>
                <a:cs typeface="Arial"/>
              </a:rPr>
              <a:t>KS &amp; Exam Results - Learning</a:t>
            </a:r>
            <a:endParaRPr lang="en-US" sz="4000" dirty="0">
              <a:solidFill>
                <a:srgbClr val="0000FF"/>
              </a:solidFill>
              <a:latin typeface="Arial"/>
              <a:cs typeface="Arial"/>
            </a:endParaRPr>
          </a:p>
        </p:txBody>
      </p:sp>
      <p:graphicFrame>
        <p:nvGraphicFramePr>
          <p:cNvPr id="70659" name="Object 2"/>
          <p:cNvGraphicFramePr>
            <a:graphicFrameLocks noChangeAspect="1"/>
          </p:cNvGraphicFramePr>
          <p:nvPr/>
        </p:nvGraphicFramePr>
        <p:xfrm>
          <a:off x="508000" y="831850"/>
          <a:ext cx="8648700" cy="5911850"/>
        </p:xfrm>
        <a:graphic>
          <a:graphicData uri="http://schemas.openxmlformats.org/presentationml/2006/ole">
            <mc:AlternateContent xmlns:mc="http://schemas.openxmlformats.org/markup-compatibility/2006">
              <mc:Choice xmlns:v="urn:schemas-microsoft-com:vml" Requires="v">
                <p:oleObj spid="_x0000_s3106" name="Worksheet" r:id="rId4" imgW="8674100" imgH="5930900" progId="Excel.Sheet.8">
                  <p:embed/>
                </p:oleObj>
              </mc:Choice>
              <mc:Fallback>
                <p:oleObj name="Worksheet" r:id="rId4" imgW="8674100" imgH="59309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831850"/>
                        <a:ext cx="8648700" cy="591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82224938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NewEmphas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228600"/>
            <a:ext cx="8534400" cy="6400800"/>
          </a:xfrm>
        </p:spPr>
      </p:pic>
    </p:spTree>
    <p:extLst>
      <p:ext uri="{BB962C8B-B14F-4D97-AF65-F5344CB8AC3E}">
        <p14:creationId xmlns:p14="http://schemas.microsoft.com/office/powerpoint/2010/main" val="3369024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a:off x="382588" y="2320925"/>
            <a:ext cx="8531225"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747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147763"/>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5"/>
          <p:cNvSpPr txBox="1">
            <a:spLocks noChangeArrowheads="1"/>
          </p:cNvSpPr>
          <p:nvPr/>
        </p:nvSpPr>
        <p:spPr bwMode="auto">
          <a:xfrm>
            <a:off x="0" y="-952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dirty="0">
                <a:solidFill>
                  <a:srgbClr val="0000FF"/>
                </a:solidFill>
                <a:latin typeface="Arial"/>
                <a:cs typeface="Arial"/>
              </a:rPr>
              <a:t>“</a:t>
            </a:r>
            <a:r>
              <a:rPr lang="en-US" altLang="ja-JP" sz="4000" dirty="0">
                <a:solidFill>
                  <a:srgbClr val="0000FF"/>
                </a:solidFill>
                <a:latin typeface="Arial"/>
                <a:cs typeface="Arial"/>
              </a:rPr>
              <a:t>Map</a:t>
            </a:r>
            <a:r>
              <a:rPr lang="ja-JP" altLang="en-US" sz="4000" dirty="0">
                <a:solidFill>
                  <a:srgbClr val="0000FF"/>
                </a:solidFill>
                <a:latin typeface="Arial"/>
                <a:cs typeface="Arial"/>
              </a:rPr>
              <a:t>”</a:t>
            </a:r>
            <a:r>
              <a:rPr lang="en-US" altLang="ja-JP" sz="4000" dirty="0">
                <a:solidFill>
                  <a:srgbClr val="0000FF"/>
                </a:solidFill>
                <a:latin typeface="Arial"/>
                <a:cs typeface="Arial"/>
              </a:rPr>
              <a:t> of Learning for Dynamic Earth</a:t>
            </a:r>
            <a:endParaRPr lang="en-US" sz="4000" dirty="0">
              <a:solidFill>
                <a:srgbClr val="0000FF"/>
              </a:solidFill>
              <a:latin typeface="Arial"/>
              <a:cs typeface="Arial"/>
            </a:endParaRPr>
          </a:p>
        </p:txBody>
      </p:sp>
      <p:sp>
        <p:nvSpPr>
          <p:cNvPr id="74756" name="TextBox 6"/>
          <p:cNvSpPr txBox="1">
            <a:spLocks noChangeArrowheads="1"/>
          </p:cNvSpPr>
          <p:nvPr/>
        </p:nvSpPr>
        <p:spPr bwMode="auto">
          <a:xfrm>
            <a:off x="254000" y="725488"/>
            <a:ext cx="303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dirty="0">
                <a:latin typeface="Arial"/>
                <a:cs typeface="Arial"/>
              </a:rPr>
              <a:t>Pre-Course Survey</a:t>
            </a:r>
          </a:p>
        </p:txBody>
      </p:sp>
      <p:sp>
        <p:nvSpPr>
          <p:cNvPr id="11" name="TextBox 10"/>
          <p:cNvSpPr txBox="1"/>
          <p:nvPr/>
        </p:nvSpPr>
        <p:spPr>
          <a:xfrm>
            <a:off x="-114583" y="1028700"/>
            <a:ext cx="461665" cy="1038588"/>
          </a:xfrm>
          <a:prstGeom prst="rect">
            <a:avLst/>
          </a:prstGeom>
          <a:noFill/>
        </p:spPr>
        <p:txBody>
          <a:bodyPr vert="vert270" wrap="square">
            <a:spAutoFit/>
          </a:bodyPr>
          <a:lstStyle/>
          <a:p>
            <a:pPr fontAlgn="auto">
              <a:spcBef>
                <a:spcPts val="0"/>
              </a:spcBef>
              <a:spcAft>
                <a:spcPts val="0"/>
              </a:spcAft>
              <a:defRPr/>
            </a:pPr>
            <a:r>
              <a:rPr lang="en-US" dirty="0">
                <a:latin typeface="Arial"/>
                <a:ea typeface="+mn-ea"/>
                <a:cs typeface="Arial"/>
              </a:rPr>
              <a:t>Students</a:t>
            </a:r>
          </a:p>
        </p:txBody>
      </p:sp>
      <p:sp>
        <p:nvSpPr>
          <p:cNvPr id="74758" name="TextBox 11"/>
          <p:cNvSpPr txBox="1">
            <a:spLocks noChangeArrowheads="1"/>
          </p:cNvSpPr>
          <p:nvPr/>
        </p:nvSpPr>
        <p:spPr bwMode="auto">
          <a:xfrm>
            <a:off x="3876675" y="2138363"/>
            <a:ext cx="19805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Arial"/>
                <a:cs typeface="Arial"/>
              </a:rPr>
              <a:t>Survey Items</a:t>
            </a:r>
          </a:p>
        </p:txBody>
      </p:sp>
    </p:spTree>
    <p:extLst>
      <p:ext uri="{BB962C8B-B14F-4D97-AF65-F5344CB8AC3E}">
        <p14:creationId xmlns:p14="http://schemas.microsoft.com/office/powerpoint/2010/main" val="2297029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147763"/>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2660650"/>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6"/>
          <p:cNvSpPr txBox="1">
            <a:spLocks noChangeArrowheads="1"/>
          </p:cNvSpPr>
          <p:nvPr/>
        </p:nvSpPr>
        <p:spPr bwMode="auto">
          <a:xfrm>
            <a:off x="254000" y="725488"/>
            <a:ext cx="303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Pre-Course Survey</a:t>
            </a:r>
          </a:p>
        </p:txBody>
      </p:sp>
      <p:sp>
        <p:nvSpPr>
          <p:cNvPr id="75780" name="TextBox 7"/>
          <p:cNvSpPr txBox="1">
            <a:spLocks noChangeArrowheads="1"/>
          </p:cNvSpPr>
          <p:nvPr/>
        </p:nvSpPr>
        <p:spPr bwMode="auto">
          <a:xfrm>
            <a:off x="227013" y="2230438"/>
            <a:ext cx="296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 Survey</a:t>
            </a:r>
          </a:p>
        </p:txBody>
      </p:sp>
      <p:sp>
        <p:nvSpPr>
          <p:cNvPr id="75781" name="TextBox 5"/>
          <p:cNvSpPr txBox="1">
            <a:spLocks noChangeArrowheads="1"/>
          </p:cNvSpPr>
          <p:nvPr/>
        </p:nvSpPr>
        <p:spPr bwMode="auto">
          <a:xfrm>
            <a:off x="0" y="-952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dirty="0">
                <a:solidFill>
                  <a:srgbClr val="0000FF"/>
                </a:solidFill>
                <a:latin typeface="Arial"/>
                <a:cs typeface="Arial"/>
              </a:rPr>
              <a:t>“</a:t>
            </a:r>
            <a:r>
              <a:rPr lang="en-US" altLang="ja-JP" sz="4000" dirty="0">
                <a:solidFill>
                  <a:srgbClr val="0000FF"/>
                </a:solidFill>
                <a:latin typeface="Arial"/>
                <a:cs typeface="Arial"/>
              </a:rPr>
              <a:t>Map</a:t>
            </a:r>
            <a:r>
              <a:rPr lang="ja-JP" altLang="en-US" sz="4000" dirty="0">
                <a:solidFill>
                  <a:srgbClr val="0000FF"/>
                </a:solidFill>
                <a:latin typeface="Arial"/>
                <a:cs typeface="Arial"/>
              </a:rPr>
              <a:t>”</a:t>
            </a:r>
            <a:r>
              <a:rPr lang="en-US" altLang="ja-JP" sz="4000" dirty="0">
                <a:solidFill>
                  <a:srgbClr val="0000FF"/>
                </a:solidFill>
                <a:latin typeface="Arial"/>
                <a:cs typeface="Arial"/>
              </a:rPr>
              <a:t> of Learning for Dynamic Earth</a:t>
            </a:r>
            <a:endParaRPr lang="en-US" sz="4000" dirty="0">
              <a:solidFill>
                <a:srgbClr val="0000FF"/>
              </a:solidFill>
              <a:latin typeface="Arial"/>
              <a:cs typeface="Arial"/>
            </a:endParaRPr>
          </a:p>
        </p:txBody>
      </p:sp>
    </p:spTree>
    <p:extLst>
      <p:ext uri="{BB962C8B-B14F-4D97-AF65-F5344CB8AC3E}">
        <p14:creationId xmlns:p14="http://schemas.microsoft.com/office/powerpoint/2010/main" val="2438982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86" y="950925"/>
            <a:ext cx="8567514" cy="5011628"/>
          </a:xfrm>
          <a:prstGeom prst="rect">
            <a:avLst/>
          </a:prstGeom>
        </p:spPr>
        <p:txBody>
          <a:bodyPr wrap="square">
            <a:spAutoFit/>
          </a:bodyPr>
          <a:lstStyle/>
          <a:p>
            <a:pPr marL="571500" indent="-571500">
              <a:lnSpc>
                <a:spcPct val="110000"/>
              </a:lnSpc>
              <a:spcAft>
                <a:spcPts val="1200"/>
              </a:spcAft>
              <a:buFont typeface="Arial"/>
              <a:buChar char="•"/>
            </a:pPr>
            <a:r>
              <a:rPr lang="en-US" sz="4400" dirty="0" smtClean="0">
                <a:solidFill>
                  <a:srgbClr val="FF0000"/>
                </a:solidFill>
                <a:latin typeface="Arial"/>
                <a:cs typeface="Arial"/>
              </a:rPr>
              <a:t>Follow directions on handout</a:t>
            </a:r>
          </a:p>
          <a:p>
            <a:pPr marL="571500" indent="-571500">
              <a:lnSpc>
                <a:spcPct val="110000"/>
              </a:lnSpc>
              <a:spcAft>
                <a:spcPts val="1200"/>
              </a:spcAft>
              <a:buFont typeface="Arial"/>
              <a:buChar char="•"/>
            </a:pPr>
            <a:r>
              <a:rPr lang="en-US" sz="4400" dirty="0" smtClean="0">
                <a:solidFill>
                  <a:srgbClr val="FF0000"/>
                </a:solidFill>
                <a:latin typeface="Arial"/>
                <a:cs typeface="Arial"/>
              </a:rPr>
              <a:t>Listen as phrases are read aloud</a:t>
            </a:r>
          </a:p>
          <a:p>
            <a:pPr marL="571500" indent="-571500">
              <a:lnSpc>
                <a:spcPct val="110000"/>
              </a:lnSpc>
              <a:spcAft>
                <a:spcPts val="1200"/>
              </a:spcAft>
              <a:buFont typeface="Arial"/>
              <a:buChar char="•"/>
            </a:pPr>
            <a:r>
              <a:rPr lang="en-US" sz="4400" dirty="0">
                <a:solidFill>
                  <a:srgbClr val="FF0000"/>
                </a:solidFill>
                <a:latin typeface="Arial"/>
                <a:cs typeface="Arial"/>
              </a:rPr>
              <a:t>R</a:t>
            </a:r>
            <a:r>
              <a:rPr lang="en-US" sz="4400" dirty="0" smtClean="0">
                <a:solidFill>
                  <a:srgbClr val="FF0000"/>
                </a:solidFill>
                <a:latin typeface="Arial"/>
                <a:cs typeface="Arial"/>
              </a:rPr>
              <a:t>ate each according to directions</a:t>
            </a:r>
          </a:p>
          <a:p>
            <a:pPr marL="571500" indent="-571500">
              <a:lnSpc>
                <a:spcPct val="110000"/>
              </a:lnSpc>
              <a:spcAft>
                <a:spcPts val="1200"/>
              </a:spcAft>
              <a:buFont typeface="Arial"/>
              <a:buChar char="•"/>
            </a:pPr>
            <a:r>
              <a:rPr lang="en-US" sz="4400" dirty="0" smtClean="0">
                <a:solidFill>
                  <a:srgbClr val="FF0000"/>
                </a:solidFill>
                <a:latin typeface="Arial"/>
                <a:cs typeface="Arial"/>
              </a:rPr>
              <a:t>Score as directed</a:t>
            </a:r>
          </a:p>
        </p:txBody>
      </p:sp>
      <p:sp>
        <p:nvSpPr>
          <p:cNvPr id="2" name="TextBox 1"/>
          <p:cNvSpPr txBox="1"/>
          <p:nvPr/>
        </p:nvSpPr>
        <p:spPr>
          <a:xfrm>
            <a:off x="0" y="12700"/>
            <a:ext cx="9144000" cy="707886"/>
          </a:xfrm>
          <a:prstGeom prst="rect">
            <a:avLst/>
          </a:prstGeom>
          <a:noFill/>
        </p:spPr>
        <p:txBody>
          <a:bodyPr wrap="square" rtlCol="0">
            <a:spAutoFit/>
          </a:bodyPr>
          <a:lstStyle/>
          <a:p>
            <a:pPr algn="ctr"/>
            <a:r>
              <a:rPr lang="en-US" sz="4000" dirty="0" smtClean="0">
                <a:solidFill>
                  <a:srgbClr val="0000FF"/>
                </a:solidFill>
                <a:latin typeface="Arial"/>
                <a:cs typeface="Arial"/>
              </a:rPr>
              <a:t>Memory Exercise</a:t>
            </a:r>
            <a:endParaRPr lang="en-US" sz="4000" dirty="0">
              <a:solidFill>
                <a:srgbClr val="0000FF"/>
              </a:solidFill>
              <a:latin typeface="Arial"/>
              <a:cs typeface="Arial"/>
            </a:endParaRPr>
          </a:p>
        </p:txBody>
      </p:sp>
    </p:spTree>
    <p:extLst>
      <p:ext uri="{BB962C8B-B14F-4D97-AF65-F5344CB8AC3E}">
        <p14:creationId xmlns:p14="http://schemas.microsoft.com/office/powerpoint/2010/main" val="200057049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147763"/>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2660650"/>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4171950"/>
            <a:ext cx="86868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254000" y="725488"/>
            <a:ext cx="303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Pre-Course Survey</a:t>
            </a:r>
          </a:p>
        </p:txBody>
      </p:sp>
      <p:sp>
        <p:nvSpPr>
          <p:cNvPr id="76805" name="TextBox 7"/>
          <p:cNvSpPr txBox="1">
            <a:spLocks noChangeArrowheads="1"/>
          </p:cNvSpPr>
          <p:nvPr/>
        </p:nvSpPr>
        <p:spPr bwMode="auto">
          <a:xfrm>
            <a:off x="227013" y="2230438"/>
            <a:ext cx="296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 Survey</a:t>
            </a:r>
          </a:p>
        </p:txBody>
      </p:sp>
      <p:sp>
        <p:nvSpPr>
          <p:cNvPr id="76806" name="TextBox 8"/>
          <p:cNvSpPr txBox="1">
            <a:spLocks noChangeArrowheads="1"/>
          </p:cNvSpPr>
          <p:nvPr/>
        </p:nvSpPr>
        <p:spPr bwMode="auto">
          <a:xfrm>
            <a:off x="227013" y="3763963"/>
            <a:ext cx="3049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II Survey</a:t>
            </a:r>
          </a:p>
        </p:txBody>
      </p:sp>
      <p:sp>
        <p:nvSpPr>
          <p:cNvPr id="76807" name="TextBox 5"/>
          <p:cNvSpPr txBox="1">
            <a:spLocks noChangeArrowheads="1"/>
          </p:cNvSpPr>
          <p:nvPr/>
        </p:nvSpPr>
        <p:spPr bwMode="auto">
          <a:xfrm>
            <a:off x="0" y="-952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dirty="0">
                <a:solidFill>
                  <a:srgbClr val="0000FF"/>
                </a:solidFill>
                <a:latin typeface="Arial"/>
                <a:cs typeface="Arial"/>
              </a:rPr>
              <a:t>“</a:t>
            </a:r>
            <a:r>
              <a:rPr lang="en-US" altLang="ja-JP" sz="4000" dirty="0">
                <a:solidFill>
                  <a:srgbClr val="0000FF"/>
                </a:solidFill>
                <a:latin typeface="Arial"/>
                <a:cs typeface="Arial"/>
              </a:rPr>
              <a:t>Map</a:t>
            </a:r>
            <a:r>
              <a:rPr lang="ja-JP" altLang="en-US" sz="4000" dirty="0">
                <a:solidFill>
                  <a:srgbClr val="0000FF"/>
                </a:solidFill>
                <a:latin typeface="Arial"/>
                <a:cs typeface="Arial"/>
              </a:rPr>
              <a:t>”</a:t>
            </a:r>
            <a:r>
              <a:rPr lang="en-US" altLang="ja-JP" sz="4000" dirty="0">
                <a:solidFill>
                  <a:srgbClr val="0000FF"/>
                </a:solidFill>
                <a:latin typeface="Arial"/>
                <a:cs typeface="Arial"/>
              </a:rPr>
              <a:t> of Learning for Dynamic Earth</a:t>
            </a:r>
            <a:endParaRPr lang="en-US" sz="4000" dirty="0">
              <a:solidFill>
                <a:srgbClr val="0000FF"/>
              </a:solidFill>
              <a:latin typeface="Arial"/>
              <a:cs typeface="Arial"/>
            </a:endParaRPr>
          </a:p>
        </p:txBody>
      </p:sp>
    </p:spTree>
    <p:extLst>
      <p:ext uri="{BB962C8B-B14F-4D97-AF65-F5344CB8AC3E}">
        <p14:creationId xmlns:p14="http://schemas.microsoft.com/office/powerpoint/2010/main" val="1481329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147763"/>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2660650"/>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4171950"/>
            <a:ext cx="86868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3" y="5711825"/>
            <a:ext cx="8686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6"/>
          <p:cNvSpPr txBox="1">
            <a:spLocks noChangeArrowheads="1"/>
          </p:cNvSpPr>
          <p:nvPr/>
        </p:nvSpPr>
        <p:spPr bwMode="auto">
          <a:xfrm>
            <a:off x="254000" y="725488"/>
            <a:ext cx="303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Pre-Course Survey</a:t>
            </a:r>
          </a:p>
        </p:txBody>
      </p:sp>
      <p:sp>
        <p:nvSpPr>
          <p:cNvPr id="77830" name="TextBox 7"/>
          <p:cNvSpPr txBox="1">
            <a:spLocks noChangeArrowheads="1"/>
          </p:cNvSpPr>
          <p:nvPr/>
        </p:nvSpPr>
        <p:spPr bwMode="auto">
          <a:xfrm>
            <a:off x="227013" y="2230438"/>
            <a:ext cx="296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 Survey</a:t>
            </a:r>
          </a:p>
        </p:txBody>
      </p:sp>
      <p:sp>
        <p:nvSpPr>
          <p:cNvPr id="77831" name="TextBox 8"/>
          <p:cNvSpPr txBox="1">
            <a:spLocks noChangeArrowheads="1"/>
          </p:cNvSpPr>
          <p:nvPr/>
        </p:nvSpPr>
        <p:spPr bwMode="auto">
          <a:xfrm>
            <a:off x="227013" y="3763963"/>
            <a:ext cx="3049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II Survey</a:t>
            </a:r>
          </a:p>
        </p:txBody>
      </p:sp>
      <p:sp>
        <p:nvSpPr>
          <p:cNvPr id="77832" name="TextBox 9"/>
          <p:cNvSpPr txBox="1">
            <a:spLocks noChangeArrowheads="1"/>
          </p:cNvSpPr>
          <p:nvPr/>
        </p:nvSpPr>
        <p:spPr bwMode="auto">
          <a:xfrm>
            <a:off x="244475" y="5311775"/>
            <a:ext cx="313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Arial"/>
                <a:cs typeface="Arial"/>
              </a:rPr>
              <a:t>Pre-Exam III Survey</a:t>
            </a:r>
          </a:p>
        </p:txBody>
      </p:sp>
      <p:sp>
        <p:nvSpPr>
          <p:cNvPr id="77833" name="TextBox 5"/>
          <p:cNvSpPr txBox="1">
            <a:spLocks noChangeArrowheads="1"/>
          </p:cNvSpPr>
          <p:nvPr/>
        </p:nvSpPr>
        <p:spPr bwMode="auto">
          <a:xfrm>
            <a:off x="0" y="-952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dirty="0">
                <a:solidFill>
                  <a:srgbClr val="0000FF"/>
                </a:solidFill>
                <a:latin typeface="Arial"/>
                <a:cs typeface="Arial"/>
              </a:rPr>
              <a:t>“</a:t>
            </a:r>
            <a:r>
              <a:rPr lang="en-US" altLang="ja-JP" sz="4000" dirty="0">
                <a:solidFill>
                  <a:srgbClr val="0000FF"/>
                </a:solidFill>
                <a:latin typeface="Arial"/>
                <a:cs typeface="Arial"/>
              </a:rPr>
              <a:t>Map</a:t>
            </a:r>
            <a:r>
              <a:rPr lang="ja-JP" altLang="en-US" sz="4000" dirty="0">
                <a:solidFill>
                  <a:srgbClr val="0000FF"/>
                </a:solidFill>
                <a:latin typeface="Arial"/>
                <a:cs typeface="Arial"/>
              </a:rPr>
              <a:t>”</a:t>
            </a:r>
            <a:r>
              <a:rPr lang="en-US" altLang="ja-JP" sz="4000" dirty="0">
                <a:solidFill>
                  <a:srgbClr val="0000FF"/>
                </a:solidFill>
                <a:latin typeface="Arial"/>
                <a:cs typeface="Arial"/>
              </a:rPr>
              <a:t> of Learning for Dynamic Earth</a:t>
            </a:r>
            <a:endParaRPr lang="en-US" sz="4000" dirty="0">
              <a:solidFill>
                <a:srgbClr val="0000FF"/>
              </a:solidFill>
              <a:latin typeface="Arial"/>
              <a:cs typeface="Arial"/>
            </a:endParaRPr>
          </a:p>
        </p:txBody>
      </p:sp>
    </p:spTree>
    <p:extLst>
      <p:ext uri="{BB962C8B-B14F-4D97-AF65-F5344CB8AC3E}">
        <p14:creationId xmlns:p14="http://schemas.microsoft.com/office/powerpoint/2010/main" val="26539926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76200"/>
            <a:ext cx="9144000" cy="609600"/>
          </a:xfrm>
        </p:spPr>
        <p:txBody>
          <a:bodyPr>
            <a:normAutofit fontScale="90000"/>
          </a:bodyPr>
          <a:lstStyle/>
          <a:p>
            <a:pPr eaLnBrk="1" hangingPunct="1"/>
            <a:r>
              <a:rPr lang="en-US" sz="4000" dirty="0">
                <a:solidFill>
                  <a:srgbClr val="0000FF"/>
                </a:solidFill>
                <a:latin typeface="Arial" charset="0"/>
                <a:ea typeface="ＭＳ Ｐゴシック" charset="0"/>
                <a:cs typeface="Arial" charset="0"/>
              </a:rPr>
              <a:t>Interpreting Knowledge Surveys</a:t>
            </a:r>
            <a:endParaRPr lang="en-US" sz="4000" dirty="0">
              <a:latin typeface="Arial" charset="0"/>
              <a:ea typeface="ＭＳ Ｐゴシック" charset="0"/>
              <a:cs typeface="Arial" charset="0"/>
            </a:endParaRPr>
          </a:p>
        </p:txBody>
      </p:sp>
      <p:sp>
        <p:nvSpPr>
          <p:cNvPr id="78850" name="Rectangle 3"/>
          <p:cNvSpPr>
            <a:spLocks noChangeArrowheads="1"/>
          </p:cNvSpPr>
          <p:nvPr/>
        </p:nvSpPr>
        <p:spPr bwMode="auto">
          <a:xfrm>
            <a:off x="342900" y="914400"/>
            <a:ext cx="830738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pPr>
            <a:r>
              <a:rPr lang="en-US" sz="3200" b="1" dirty="0">
                <a:solidFill>
                  <a:srgbClr val="FF0000"/>
                </a:solidFill>
              </a:rPr>
              <a:t>In </a:t>
            </a:r>
            <a:r>
              <a:rPr lang="en-US" sz="3200" b="1" dirty="0" smtClean="0">
                <a:solidFill>
                  <a:srgbClr val="FF0000"/>
                </a:solidFill>
              </a:rPr>
              <a:t>groups </a:t>
            </a:r>
            <a:r>
              <a:rPr lang="en-US" sz="3200" b="1" dirty="0">
                <a:solidFill>
                  <a:srgbClr val="FF0000"/>
                </a:solidFill>
              </a:rPr>
              <a:t>discuss the following for </a:t>
            </a:r>
            <a:r>
              <a:rPr lang="en-US" sz="3200" b="1" dirty="0" smtClean="0">
                <a:solidFill>
                  <a:srgbClr val="FF0000"/>
                </a:solidFill>
              </a:rPr>
              <a:t>each of </a:t>
            </a:r>
            <a:r>
              <a:rPr lang="en-US" sz="3200" b="1" dirty="0">
                <a:solidFill>
                  <a:srgbClr val="FF0000"/>
                </a:solidFill>
              </a:rPr>
              <a:t>knowledge survey plots:</a:t>
            </a:r>
          </a:p>
          <a:p>
            <a:pPr>
              <a:lnSpc>
                <a:spcPct val="110000"/>
              </a:lnSpc>
            </a:pPr>
            <a:endParaRPr lang="en-US" sz="3200" dirty="0">
              <a:solidFill>
                <a:srgbClr val="FF0000"/>
              </a:solidFill>
            </a:endParaRPr>
          </a:p>
          <a:p>
            <a:pPr marL="228600" indent="-228600">
              <a:lnSpc>
                <a:spcPct val="110000"/>
              </a:lnSpc>
              <a:spcAft>
                <a:spcPts val="1800"/>
              </a:spcAft>
              <a:buFontTx/>
              <a:buChar char="•"/>
            </a:pPr>
            <a:r>
              <a:rPr lang="en-US" sz="3200" dirty="0">
                <a:solidFill>
                  <a:srgbClr val="FF0000"/>
                </a:solidFill>
              </a:rPr>
              <a:t>What is shown?</a:t>
            </a:r>
          </a:p>
          <a:p>
            <a:pPr marL="228600" indent="-228600">
              <a:lnSpc>
                <a:spcPct val="110000"/>
              </a:lnSpc>
              <a:spcAft>
                <a:spcPts val="1800"/>
              </a:spcAft>
              <a:buFontTx/>
              <a:buChar char="•"/>
            </a:pPr>
            <a:r>
              <a:rPr lang="en-US" sz="3200" dirty="0">
                <a:solidFill>
                  <a:srgbClr val="FF0000"/>
                </a:solidFill>
              </a:rPr>
              <a:t>What does it mean?</a:t>
            </a:r>
          </a:p>
          <a:p>
            <a:pPr marL="228600" indent="-228600">
              <a:lnSpc>
                <a:spcPct val="110000"/>
              </a:lnSpc>
              <a:spcAft>
                <a:spcPts val="1800"/>
              </a:spcAft>
              <a:buFontTx/>
              <a:buChar char="•"/>
            </a:pPr>
            <a:r>
              <a:rPr lang="en-US" sz="3200" dirty="0">
                <a:solidFill>
                  <a:srgbClr val="FF0000"/>
                </a:solidFill>
              </a:rPr>
              <a:t>On the basis of these results, what ideas do you have for improving learning?</a:t>
            </a:r>
          </a:p>
        </p:txBody>
      </p:sp>
    </p:spTree>
    <p:extLst>
      <p:ext uri="{BB962C8B-B14F-4D97-AF65-F5344CB8AC3E}">
        <p14:creationId xmlns:p14="http://schemas.microsoft.com/office/powerpoint/2010/main" val="42094826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73152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381000" y="5864225"/>
            <a:ext cx="8458200" cy="828675"/>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t>Results of pre-course knowledge survey and pre-exam I knowledge survey.  Full scale = </a:t>
            </a:r>
            <a:r>
              <a:rPr lang="ja-JP" altLang="en-US"/>
              <a:t>“</a:t>
            </a:r>
            <a:r>
              <a:rPr lang="en-US"/>
              <a:t>know answer.</a:t>
            </a:r>
            <a:r>
              <a:rPr lang="ja-JP" altLang="en-US"/>
              <a:t>”</a:t>
            </a:r>
            <a:endParaRPr lang="en-US"/>
          </a:p>
        </p:txBody>
      </p:sp>
    </p:spTree>
    <p:extLst>
      <p:ext uri="{BB962C8B-B14F-4D97-AF65-F5344CB8AC3E}">
        <p14:creationId xmlns:p14="http://schemas.microsoft.com/office/powerpoint/2010/main" val="771272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71628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6"/>
          <p:cNvSpPr>
            <a:spLocks noChangeArrowheads="1"/>
          </p:cNvSpPr>
          <p:nvPr/>
        </p:nvSpPr>
        <p:spPr bwMode="auto">
          <a:xfrm>
            <a:off x="381000" y="5864225"/>
            <a:ext cx="8458200" cy="828675"/>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Results of pre-course knowledge survey, pre-exam I and II knowledge surveys and exam I and II scores.</a:t>
            </a:r>
          </a:p>
        </p:txBody>
      </p:sp>
    </p:spTree>
    <p:extLst>
      <p:ext uri="{BB962C8B-B14F-4D97-AF65-F5344CB8AC3E}">
        <p14:creationId xmlns:p14="http://schemas.microsoft.com/office/powerpoint/2010/main" val="2227544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 y="85725"/>
            <a:ext cx="8686800" cy="5962650"/>
          </a:xfrm>
        </p:spPr>
      </p:pic>
      <p:sp>
        <p:nvSpPr>
          <p:cNvPr id="84995" name="Rectangle 3"/>
          <p:cNvSpPr>
            <a:spLocks noChangeArrowheads="1"/>
          </p:cNvSpPr>
          <p:nvPr/>
        </p:nvSpPr>
        <p:spPr bwMode="auto">
          <a:xfrm>
            <a:off x="381000" y="6172200"/>
            <a:ext cx="8458200" cy="463550"/>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Blooms levels of survey items for different units of a course.</a:t>
            </a:r>
          </a:p>
        </p:txBody>
      </p:sp>
    </p:spTree>
    <p:extLst>
      <p:ext uri="{BB962C8B-B14F-4D97-AF65-F5344CB8AC3E}">
        <p14:creationId xmlns:p14="http://schemas.microsoft.com/office/powerpoint/2010/main" val="106911833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p:cNvGraphicFramePr>
            <a:graphicFrameLocks noChangeAspect="1"/>
          </p:cNvGraphicFramePr>
          <p:nvPr/>
        </p:nvGraphicFramePr>
        <p:xfrm>
          <a:off x="381000" y="161925"/>
          <a:ext cx="8229600" cy="5629275"/>
        </p:xfrm>
        <a:graphic>
          <a:graphicData uri="http://schemas.openxmlformats.org/presentationml/2006/ole">
            <mc:AlternateContent xmlns:mc="http://schemas.openxmlformats.org/markup-compatibility/2006">
              <mc:Choice xmlns:v="urn:schemas-microsoft-com:vml" Requires="v">
                <p:oleObj spid="_x0000_s20508"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1925"/>
                        <a:ext cx="8229600" cy="562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6019" name="Rectangle 6"/>
          <p:cNvSpPr>
            <a:spLocks noChangeArrowheads="1"/>
          </p:cNvSpPr>
          <p:nvPr/>
        </p:nvSpPr>
        <p:spPr bwMode="auto">
          <a:xfrm>
            <a:off x="381000" y="5864225"/>
            <a:ext cx="8458200" cy="828675"/>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Results of pre- and post-course surveys.  Items sorted by pre-course responses and Bloom levels.</a:t>
            </a:r>
          </a:p>
        </p:txBody>
      </p:sp>
    </p:spTree>
    <p:extLst>
      <p:ext uri="{BB962C8B-B14F-4D97-AF65-F5344CB8AC3E}">
        <p14:creationId xmlns:p14="http://schemas.microsoft.com/office/powerpoint/2010/main" val="58255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5" name="Object 2"/>
          <p:cNvGraphicFramePr>
            <a:graphicFrameLocks noChangeAspect="1"/>
          </p:cNvGraphicFramePr>
          <p:nvPr/>
        </p:nvGraphicFramePr>
        <p:xfrm>
          <a:off x="533400" y="0"/>
          <a:ext cx="8077200" cy="5524500"/>
        </p:xfrm>
        <a:graphic>
          <a:graphicData uri="http://schemas.openxmlformats.org/presentationml/2006/ole">
            <mc:AlternateContent xmlns:mc="http://schemas.openxmlformats.org/markup-compatibility/2006">
              <mc:Choice xmlns:v="urn:schemas-microsoft-com:vml" Requires="v">
                <p:oleObj spid="_x0000_s22556"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8077200" cy="552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8067" name="Rectangle 7"/>
          <p:cNvSpPr>
            <a:spLocks noChangeArrowheads="1"/>
          </p:cNvSpPr>
          <p:nvPr/>
        </p:nvSpPr>
        <p:spPr bwMode="auto">
          <a:xfrm>
            <a:off x="381000" y="5588000"/>
            <a:ext cx="8458200" cy="1193800"/>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Post-course knowledge survey results from two different sections of the same course; one taught with traditional lecture and lab, the other with problem-based learning.</a:t>
            </a:r>
          </a:p>
        </p:txBody>
      </p:sp>
    </p:spTree>
    <p:extLst>
      <p:ext uri="{BB962C8B-B14F-4D97-AF65-F5344CB8AC3E}">
        <p14:creationId xmlns:p14="http://schemas.microsoft.com/office/powerpoint/2010/main" val="783613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42988" y="127000"/>
            <a:ext cx="7054850" cy="5270500"/>
          </a:xfrm>
        </p:spPr>
      </p:pic>
      <p:sp>
        <p:nvSpPr>
          <p:cNvPr id="90116" name="Rectangle 7"/>
          <p:cNvSpPr>
            <a:spLocks noChangeArrowheads="1"/>
          </p:cNvSpPr>
          <p:nvPr/>
        </p:nvSpPr>
        <p:spPr bwMode="auto">
          <a:xfrm>
            <a:off x="457200" y="5499100"/>
            <a:ext cx="8458200" cy="1200150"/>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a:ea typeface="ＭＳ Ｐゴシック" charset="-128"/>
                <a:cs typeface="ＭＳ Ｐゴシック" charset="-128"/>
              </a:rPr>
              <a:t>Results of knowledge survey conducted at the end of the 2005 academic year of students who completed the Mineralogy course in 2005, 2004, and 2000-2003.</a:t>
            </a:r>
          </a:p>
        </p:txBody>
      </p:sp>
    </p:spTree>
    <p:extLst>
      <p:ext uri="{BB962C8B-B14F-4D97-AF65-F5344CB8AC3E}">
        <p14:creationId xmlns:p14="http://schemas.microsoft.com/office/powerpoint/2010/main" val="158976407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 y="911225"/>
            <a:ext cx="8839200" cy="4270375"/>
          </a:xfrm>
        </p:spPr>
      </p:pic>
      <p:sp>
        <p:nvSpPr>
          <p:cNvPr id="92163" name="Rectangle 4"/>
          <p:cNvSpPr>
            <a:spLocks noChangeArrowheads="1"/>
          </p:cNvSpPr>
          <p:nvPr/>
        </p:nvSpPr>
        <p:spPr bwMode="auto">
          <a:xfrm>
            <a:off x="381000" y="5257800"/>
            <a:ext cx="8458200" cy="1200150"/>
          </a:xfrm>
          <a:prstGeom prst="rect">
            <a:avLst/>
          </a:prstGeom>
          <a:solidFill>
            <a:schemeClr val="bg1">
              <a:lumMod val="85000"/>
            </a:schemeClr>
          </a:solidFill>
          <a:ln w="6350">
            <a:solidFill>
              <a:schemeClr val="tx1"/>
            </a:solidFill>
            <a:miter lim="800000"/>
            <a:headEnd/>
            <a:tailEnd/>
          </a:ln>
        </p:spPr>
        <p:txBody>
          <a:bodyPr>
            <a:spAutoFit/>
          </a:bodyPr>
          <a:lstStyle/>
          <a:p>
            <a:pPr>
              <a:defRPr/>
            </a:pPr>
            <a:r>
              <a:rPr lang="en-US" dirty="0">
                <a:ea typeface="ＭＳ Ｐゴシック" charset="-128"/>
                <a:cs typeface="ＭＳ Ｐゴシック" charset="-128"/>
              </a:rPr>
              <a:t>Pre- and post-course survey results for one course in each year of a curriculum.  Scale: 1 = no answer; 3 = know answer.</a:t>
            </a:r>
          </a:p>
        </p:txBody>
      </p:sp>
      <p:sp>
        <p:nvSpPr>
          <p:cNvPr id="2" name="Rectangle 2"/>
          <p:cNvSpPr txBox="1">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0000FF"/>
                </a:solidFill>
                <a:cs typeface="Arial" charset="0"/>
              </a:rPr>
              <a:t>Learning Through the Curriculum</a:t>
            </a:r>
            <a:endParaRPr lang="en-US" sz="4000" i="1">
              <a:solidFill>
                <a:schemeClr val="tx2"/>
              </a:solidFill>
              <a:cs typeface="Arial" charset="0"/>
            </a:endParaRPr>
          </a:p>
        </p:txBody>
      </p:sp>
      <p:sp>
        <p:nvSpPr>
          <p:cNvPr id="92164" name="Rectangle 3"/>
          <p:cNvSpPr>
            <a:spLocks noChangeArrowheads="1"/>
          </p:cNvSpPr>
          <p:nvPr/>
        </p:nvSpPr>
        <p:spPr bwMode="auto">
          <a:xfrm>
            <a:off x="5632450" y="6396038"/>
            <a:ext cx="351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FF"/>
                </a:solidFill>
                <a:cs typeface="Arial" charset="0"/>
              </a:rPr>
              <a:t>(Courtesy of Ed Nuhfer)</a:t>
            </a:r>
          </a:p>
        </p:txBody>
      </p:sp>
    </p:spTree>
    <p:extLst>
      <p:ext uri="{BB962C8B-B14F-4D97-AF65-F5344CB8AC3E}">
        <p14:creationId xmlns:p14="http://schemas.microsoft.com/office/powerpoint/2010/main" val="261493298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SLIDEID" val="03BDE55B10114490B9EF2DBAD80C9DBF"/>
  <p:tag name="SLIDEORDER" val="1"/>
  <p:tag name="SLIDETYPE" val="Q"/>
  <p:tag name="DEMOGRAPHIC" val="False"/>
  <p:tag name="SPEEDSCORING" val="False"/>
  <p:tag name="CORRECTPOINTVALUE" val="100"/>
  <p:tag name="INCORRECTPOINTVALUE" val="0"/>
  <p:tag name="ZEROBASED" val="False"/>
  <p:tag name="DELIMITERS" val="3.1"/>
  <p:tag name="SLIDEGUID" val="D35098769C8411DEB53F0016CB913B4E"/>
  <p:tag name="VALUES" val="No Value|smicln|No Value|smicln|No Value|smicln|No Value"/>
  <p:tag name="ANSWERSALIAS" val="Not at all|smicln|Skimmed it|smicln|Read to get it done|smicln|Read for deep understanding"/>
  <p:tag name="QUESTIONTEXT" val="APGAR Check #2 (credit/not graded)Did you read the material for today’s class meeting?"/>
  <p:tag name="QUESTIONALIAS" val="APGAR Check #2 (credit/not graded)Did you read the material for today’s class meeting?"/>
  <p:tag name="RESPONSESGATHERED" val="False"/>
  <p:tag name="ANIMREMOVED" val="False"/>
</p:tagLst>
</file>

<file path=ppt/tags/tag6.xml><?xml version="1.0" encoding="utf-8"?>
<p:tagLst xmlns:a="http://schemas.openxmlformats.org/drawingml/2006/main" xmlns:r="http://schemas.openxmlformats.org/officeDocument/2006/relationships" xmlns:p="http://schemas.openxmlformats.org/presentationml/2006/main">
  <p:tag name="TEXTLENGTH" val="72"/>
  <p:tag name="FONTSIZE" val="32"/>
  <p:tag name="BULLETTYPE" val="3"/>
  <p:tag name="ANSWERCOUNT" val="4"/>
  <p:tag name="ANSWERTEXT" val="Not at all&#10;Skimmed it&#10;Read to get it done&#10;Read for deep understanding"/>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1247</TotalTime>
  <Words>4381</Words>
  <Application>Microsoft Macintosh PowerPoint</Application>
  <PresentationFormat>On-screen Show (4:3)</PresentationFormat>
  <Paragraphs>863</Paragraphs>
  <Slides>114</Slides>
  <Notes>88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16" baseType="lpstr">
      <vt:lpstr>Office Theme</vt:lpstr>
      <vt:lpstr>Worksheet</vt:lpstr>
      <vt:lpstr>PowerPoint Presentation</vt:lpstr>
      <vt:lpstr>PowerPoint Presentation</vt:lpstr>
      <vt:lpstr>PowerPoint Presentation</vt:lpstr>
      <vt:lpstr>Why am I here?</vt:lpstr>
      <vt:lpstr>PowerPoint Presentation</vt:lpstr>
      <vt:lpstr>PowerPoint Presentation</vt:lpstr>
      <vt:lpstr>PowerPoint Presentation</vt:lpstr>
      <vt:lpstr>You want students to learn to identify igneous rocks in intro geo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 Brain</vt:lpstr>
      <vt:lpstr>Rewiring</vt:lpstr>
      <vt:lpstr>Brain Rules</vt:lpstr>
      <vt:lpstr>Myelin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Previewing activity</vt:lpstr>
      <vt:lpstr>Previewing activity</vt:lpstr>
      <vt:lpstr>Previewing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APGAR Check (credit/not graded)  Did you read the material for today’s class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little focusing goes a long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Interpreting Knowledge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Through the Curriculum</vt:lpstr>
      <vt:lpstr>PowerPoint Presentation</vt:lpstr>
      <vt:lpstr>PowerPoint Presentation</vt:lpstr>
      <vt:lpstr>PowerPoint Presentation</vt:lpstr>
      <vt:lpstr>PowerPoint Presentation</vt:lpstr>
      <vt:lpstr>PowerPoint Presentation</vt:lpstr>
      <vt:lpstr>PowerPoint Presentation</vt:lpstr>
      <vt:lpstr>Next Steps – Theory into Action</vt:lpstr>
      <vt:lpstr>PowerPoint Presentation</vt:lpstr>
      <vt:lpstr>PowerPoint Presentation</vt:lpstr>
      <vt:lpstr>PowerPoint Presentation</vt:lpstr>
      <vt:lpstr>PowerPoint Presentation</vt:lpstr>
      <vt:lpstr>PowerPoint Presentation</vt:lpstr>
      <vt:lpstr>Addressing The Effect Of The Affect With A Co-Curriculum On Learning</vt:lpstr>
      <vt:lpstr>PowerPoint Presentation</vt:lpstr>
    </vt:vector>
  </TitlesOfParts>
  <Company>Macalester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Wirth</dc:creator>
  <cp:lastModifiedBy>Karl Wirth</cp:lastModifiedBy>
  <cp:revision>174</cp:revision>
  <cp:lastPrinted>2011-10-08T02:10:06Z</cp:lastPrinted>
  <dcterms:created xsi:type="dcterms:W3CDTF">2010-12-26T19:54:02Z</dcterms:created>
  <dcterms:modified xsi:type="dcterms:W3CDTF">2011-10-08T02:10:16Z</dcterms:modified>
</cp:coreProperties>
</file>