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1148000" cy="18288000"/>
  <p:notesSz cx="17833975" cy="40693975"/>
  <p:defaultTextStyle>
    <a:defPPr>
      <a:defRPr lang="en-US"/>
    </a:defPPr>
    <a:lvl1pPr algn="l" rtl="0" fontAlgn="base">
      <a:spcBef>
        <a:spcPct val="0"/>
      </a:spcBef>
      <a:spcAft>
        <a:spcPct val="0"/>
      </a:spcAft>
      <a:defRPr sz="6500" kern="1200">
        <a:solidFill>
          <a:schemeClr val="tx1"/>
        </a:solidFill>
        <a:latin typeface="Arial" charset="0"/>
        <a:ea typeface="+mn-ea"/>
        <a:cs typeface="+mn-cs"/>
      </a:defRPr>
    </a:lvl1pPr>
    <a:lvl2pPr marL="457200" algn="l" rtl="0" fontAlgn="base">
      <a:spcBef>
        <a:spcPct val="0"/>
      </a:spcBef>
      <a:spcAft>
        <a:spcPct val="0"/>
      </a:spcAft>
      <a:defRPr sz="6500" kern="1200">
        <a:solidFill>
          <a:schemeClr val="tx1"/>
        </a:solidFill>
        <a:latin typeface="Arial" charset="0"/>
        <a:ea typeface="+mn-ea"/>
        <a:cs typeface="+mn-cs"/>
      </a:defRPr>
    </a:lvl2pPr>
    <a:lvl3pPr marL="914400" algn="l" rtl="0" fontAlgn="base">
      <a:spcBef>
        <a:spcPct val="0"/>
      </a:spcBef>
      <a:spcAft>
        <a:spcPct val="0"/>
      </a:spcAft>
      <a:defRPr sz="6500" kern="1200">
        <a:solidFill>
          <a:schemeClr val="tx1"/>
        </a:solidFill>
        <a:latin typeface="Arial" charset="0"/>
        <a:ea typeface="+mn-ea"/>
        <a:cs typeface="+mn-cs"/>
      </a:defRPr>
    </a:lvl3pPr>
    <a:lvl4pPr marL="1371600" algn="l" rtl="0" fontAlgn="base">
      <a:spcBef>
        <a:spcPct val="0"/>
      </a:spcBef>
      <a:spcAft>
        <a:spcPct val="0"/>
      </a:spcAft>
      <a:defRPr sz="6500" kern="1200">
        <a:solidFill>
          <a:schemeClr val="tx1"/>
        </a:solidFill>
        <a:latin typeface="Arial" charset="0"/>
        <a:ea typeface="+mn-ea"/>
        <a:cs typeface="+mn-cs"/>
      </a:defRPr>
    </a:lvl4pPr>
    <a:lvl5pPr marL="1828800" algn="l" rtl="0" fontAlgn="base">
      <a:spcBef>
        <a:spcPct val="0"/>
      </a:spcBef>
      <a:spcAft>
        <a:spcPct val="0"/>
      </a:spcAft>
      <a:defRPr sz="6500" kern="1200">
        <a:solidFill>
          <a:schemeClr val="tx1"/>
        </a:solidFill>
        <a:latin typeface="Arial" charset="0"/>
        <a:ea typeface="+mn-ea"/>
        <a:cs typeface="+mn-cs"/>
      </a:defRPr>
    </a:lvl5pPr>
    <a:lvl6pPr marL="2286000" algn="l" defTabSz="914400" rtl="0" eaLnBrk="1" latinLnBrk="0" hangingPunct="1">
      <a:defRPr sz="6500" kern="1200">
        <a:solidFill>
          <a:schemeClr val="tx1"/>
        </a:solidFill>
        <a:latin typeface="Arial" charset="0"/>
        <a:ea typeface="+mn-ea"/>
        <a:cs typeface="+mn-cs"/>
      </a:defRPr>
    </a:lvl6pPr>
    <a:lvl7pPr marL="2743200" algn="l" defTabSz="914400" rtl="0" eaLnBrk="1" latinLnBrk="0" hangingPunct="1">
      <a:defRPr sz="6500" kern="1200">
        <a:solidFill>
          <a:schemeClr val="tx1"/>
        </a:solidFill>
        <a:latin typeface="Arial" charset="0"/>
        <a:ea typeface="+mn-ea"/>
        <a:cs typeface="+mn-cs"/>
      </a:defRPr>
    </a:lvl7pPr>
    <a:lvl8pPr marL="3200400" algn="l" defTabSz="914400" rtl="0" eaLnBrk="1" latinLnBrk="0" hangingPunct="1">
      <a:defRPr sz="6500" kern="1200">
        <a:solidFill>
          <a:schemeClr val="tx1"/>
        </a:solidFill>
        <a:latin typeface="Arial" charset="0"/>
        <a:ea typeface="+mn-ea"/>
        <a:cs typeface="+mn-cs"/>
      </a:defRPr>
    </a:lvl8pPr>
    <a:lvl9pPr marL="3657600" algn="l" defTabSz="914400" rtl="0" eaLnBrk="1" latinLnBrk="0" hangingPunct="1">
      <a:defRPr sz="65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FF"/>
    <a:srgbClr val="FFFFE1"/>
    <a:srgbClr val="FFFFCC"/>
    <a:srgbClr val="FFFFE7"/>
    <a:srgbClr val="E1E1FF"/>
    <a:srgbClr val="CCCCFF"/>
    <a:srgbClr val="E5FFE5"/>
    <a:srgbClr val="CCFFCC"/>
    <a:srgbClr val="B2B2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573" autoAdjust="0"/>
  </p:normalViewPr>
  <p:slideViewPr>
    <p:cSldViewPr>
      <p:cViewPr>
        <p:scale>
          <a:sx n="50" d="100"/>
          <a:sy n="50" d="100"/>
        </p:scale>
        <p:origin x="2178" y="786"/>
      </p:cViewPr>
      <p:guideLst>
        <p:guide orient="horz" pos="5760"/>
        <p:guide pos="129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86100" y="5681487"/>
            <a:ext cx="34975800" cy="3919361"/>
          </a:xfrm>
        </p:spPr>
        <p:txBody>
          <a:bodyPr/>
          <a:lstStyle/>
          <a:p>
            <a:r>
              <a:rPr lang="en-US" smtClean="0"/>
              <a:t>Click to edit Master title style</a:t>
            </a:r>
            <a:endParaRPr lang="en-US"/>
          </a:p>
        </p:txBody>
      </p:sp>
      <p:sp>
        <p:nvSpPr>
          <p:cNvPr id="3" name="Subtitle 2"/>
          <p:cNvSpPr>
            <a:spLocks noGrp="1"/>
          </p:cNvSpPr>
          <p:nvPr>
            <p:ph type="subTitle" idx="1"/>
          </p:nvPr>
        </p:nvSpPr>
        <p:spPr>
          <a:xfrm>
            <a:off x="6172200" y="10362848"/>
            <a:ext cx="28803600" cy="467430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5F0753C-A40C-44B6-9B5D-1D8C45D68495}"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8FBB538-8D29-47B1-95DD-7937BF48DAC7}"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832300" y="732015"/>
            <a:ext cx="9258300" cy="156051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57400" y="732015"/>
            <a:ext cx="27622500" cy="156051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AB5DF90-DAF2-4676-B5B4-1235F4CF900B}"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DBE2320-CE0A-4AF5-A429-C5BEF8FA319F}"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1200" y="11751028"/>
            <a:ext cx="34975800" cy="3633611"/>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251200" y="7750528"/>
            <a:ext cx="34975800" cy="40005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CFC97F0-B10C-4ED6-9AB2-435C29909726}"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4266848"/>
            <a:ext cx="18440400" cy="12070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650200" y="4266848"/>
            <a:ext cx="18440400" cy="12070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CF12517-2C5E-45E8-9DAC-94470677426F}"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57400" y="4093987"/>
            <a:ext cx="18181638" cy="17056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57400" y="5799667"/>
            <a:ext cx="18181638" cy="105374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902614" y="4093987"/>
            <a:ext cx="18187987" cy="17056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0902614" y="5799667"/>
            <a:ext cx="18187987" cy="105374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CE44B145-EFE8-456D-9685-D006EFC9A87C}"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AFF23D4-5743-42BE-B31D-4407501C9147}"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8B280ED-7109-41BC-A292-2FF8D39526CC}"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728487"/>
            <a:ext cx="13538200" cy="309915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6087726" y="728487"/>
            <a:ext cx="23002875" cy="156086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57400" y="3827639"/>
            <a:ext cx="13538200" cy="12509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7B29123-84F8-4A85-919C-4AFD33F49271}"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6088" y="12802306"/>
            <a:ext cx="24688800" cy="150988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066088" y="1633361"/>
            <a:ext cx="24688800" cy="109731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066088" y="14312195"/>
            <a:ext cx="24688800" cy="214665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2999A42-08CE-47AC-9CE4-F48FFDD08B9A}"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732014"/>
            <a:ext cx="37033200" cy="3048000"/>
          </a:xfrm>
          <a:prstGeom prst="rect">
            <a:avLst/>
          </a:prstGeom>
          <a:noFill/>
          <a:ln w="9525">
            <a:noFill/>
            <a:miter lim="800000"/>
            <a:headEnd/>
            <a:tailEnd/>
          </a:ln>
          <a:effectLst/>
        </p:spPr>
        <p:txBody>
          <a:bodyPr vert="horz" wrap="square" lIns="329184" tIns="164592" rIns="329184" bIns="16459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057400" y="4266848"/>
            <a:ext cx="37033200" cy="12070291"/>
          </a:xfrm>
          <a:prstGeom prst="rect">
            <a:avLst/>
          </a:prstGeom>
          <a:noFill/>
          <a:ln w="9525">
            <a:noFill/>
            <a:miter lim="800000"/>
            <a:headEnd/>
            <a:tailEnd/>
          </a:ln>
          <a:effectLst/>
        </p:spPr>
        <p:txBody>
          <a:bodyPr vert="horz" wrap="square" lIns="329184" tIns="164592" rIns="329184" bIns="16459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057400" y="16654639"/>
            <a:ext cx="9601200" cy="1270000"/>
          </a:xfrm>
          <a:prstGeom prst="rect">
            <a:avLst/>
          </a:prstGeom>
          <a:noFill/>
          <a:ln w="9525">
            <a:noFill/>
            <a:miter lim="800000"/>
            <a:headEnd/>
            <a:tailEnd/>
          </a:ln>
          <a:effectLst/>
        </p:spPr>
        <p:txBody>
          <a:bodyPr vert="horz" wrap="square" lIns="329184" tIns="164592" rIns="329184" bIns="164592" numCol="1" anchor="t" anchorCtr="0" compatLnSpc="1">
            <a:prstTxWarp prst="textNoShape">
              <a:avLst/>
            </a:prstTxWarp>
          </a:bodyPr>
          <a:lstStyle>
            <a:lvl1pPr defTabSz="3292475">
              <a:defRPr sz="5000"/>
            </a:lvl1pPr>
          </a:lstStyle>
          <a:p>
            <a:endParaRPr lang="en-US" dirty="0"/>
          </a:p>
        </p:txBody>
      </p:sp>
      <p:sp>
        <p:nvSpPr>
          <p:cNvPr id="1029" name="Rectangle 5"/>
          <p:cNvSpPr>
            <a:spLocks noGrp="1" noChangeArrowheads="1"/>
          </p:cNvSpPr>
          <p:nvPr>
            <p:ph type="ftr" sz="quarter" idx="3"/>
          </p:nvPr>
        </p:nvSpPr>
        <p:spPr bwMode="auto">
          <a:xfrm>
            <a:off x="14058900" y="16654639"/>
            <a:ext cx="13030200" cy="1270000"/>
          </a:xfrm>
          <a:prstGeom prst="rect">
            <a:avLst/>
          </a:prstGeom>
          <a:noFill/>
          <a:ln w="9525">
            <a:noFill/>
            <a:miter lim="800000"/>
            <a:headEnd/>
            <a:tailEnd/>
          </a:ln>
          <a:effectLst/>
        </p:spPr>
        <p:txBody>
          <a:bodyPr vert="horz" wrap="square" lIns="329184" tIns="164592" rIns="329184" bIns="164592" numCol="1" anchor="t" anchorCtr="0" compatLnSpc="1">
            <a:prstTxWarp prst="textNoShape">
              <a:avLst/>
            </a:prstTxWarp>
          </a:bodyPr>
          <a:lstStyle>
            <a:lvl1pPr algn="ctr" defTabSz="3292475">
              <a:defRPr sz="5000"/>
            </a:lvl1pPr>
          </a:lstStyle>
          <a:p>
            <a:endParaRPr lang="en-US" dirty="0"/>
          </a:p>
        </p:txBody>
      </p:sp>
      <p:sp>
        <p:nvSpPr>
          <p:cNvPr id="1030" name="Rectangle 6"/>
          <p:cNvSpPr>
            <a:spLocks noGrp="1" noChangeArrowheads="1"/>
          </p:cNvSpPr>
          <p:nvPr>
            <p:ph type="sldNum" sz="quarter" idx="4"/>
          </p:nvPr>
        </p:nvSpPr>
        <p:spPr bwMode="auto">
          <a:xfrm>
            <a:off x="29489400" y="16654639"/>
            <a:ext cx="9601200" cy="1270000"/>
          </a:xfrm>
          <a:prstGeom prst="rect">
            <a:avLst/>
          </a:prstGeom>
          <a:noFill/>
          <a:ln w="9525">
            <a:noFill/>
            <a:miter lim="800000"/>
            <a:headEnd/>
            <a:tailEnd/>
          </a:ln>
          <a:effectLst/>
        </p:spPr>
        <p:txBody>
          <a:bodyPr vert="horz" wrap="square" lIns="329184" tIns="164592" rIns="329184" bIns="164592" numCol="1" anchor="t" anchorCtr="0" compatLnSpc="1">
            <a:prstTxWarp prst="textNoShape">
              <a:avLst/>
            </a:prstTxWarp>
          </a:bodyPr>
          <a:lstStyle>
            <a:lvl1pPr algn="r" defTabSz="3292475">
              <a:defRPr sz="5000"/>
            </a:lvl1pPr>
          </a:lstStyle>
          <a:p>
            <a:fld id="{D91AF34B-31FE-40E8-A54B-1BE3B6CADAE8}"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292475" rtl="0" fontAlgn="base">
        <a:spcBef>
          <a:spcPct val="0"/>
        </a:spcBef>
        <a:spcAft>
          <a:spcPct val="0"/>
        </a:spcAft>
        <a:defRPr sz="15800">
          <a:solidFill>
            <a:schemeClr val="tx2"/>
          </a:solidFill>
          <a:latin typeface="+mj-lt"/>
          <a:ea typeface="+mj-ea"/>
          <a:cs typeface="+mj-cs"/>
        </a:defRPr>
      </a:lvl1pPr>
      <a:lvl2pPr algn="ctr" defTabSz="3292475" rtl="0" fontAlgn="base">
        <a:spcBef>
          <a:spcPct val="0"/>
        </a:spcBef>
        <a:spcAft>
          <a:spcPct val="0"/>
        </a:spcAft>
        <a:defRPr sz="15800">
          <a:solidFill>
            <a:schemeClr val="tx2"/>
          </a:solidFill>
          <a:latin typeface="Arial" charset="0"/>
        </a:defRPr>
      </a:lvl2pPr>
      <a:lvl3pPr algn="ctr" defTabSz="3292475" rtl="0" fontAlgn="base">
        <a:spcBef>
          <a:spcPct val="0"/>
        </a:spcBef>
        <a:spcAft>
          <a:spcPct val="0"/>
        </a:spcAft>
        <a:defRPr sz="15800">
          <a:solidFill>
            <a:schemeClr val="tx2"/>
          </a:solidFill>
          <a:latin typeface="Arial" charset="0"/>
        </a:defRPr>
      </a:lvl3pPr>
      <a:lvl4pPr algn="ctr" defTabSz="3292475" rtl="0" fontAlgn="base">
        <a:spcBef>
          <a:spcPct val="0"/>
        </a:spcBef>
        <a:spcAft>
          <a:spcPct val="0"/>
        </a:spcAft>
        <a:defRPr sz="15800">
          <a:solidFill>
            <a:schemeClr val="tx2"/>
          </a:solidFill>
          <a:latin typeface="Arial" charset="0"/>
        </a:defRPr>
      </a:lvl4pPr>
      <a:lvl5pPr algn="ctr" defTabSz="3292475" rtl="0" fontAlgn="base">
        <a:spcBef>
          <a:spcPct val="0"/>
        </a:spcBef>
        <a:spcAft>
          <a:spcPct val="0"/>
        </a:spcAft>
        <a:defRPr sz="15800">
          <a:solidFill>
            <a:schemeClr val="tx2"/>
          </a:solidFill>
          <a:latin typeface="Arial" charset="0"/>
        </a:defRPr>
      </a:lvl5pPr>
      <a:lvl6pPr marL="457200" algn="ctr" defTabSz="3292475" rtl="0" fontAlgn="base">
        <a:spcBef>
          <a:spcPct val="0"/>
        </a:spcBef>
        <a:spcAft>
          <a:spcPct val="0"/>
        </a:spcAft>
        <a:defRPr sz="15800">
          <a:solidFill>
            <a:schemeClr val="tx2"/>
          </a:solidFill>
          <a:latin typeface="Arial" charset="0"/>
        </a:defRPr>
      </a:lvl6pPr>
      <a:lvl7pPr marL="914400" algn="ctr" defTabSz="3292475" rtl="0" fontAlgn="base">
        <a:spcBef>
          <a:spcPct val="0"/>
        </a:spcBef>
        <a:spcAft>
          <a:spcPct val="0"/>
        </a:spcAft>
        <a:defRPr sz="15800">
          <a:solidFill>
            <a:schemeClr val="tx2"/>
          </a:solidFill>
          <a:latin typeface="Arial" charset="0"/>
        </a:defRPr>
      </a:lvl7pPr>
      <a:lvl8pPr marL="1371600" algn="ctr" defTabSz="3292475" rtl="0" fontAlgn="base">
        <a:spcBef>
          <a:spcPct val="0"/>
        </a:spcBef>
        <a:spcAft>
          <a:spcPct val="0"/>
        </a:spcAft>
        <a:defRPr sz="15800">
          <a:solidFill>
            <a:schemeClr val="tx2"/>
          </a:solidFill>
          <a:latin typeface="Arial" charset="0"/>
        </a:defRPr>
      </a:lvl8pPr>
      <a:lvl9pPr marL="1828800" algn="ctr" defTabSz="3292475" rtl="0" fontAlgn="base">
        <a:spcBef>
          <a:spcPct val="0"/>
        </a:spcBef>
        <a:spcAft>
          <a:spcPct val="0"/>
        </a:spcAft>
        <a:defRPr sz="15800">
          <a:solidFill>
            <a:schemeClr val="tx2"/>
          </a:solidFill>
          <a:latin typeface="Arial" charset="0"/>
        </a:defRPr>
      </a:lvl9pPr>
    </p:titleStyle>
    <p:bodyStyle>
      <a:lvl1pPr marL="1235075" indent="-1235075" algn="l" defTabSz="3292475" rtl="0" fontAlgn="base">
        <a:spcBef>
          <a:spcPct val="20000"/>
        </a:spcBef>
        <a:spcAft>
          <a:spcPct val="0"/>
        </a:spcAft>
        <a:buChar char="•"/>
        <a:defRPr sz="11500">
          <a:solidFill>
            <a:schemeClr val="tx1"/>
          </a:solidFill>
          <a:latin typeface="+mn-lt"/>
          <a:ea typeface="+mn-ea"/>
          <a:cs typeface="+mn-cs"/>
        </a:defRPr>
      </a:lvl1pPr>
      <a:lvl2pPr marL="2674938" indent="-1028700" algn="l" defTabSz="3292475" rtl="0" fontAlgn="base">
        <a:spcBef>
          <a:spcPct val="20000"/>
        </a:spcBef>
        <a:spcAft>
          <a:spcPct val="0"/>
        </a:spcAft>
        <a:buChar char="–"/>
        <a:defRPr sz="10100">
          <a:solidFill>
            <a:schemeClr val="tx1"/>
          </a:solidFill>
          <a:latin typeface="+mn-lt"/>
        </a:defRPr>
      </a:lvl2pPr>
      <a:lvl3pPr marL="4114800" indent="-822325" algn="l" defTabSz="3292475" rtl="0" fontAlgn="base">
        <a:spcBef>
          <a:spcPct val="20000"/>
        </a:spcBef>
        <a:spcAft>
          <a:spcPct val="0"/>
        </a:spcAft>
        <a:buChar char="•"/>
        <a:defRPr sz="8600">
          <a:solidFill>
            <a:schemeClr val="tx1"/>
          </a:solidFill>
          <a:latin typeface="+mn-lt"/>
        </a:defRPr>
      </a:lvl3pPr>
      <a:lvl4pPr marL="5761038" indent="-823913" algn="l" defTabSz="3292475" rtl="0" fontAlgn="base">
        <a:spcBef>
          <a:spcPct val="20000"/>
        </a:spcBef>
        <a:spcAft>
          <a:spcPct val="0"/>
        </a:spcAft>
        <a:buChar char="–"/>
        <a:defRPr sz="7200">
          <a:solidFill>
            <a:schemeClr val="tx1"/>
          </a:solidFill>
          <a:latin typeface="+mn-lt"/>
        </a:defRPr>
      </a:lvl4pPr>
      <a:lvl5pPr marL="7407275" indent="-823913" algn="l" defTabSz="3292475" rtl="0" fontAlgn="base">
        <a:spcBef>
          <a:spcPct val="20000"/>
        </a:spcBef>
        <a:spcAft>
          <a:spcPct val="0"/>
        </a:spcAft>
        <a:buChar char="»"/>
        <a:defRPr sz="7200">
          <a:solidFill>
            <a:schemeClr val="tx1"/>
          </a:solidFill>
          <a:latin typeface="+mn-lt"/>
        </a:defRPr>
      </a:lvl5pPr>
      <a:lvl6pPr marL="7864475" indent="-823913" algn="l" defTabSz="3292475" rtl="0" fontAlgn="base">
        <a:spcBef>
          <a:spcPct val="20000"/>
        </a:spcBef>
        <a:spcAft>
          <a:spcPct val="0"/>
        </a:spcAft>
        <a:buChar char="»"/>
        <a:defRPr sz="7200">
          <a:solidFill>
            <a:schemeClr val="tx1"/>
          </a:solidFill>
          <a:latin typeface="+mn-lt"/>
        </a:defRPr>
      </a:lvl6pPr>
      <a:lvl7pPr marL="8321675" indent="-823913" algn="l" defTabSz="3292475" rtl="0" fontAlgn="base">
        <a:spcBef>
          <a:spcPct val="20000"/>
        </a:spcBef>
        <a:spcAft>
          <a:spcPct val="0"/>
        </a:spcAft>
        <a:buChar char="»"/>
        <a:defRPr sz="7200">
          <a:solidFill>
            <a:schemeClr val="tx1"/>
          </a:solidFill>
          <a:latin typeface="+mn-lt"/>
        </a:defRPr>
      </a:lvl7pPr>
      <a:lvl8pPr marL="8778875" indent="-823913" algn="l" defTabSz="3292475" rtl="0" fontAlgn="base">
        <a:spcBef>
          <a:spcPct val="20000"/>
        </a:spcBef>
        <a:spcAft>
          <a:spcPct val="0"/>
        </a:spcAft>
        <a:buChar char="»"/>
        <a:defRPr sz="7200">
          <a:solidFill>
            <a:schemeClr val="tx1"/>
          </a:solidFill>
          <a:latin typeface="+mn-lt"/>
        </a:defRPr>
      </a:lvl8pPr>
      <a:lvl9pPr marL="9236075" indent="-823913" algn="l" defTabSz="3292475" rtl="0" fontAlgn="base">
        <a:spcBef>
          <a:spcPct val="20000"/>
        </a:spcBef>
        <a:spcAft>
          <a:spcPct val="0"/>
        </a:spcAft>
        <a:buChar char="»"/>
        <a:defRPr sz="7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p:cNvSpPr/>
          <p:nvPr/>
        </p:nvSpPr>
        <p:spPr bwMode="auto">
          <a:xfrm>
            <a:off x="609600" y="2971800"/>
            <a:ext cx="40081200" cy="14935200"/>
          </a:xfrm>
          <a:prstGeom prst="rect">
            <a:avLst/>
          </a:prstGeom>
          <a:solidFill>
            <a:srgbClr val="EBEB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292475" rtl="0" eaLnBrk="1" fontAlgn="base" latinLnBrk="0" hangingPunct="1">
              <a:lnSpc>
                <a:spcPct val="100000"/>
              </a:lnSpc>
              <a:spcBef>
                <a:spcPct val="0"/>
              </a:spcBef>
              <a:spcAft>
                <a:spcPct val="0"/>
              </a:spcAft>
              <a:buClrTx/>
              <a:buSzTx/>
              <a:buFontTx/>
              <a:buNone/>
              <a:tabLst/>
            </a:pPr>
            <a:endParaRPr kumimoji="0" lang="en-US" sz="6500" b="0" i="0" u="none" strike="noStrike" cap="none" normalizeH="0" baseline="0" dirty="0" smtClean="0">
              <a:ln>
                <a:noFill/>
              </a:ln>
              <a:solidFill>
                <a:schemeClr val="tx1"/>
              </a:solidFill>
              <a:effectLst/>
              <a:latin typeface="Arial" charset="0"/>
            </a:endParaRPr>
          </a:p>
        </p:txBody>
      </p:sp>
      <p:sp>
        <p:nvSpPr>
          <p:cNvPr id="2052" name="Text Box 4"/>
          <p:cNvSpPr txBox="1">
            <a:spLocks noChangeArrowheads="1"/>
          </p:cNvSpPr>
          <p:nvPr/>
        </p:nvSpPr>
        <p:spPr bwMode="auto">
          <a:xfrm>
            <a:off x="609600" y="381000"/>
            <a:ext cx="40081200" cy="2339088"/>
          </a:xfrm>
          <a:prstGeom prst="rect">
            <a:avLst/>
          </a:prstGeom>
          <a:solidFill>
            <a:schemeClr val="bg1"/>
          </a:solidFill>
          <a:ln w="19050">
            <a:solidFill>
              <a:schemeClr val="tx1"/>
            </a:solidFill>
            <a:miter lim="800000"/>
            <a:headEnd/>
            <a:tailEnd/>
          </a:ln>
          <a:effectLst/>
        </p:spPr>
        <p:txBody>
          <a:bodyPr wrap="square" lIns="91423" tIns="45713" rIns="91423" bIns="45713">
            <a:spAutoFit/>
          </a:bodyPr>
          <a:lstStyle/>
          <a:p>
            <a:pPr algn="ctr"/>
            <a:r>
              <a:rPr lang="en-US" sz="6600" b="1" dirty="0" smtClean="0">
                <a:latin typeface="+mj-lt"/>
              </a:rPr>
              <a:t>Albion College’s Ore Exploration Game: An Integrative Exercise</a:t>
            </a:r>
          </a:p>
          <a:p>
            <a:pPr algn="ctr"/>
            <a:r>
              <a:rPr lang="en-US" sz="3200" b="1" dirty="0" smtClean="0"/>
              <a:t>Beth </a:t>
            </a:r>
            <a:r>
              <a:rPr lang="en-US" sz="3200" b="1" dirty="0"/>
              <a:t>Lincoln</a:t>
            </a:r>
            <a:r>
              <a:rPr lang="en-US" sz="3200" b="1" dirty="0" smtClean="0"/>
              <a:t>, </a:t>
            </a:r>
            <a:r>
              <a:rPr lang="en-US" sz="3200" b="1" dirty="0"/>
              <a:t>Timothy Lincoln, </a:t>
            </a:r>
            <a:r>
              <a:rPr lang="en-US" sz="3200" b="1" dirty="0" smtClean="0"/>
              <a:t>Thomas Wilch, Carrie </a:t>
            </a:r>
            <a:r>
              <a:rPr lang="en-US" sz="3200" b="1" dirty="0"/>
              <a:t>Menold, </a:t>
            </a:r>
            <a:r>
              <a:rPr lang="en-US" sz="3200" b="1" dirty="0" smtClean="0"/>
              <a:t>and Michael McRivette	</a:t>
            </a:r>
            <a:endParaRPr lang="en-US" sz="3200" b="1" dirty="0"/>
          </a:p>
          <a:p>
            <a:pPr algn="ctr"/>
            <a:r>
              <a:rPr lang="en-US" sz="2400" b="1" dirty="0"/>
              <a:t>Geology Department, Albion College, Albion, MI 49224</a:t>
            </a:r>
          </a:p>
          <a:p>
            <a:pPr algn="ctr"/>
            <a:r>
              <a:rPr lang="en-US" sz="2400" b="1" dirty="0"/>
              <a:t>Blincoln@albion.edu</a:t>
            </a:r>
          </a:p>
        </p:txBody>
      </p:sp>
      <p:sp>
        <p:nvSpPr>
          <p:cNvPr id="2056" name="Rectangle 8"/>
          <p:cNvSpPr>
            <a:spLocks noChangeArrowheads="1"/>
          </p:cNvSpPr>
          <p:nvPr/>
        </p:nvSpPr>
        <p:spPr bwMode="auto">
          <a:xfrm>
            <a:off x="838200" y="7924800"/>
            <a:ext cx="12573000" cy="9829800"/>
          </a:xfrm>
          <a:prstGeom prst="rect">
            <a:avLst/>
          </a:prstGeom>
          <a:solidFill>
            <a:srgbClr val="FFFFE1"/>
          </a:solidFill>
          <a:ln w="12700">
            <a:solidFill>
              <a:schemeClr val="tx1"/>
            </a:solidFill>
            <a:miter lim="800000"/>
            <a:headEnd/>
            <a:tailEnd/>
          </a:ln>
          <a:effectLst/>
        </p:spPr>
        <p:txBody>
          <a:bodyPr wrap="none" anchor="ctr"/>
          <a:lstStyle/>
          <a:p>
            <a:endParaRPr lang="en-US" dirty="0"/>
          </a:p>
        </p:txBody>
      </p:sp>
      <p:sp>
        <p:nvSpPr>
          <p:cNvPr id="2101" name="Text Box 53"/>
          <p:cNvSpPr txBox="1">
            <a:spLocks noChangeArrowheads="1"/>
          </p:cNvSpPr>
          <p:nvPr/>
        </p:nvSpPr>
        <p:spPr bwMode="auto">
          <a:xfrm>
            <a:off x="27584400" y="3474861"/>
            <a:ext cx="13563600" cy="353929"/>
          </a:xfrm>
          <a:prstGeom prst="rect">
            <a:avLst/>
          </a:prstGeom>
          <a:noFill/>
          <a:ln w="9525" algn="ctr">
            <a:noFill/>
            <a:miter lim="800000"/>
            <a:headEnd/>
            <a:tailEnd/>
          </a:ln>
          <a:effectLst/>
        </p:spPr>
        <p:txBody>
          <a:bodyPr lIns="91423" tIns="45713" rIns="91423" bIns="45713">
            <a:spAutoFit/>
          </a:bodyPr>
          <a:lstStyle/>
          <a:p>
            <a:pPr algn="ctr" defTabSz="658813">
              <a:spcBef>
                <a:spcPct val="50000"/>
              </a:spcBef>
            </a:pPr>
            <a:endParaRPr lang="en-US" sz="1700" dirty="0">
              <a:latin typeface="Times New Roman" pitchFamily="18" charset="0"/>
            </a:endParaRPr>
          </a:p>
        </p:txBody>
      </p:sp>
      <p:sp>
        <p:nvSpPr>
          <p:cNvPr id="2153" name="Rectangle 105"/>
          <p:cNvSpPr>
            <a:spLocks noChangeArrowheads="1"/>
          </p:cNvSpPr>
          <p:nvPr/>
        </p:nvSpPr>
        <p:spPr bwMode="auto">
          <a:xfrm>
            <a:off x="1600200" y="3200400"/>
            <a:ext cx="10972800" cy="4495800"/>
          </a:xfrm>
          <a:prstGeom prst="rect">
            <a:avLst/>
          </a:prstGeom>
          <a:solidFill>
            <a:schemeClr val="bg1"/>
          </a:solidFill>
          <a:ln w="12700">
            <a:solidFill>
              <a:schemeClr val="tx1"/>
            </a:solidFill>
            <a:miter lim="800000"/>
            <a:headEnd/>
            <a:tailEnd/>
          </a:ln>
          <a:effectLst/>
        </p:spPr>
        <p:txBody>
          <a:bodyPr wrap="square">
            <a:spAutoFit/>
          </a:bodyPr>
          <a:lstStyle/>
          <a:p>
            <a:pPr algn="ctr" defTabSz="3292475"/>
            <a:r>
              <a:rPr lang="en-US" sz="2000" b="1" dirty="0" smtClean="0"/>
              <a:t>Abstract</a:t>
            </a:r>
          </a:p>
          <a:p>
            <a:pPr algn="ctr" defTabSz="3292475"/>
            <a:r>
              <a:rPr lang="en-US" sz="1200" dirty="0" smtClean="0"/>
              <a:t> </a:t>
            </a:r>
          </a:p>
          <a:p>
            <a:pPr defTabSz="3292475"/>
            <a:r>
              <a:rPr lang="en-US" sz="1400" dirty="0" smtClean="0"/>
              <a:t>Geology 101 Introductory Geology at Albion College meets the Science Mode requirement through which students learn the process of science and the impact of geology on their own lives. To help students achieve these goals, we devised two multiple-week projects to serve as the culmination of each half of the semester, replacing traditional lab exams. One of these is a research project, described in Lincoln </a:t>
            </a:r>
            <a:r>
              <a:rPr lang="en-US" sz="1400" i="1" dirty="0" smtClean="0"/>
              <a:t>et al. </a:t>
            </a:r>
            <a:r>
              <a:rPr lang="en-US" sz="1400" dirty="0" smtClean="0"/>
              <a:t>2007. The other is the ore exploration game, which requires students to integrate material covered in 6 weeks of lectures and labs on minerals, rocks, structures and topographic and geologic maps, and to apply what they have learned to a practical problem. Students divide into teams or “mineral exploration companies” of 3 to 4 members. They are given rules for the game, an exploration budget, a geologic map, a set of rock samples keyed to the map, and worksheets to fill out as they collect information. Their assignment is to use this information to locate ore bodies both exposed and hidden and to acquire the rights to these through an auction on the last day of the project. In week 1, they identify and describe samples, label structures on the map, draw cross sections, and develop a geologic history. In week 2, the groups buy geochemical and drill hole data and use these along with the geology to locate and describe ore bodies. By the end of this lab, each group will have described at least one kind of ore. Deposits are hidden with varying degrees of subtlety, allowing all students to find some ore and the best to demonstrate their abilities. In week 3, students hand in completed maps and cross sections (done as teams), and a geologic history of the area that includes descriptions of samples and structures as well as interpretations of their environments of formation, along with a two-page paper on the ore deposits (papers and histories written as individuals). Groups use the funds left in their exploration budget to bid on squares of the map they believe contain ore. To be successful, students must approach the problem as geologists, going beyond simple rock and structure identification to interpretation of rock assemblages in the context of a geologic map and synthesis of these interpretations into a coherent narrative history. This project will be used to assess the integrative thinking component of our assessment plan.</a:t>
            </a:r>
            <a:endParaRPr lang="en-US" sz="1400" dirty="0"/>
          </a:p>
        </p:txBody>
      </p:sp>
      <p:pic>
        <p:nvPicPr>
          <p:cNvPr id="1026" name="Picture 2"/>
          <p:cNvPicPr>
            <a:picLocks noChangeAspect="1" noChangeArrowheads="1"/>
          </p:cNvPicPr>
          <p:nvPr/>
        </p:nvPicPr>
        <p:blipFill>
          <a:blip r:embed="rId2" cstate="print"/>
          <a:srcRect/>
          <a:stretch>
            <a:fillRect/>
          </a:stretch>
        </p:blipFill>
        <p:spPr bwMode="auto">
          <a:xfrm>
            <a:off x="1371600" y="10820400"/>
            <a:ext cx="6172200" cy="392159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b="28525"/>
          <a:stretch>
            <a:fillRect/>
          </a:stretch>
        </p:blipFill>
        <p:spPr bwMode="auto">
          <a:xfrm>
            <a:off x="1447800" y="14782800"/>
            <a:ext cx="6172200" cy="27432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b="3830"/>
          <a:stretch>
            <a:fillRect/>
          </a:stretch>
        </p:blipFill>
        <p:spPr bwMode="auto">
          <a:xfrm rot="10800000">
            <a:off x="7467600" y="10744200"/>
            <a:ext cx="2387600" cy="3826933"/>
          </a:xfrm>
          <a:prstGeom prst="rect">
            <a:avLst/>
          </a:prstGeom>
          <a:noFill/>
          <a:ln w="9525">
            <a:noFill/>
            <a:miter lim="800000"/>
            <a:headEnd/>
            <a:tailEnd/>
          </a:ln>
        </p:spPr>
      </p:pic>
      <p:sp>
        <p:nvSpPr>
          <p:cNvPr id="24" name="TextBox 23"/>
          <p:cNvSpPr txBox="1"/>
          <p:nvPr/>
        </p:nvSpPr>
        <p:spPr>
          <a:xfrm>
            <a:off x="27279600" y="16383000"/>
            <a:ext cx="5300232" cy="1292662"/>
          </a:xfrm>
          <a:prstGeom prst="rect">
            <a:avLst/>
          </a:prstGeom>
          <a:solidFill>
            <a:schemeClr val="bg1"/>
          </a:solidFill>
          <a:ln w="12700">
            <a:solidFill>
              <a:schemeClr val="tx1"/>
            </a:solidFill>
          </a:ln>
        </p:spPr>
        <p:txBody>
          <a:bodyPr wrap="square" rtlCol="0">
            <a:spAutoFit/>
          </a:bodyPr>
          <a:lstStyle/>
          <a:p>
            <a:pPr algn="ctr"/>
            <a:r>
              <a:rPr lang="en-US" sz="2000" b="1" dirty="0" smtClean="0"/>
              <a:t>Acknowledgements</a:t>
            </a:r>
          </a:p>
          <a:p>
            <a:pPr algn="ctr"/>
            <a:endParaRPr lang="en-US" sz="1600" b="1" dirty="0" smtClean="0"/>
          </a:p>
          <a:p>
            <a:r>
              <a:rPr lang="en-US" sz="1400" dirty="0" smtClean="0"/>
              <a:t>We would like to thank all the Geo 101 students and teaching assistants  who have helped us improve this exercise.</a:t>
            </a:r>
          </a:p>
          <a:p>
            <a:endParaRPr lang="en-US" sz="1400" b="1" dirty="0"/>
          </a:p>
        </p:txBody>
      </p:sp>
      <p:sp>
        <p:nvSpPr>
          <p:cNvPr id="25" name="TextBox 24"/>
          <p:cNvSpPr txBox="1"/>
          <p:nvPr/>
        </p:nvSpPr>
        <p:spPr>
          <a:xfrm>
            <a:off x="32918400" y="16383000"/>
            <a:ext cx="7620000" cy="1292662"/>
          </a:xfrm>
          <a:prstGeom prst="rect">
            <a:avLst/>
          </a:prstGeom>
          <a:solidFill>
            <a:schemeClr val="bg1"/>
          </a:solidFill>
          <a:ln>
            <a:solidFill>
              <a:schemeClr val="tx1"/>
            </a:solidFill>
          </a:ln>
        </p:spPr>
        <p:txBody>
          <a:bodyPr wrap="square" rtlCol="0">
            <a:spAutoFit/>
          </a:bodyPr>
          <a:lstStyle/>
          <a:p>
            <a:pPr algn="ctr"/>
            <a:r>
              <a:rPr lang="en-US" sz="2000" b="1" dirty="0" smtClean="0"/>
              <a:t>References</a:t>
            </a:r>
          </a:p>
          <a:p>
            <a:pPr algn="ctr"/>
            <a:endParaRPr lang="en-US" sz="1600" b="1" dirty="0" smtClean="0"/>
          </a:p>
          <a:p>
            <a:r>
              <a:rPr lang="en-US" sz="1400" dirty="0" smtClean="0"/>
              <a:t>Lincoln, Beth Z.; Bartels, William S.; Lincoln, Timothy N.; Menold, Carrie; Van de Ven, Christopher; and Wilch, Thomas I. (2007)  Research experiences for first and second year students at Albion College.  Geol. Soc. Am. Abstracts with Programs v. 39, no. 6, p. 247. </a:t>
            </a:r>
            <a:endParaRPr lang="en-US" sz="1400" dirty="0"/>
          </a:p>
        </p:txBody>
      </p:sp>
      <p:sp>
        <p:nvSpPr>
          <p:cNvPr id="27" name="TextBox 26"/>
          <p:cNvSpPr txBox="1"/>
          <p:nvPr/>
        </p:nvSpPr>
        <p:spPr>
          <a:xfrm>
            <a:off x="13792200" y="3200400"/>
            <a:ext cx="12954000" cy="3754874"/>
          </a:xfrm>
          <a:prstGeom prst="rect">
            <a:avLst/>
          </a:prstGeom>
          <a:solidFill>
            <a:schemeClr val="bg1"/>
          </a:solidFill>
          <a:ln w="12700">
            <a:solidFill>
              <a:schemeClr val="tx1"/>
            </a:solidFill>
          </a:ln>
        </p:spPr>
        <p:txBody>
          <a:bodyPr wrap="square" rtlCol="0">
            <a:spAutoFit/>
          </a:bodyPr>
          <a:lstStyle/>
          <a:p>
            <a:pPr algn="ctr"/>
            <a:r>
              <a:rPr lang="en-US" sz="1600" dirty="0" smtClean="0"/>
              <a:t> </a:t>
            </a:r>
            <a:r>
              <a:rPr lang="en-US" sz="2000" b="1" dirty="0" smtClean="0"/>
              <a:t>Week 2</a:t>
            </a:r>
            <a:endParaRPr lang="en-US" sz="2000" dirty="0" smtClean="0"/>
          </a:p>
          <a:p>
            <a:pPr algn="ctr"/>
            <a:r>
              <a:rPr lang="en-US" sz="2000" b="1" dirty="0" smtClean="0"/>
              <a:t>Goal: Locate ore deposits</a:t>
            </a:r>
            <a:endParaRPr lang="en-US" sz="2000" dirty="0" smtClean="0"/>
          </a:p>
          <a:p>
            <a:r>
              <a:rPr lang="en-US" sz="1600" dirty="0" smtClean="0"/>
              <a:t> </a:t>
            </a:r>
          </a:p>
          <a:p>
            <a:r>
              <a:rPr lang="en-US" sz="1400" b="1" dirty="0" smtClean="0"/>
              <a:t>Tasks:</a:t>
            </a:r>
            <a:endParaRPr lang="en-US" sz="1400" dirty="0" smtClean="0"/>
          </a:p>
          <a:p>
            <a:pPr lvl="0">
              <a:buFont typeface="Arial" pitchFamily="34" charset="0"/>
              <a:buChar char="•"/>
            </a:pPr>
            <a:r>
              <a:rPr lang="en-US" sz="1400" i="1" dirty="0" smtClean="0"/>
              <a:t>   Decide on an exploration strategy.</a:t>
            </a:r>
            <a:r>
              <a:rPr lang="en-US" sz="1400" dirty="0" smtClean="0"/>
              <a:t> Each group is given an exploration budget of $500,000.</a:t>
            </a:r>
          </a:p>
          <a:p>
            <a:pPr lvl="1">
              <a:buFont typeface="Arial" pitchFamily="34" charset="0"/>
              <a:buChar char="•"/>
            </a:pPr>
            <a:r>
              <a:rPr lang="en-US" sz="1400" dirty="0" smtClean="0"/>
              <a:t>   Stream surveys:  Geochemical assays are available for purchase for each labeled point on a stream.  The cost is $15,000 per river system.  </a:t>
            </a:r>
          </a:p>
          <a:p>
            <a:pPr lvl="1">
              <a:buFont typeface="Arial" pitchFamily="34" charset="0"/>
              <a:buChar char="•"/>
            </a:pPr>
            <a:r>
              <a:rPr lang="en-US" sz="1400" dirty="0" smtClean="0"/>
              <a:t>   Surface surveys:  A group can pay $5,000 to find out if there is any ore at the surface in a particular square on the map.  </a:t>
            </a:r>
          </a:p>
          <a:p>
            <a:pPr lvl="1">
              <a:buFont typeface="Arial" pitchFamily="34" charset="0"/>
              <a:buChar char="•"/>
            </a:pPr>
            <a:r>
              <a:rPr lang="en-US" sz="1400" dirty="0" smtClean="0"/>
              <a:t>   Drill hole data: The group marks a point on the map, and the instructor drafts a log showing the rock types below that point, including any ore, and the depth at which they were encountered. The cost is $50,000. </a:t>
            </a:r>
          </a:p>
          <a:p>
            <a:pPr lvl="1">
              <a:buFont typeface="Arial" pitchFamily="34" charset="0"/>
              <a:buChar char="•"/>
            </a:pPr>
            <a:r>
              <a:rPr lang="en-US" sz="1400" dirty="0" smtClean="0"/>
              <a:t>   Ore intercept:  For $25,000, groups may purchase an ore intercept, which tells them whether or not the drill intersected any ore, but gives no other information.  </a:t>
            </a:r>
          </a:p>
          <a:p>
            <a:pPr lvl="0">
              <a:buFont typeface="Arial" pitchFamily="34" charset="0"/>
              <a:buChar char="•"/>
            </a:pPr>
            <a:r>
              <a:rPr lang="en-US" sz="1400" i="1" dirty="0" smtClean="0"/>
              <a:t>   Carry out the exploration</a:t>
            </a:r>
            <a:endParaRPr lang="en-US" sz="1400" dirty="0" smtClean="0"/>
          </a:p>
          <a:p>
            <a:pPr lvl="0">
              <a:buFont typeface="Arial" pitchFamily="34" charset="0"/>
              <a:buChar char="•"/>
            </a:pPr>
            <a:r>
              <a:rPr lang="en-US" sz="1400" i="1" dirty="0" smtClean="0"/>
              <a:t>   Describe the ore.</a:t>
            </a:r>
            <a:r>
              <a:rPr lang="en-US" sz="1400" dirty="0" smtClean="0"/>
              <a:t>  Once a group has located an ore body, they are allowed to see the type of ore they have discovered.  </a:t>
            </a:r>
          </a:p>
          <a:p>
            <a:pPr lvl="0">
              <a:buFont typeface="Arial" pitchFamily="34" charset="0"/>
              <a:buChar char="•"/>
            </a:pPr>
            <a:r>
              <a:rPr lang="en-US" sz="1400" i="1" dirty="0" smtClean="0"/>
              <a:t>   Search their map and cross sections for hidden ore</a:t>
            </a:r>
            <a:r>
              <a:rPr lang="en-US" sz="1400" dirty="0" smtClean="0"/>
              <a:t>.  </a:t>
            </a:r>
          </a:p>
          <a:p>
            <a:pPr lvl="0">
              <a:buFont typeface="Arial" pitchFamily="34" charset="0"/>
              <a:buChar char="•"/>
            </a:pPr>
            <a:r>
              <a:rPr lang="en-US" sz="1400" i="1" dirty="0" smtClean="0"/>
              <a:t>   Determine a bidding strategy.</a:t>
            </a:r>
            <a:r>
              <a:rPr lang="en-US" sz="1400" dirty="0" smtClean="0"/>
              <a:t>  </a:t>
            </a:r>
          </a:p>
          <a:p>
            <a:pPr lvl="0">
              <a:buFont typeface="Arial" pitchFamily="34" charset="0"/>
              <a:buChar char="•"/>
            </a:pPr>
            <a:r>
              <a:rPr lang="en-US" sz="1400" i="1" dirty="0" smtClean="0"/>
              <a:t>   Finish the outline of the geologic history</a:t>
            </a:r>
            <a:endParaRPr lang="en-US" sz="1400" dirty="0" smtClean="0"/>
          </a:p>
        </p:txBody>
      </p:sp>
      <p:sp>
        <p:nvSpPr>
          <p:cNvPr id="28" name="TextBox 27"/>
          <p:cNvSpPr txBox="1"/>
          <p:nvPr/>
        </p:nvSpPr>
        <p:spPr>
          <a:xfrm>
            <a:off x="27279600" y="8534400"/>
            <a:ext cx="4953000" cy="4801314"/>
          </a:xfrm>
          <a:prstGeom prst="rect">
            <a:avLst/>
          </a:prstGeom>
          <a:solidFill>
            <a:schemeClr val="bg1"/>
          </a:solidFill>
          <a:ln w="12700">
            <a:solidFill>
              <a:schemeClr val="tx1"/>
            </a:solidFill>
          </a:ln>
        </p:spPr>
        <p:txBody>
          <a:bodyPr wrap="square" rtlCol="0">
            <a:spAutoFit/>
          </a:bodyPr>
          <a:lstStyle/>
          <a:p>
            <a:pPr algn="ctr"/>
            <a:r>
              <a:rPr lang="en-US" sz="2000" b="1" dirty="0" smtClean="0"/>
              <a:t>Week 3</a:t>
            </a:r>
          </a:p>
          <a:p>
            <a:pPr algn="ctr"/>
            <a:r>
              <a:rPr lang="en-US" sz="2000" b="1" dirty="0" smtClean="0"/>
              <a:t>Goal: Bid on and win ore</a:t>
            </a:r>
          </a:p>
          <a:p>
            <a:r>
              <a:rPr lang="en-US" sz="1400" b="1" dirty="0" smtClean="0"/>
              <a:t> </a:t>
            </a:r>
          </a:p>
          <a:p>
            <a:r>
              <a:rPr lang="en-US" sz="1400" b="1" dirty="0" smtClean="0"/>
              <a:t>Tasks:</a:t>
            </a:r>
            <a:endParaRPr lang="en-US" sz="1400" dirty="0" smtClean="0"/>
          </a:p>
          <a:p>
            <a:pPr lvl="0">
              <a:buFont typeface="Arial" pitchFamily="34" charset="0"/>
              <a:buChar char="•"/>
            </a:pPr>
            <a:r>
              <a:rPr lang="en-US" sz="1400" i="1" dirty="0" smtClean="0"/>
              <a:t>   Review bidding strategy.</a:t>
            </a:r>
            <a:r>
              <a:rPr lang="en-US" sz="1400" dirty="0" smtClean="0"/>
              <a:t>  The first 20 to 30 minutes of the lab are available for groups to finalize their bidding strategies, and write in any changes to these on their papers. </a:t>
            </a:r>
          </a:p>
          <a:p>
            <a:pPr lvl="0">
              <a:buFont typeface="Arial" pitchFamily="34" charset="0"/>
              <a:buChar char="•"/>
            </a:pPr>
            <a:r>
              <a:rPr lang="en-US" sz="1400" i="1" dirty="0" smtClean="0"/>
              <a:t>   Hand in projects.</a:t>
            </a:r>
            <a:r>
              <a:rPr lang="en-US" sz="1400" dirty="0" smtClean="0"/>
              <a:t>  After bids are submitted, individuals hand in a map with labeled folds and faults, 2 cross sections, a detailed geologic history, and a 2-page paper describing the ore deposits and their bidding strategies.</a:t>
            </a:r>
          </a:p>
          <a:p>
            <a:pPr lvl="0">
              <a:buFont typeface="Arial" pitchFamily="34" charset="0"/>
              <a:buChar char="•"/>
            </a:pPr>
            <a:r>
              <a:rPr lang="en-US" sz="1400" i="1" dirty="0" smtClean="0"/>
              <a:t>   Reward the winners.</a:t>
            </a:r>
            <a:r>
              <a:rPr lang="en-US" sz="1400" dirty="0" smtClean="0"/>
              <a:t>  Once the projects are collected, the teaching assistants compile the bids and determine winners while the instructor goes over the project.  Typically there is enough ore on the map that every group manages to win at least one square with ore, thereby earning the bonus points.  We do not have any requirements that the ore be present in a certain concentration or above a certain depth in order for it to count; winning any ore occurrence earns the bonus points.</a:t>
            </a:r>
            <a:r>
              <a:rPr lang="en-US" sz="1400" i="1" dirty="0" smtClean="0"/>
              <a:t> </a:t>
            </a:r>
            <a:endParaRPr lang="en-US" sz="1400" dirty="0" smtClean="0"/>
          </a:p>
        </p:txBody>
      </p:sp>
      <p:sp>
        <p:nvSpPr>
          <p:cNvPr id="29" name="TextBox 28"/>
          <p:cNvSpPr txBox="1"/>
          <p:nvPr/>
        </p:nvSpPr>
        <p:spPr>
          <a:xfrm>
            <a:off x="27203400" y="13563600"/>
            <a:ext cx="11506200" cy="2339102"/>
          </a:xfrm>
          <a:prstGeom prst="rect">
            <a:avLst/>
          </a:prstGeom>
          <a:solidFill>
            <a:schemeClr val="bg1"/>
          </a:solidFill>
          <a:ln w="12700">
            <a:solidFill>
              <a:schemeClr val="tx1"/>
            </a:solidFill>
          </a:ln>
        </p:spPr>
        <p:txBody>
          <a:bodyPr wrap="square" rtlCol="0">
            <a:spAutoFit/>
          </a:bodyPr>
          <a:lstStyle/>
          <a:p>
            <a:pPr algn="ctr"/>
            <a:r>
              <a:rPr lang="en-US" sz="2000" b="1" dirty="0" smtClean="0"/>
              <a:t>Assessment</a:t>
            </a:r>
          </a:p>
          <a:p>
            <a:endParaRPr lang="en-US" sz="1400" dirty="0" smtClean="0"/>
          </a:p>
          <a:p>
            <a:r>
              <a:rPr lang="en-US" sz="1400" dirty="0" smtClean="0"/>
              <a:t>We plan to use the map explanation and paper to assess integrative thinking.  A portion of the rubric we plan to use is as follows:</a:t>
            </a:r>
          </a:p>
          <a:p>
            <a:endParaRPr lang="en-US" sz="1400" dirty="0" smtClean="0"/>
          </a:p>
          <a:p>
            <a:pPr marL="457200" indent="-457200">
              <a:buAutoNum type="arabicPeriod"/>
            </a:pPr>
            <a:r>
              <a:rPr lang="en-US" sz="1400" dirty="0" smtClean="0"/>
              <a:t>Only rock names listed, no events or descriptions</a:t>
            </a:r>
          </a:p>
          <a:p>
            <a:pPr marL="457200" indent="-457200">
              <a:buAutoNum type="arabicPeriod"/>
            </a:pPr>
            <a:r>
              <a:rPr lang="en-US" sz="1400" dirty="0" smtClean="0"/>
              <a:t>Rock names and events listed, minimal descriptions or generic descriptions copied directly from the text book</a:t>
            </a:r>
          </a:p>
          <a:p>
            <a:pPr marL="457200" indent="-457200">
              <a:buAutoNum type="arabicPeriod"/>
            </a:pPr>
            <a:r>
              <a:rPr lang="en-US" sz="1400" dirty="0" smtClean="0"/>
              <a:t>Rocks and events fully and appropriately described, using the student’s own observations</a:t>
            </a:r>
          </a:p>
          <a:p>
            <a:pPr marL="457200" indent="-457200">
              <a:buAutoNum type="arabicPeriod"/>
            </a:pPr>
            <a:r>
              <a:rPr lang="en-US" sz="1400" dirty="0" smtClean="0"/>
              <a:t>Rocks and events fully and appropriately described, using the student’s own observations; interpretations of environments and sequences.</a:t>
            </a:r>
          </a:p>
          <a:p>
            <a:pPr marL="457200" indent="-457200">
              <a:buFontTx/>
              <a:buAutoNum type="arabicPeriod"/>
            </a:pPr>
            <a:r>
              <a:rPr lang="en-US" sz="1400" dirty="0" smtClean="0"/>
              <a:t>Rocks and events fully and appropriately described, using the student’s own observations; interpretations of environments and sequences with evidence to support the interpretation.</a:t>
            </a:r>
          </a:p>
        </p:txBody>
      </p:sp>
      <p:sp>
        <p:nvSpPr>
          <p:cNvPr id="33" name="TextBox 32"/>
          <p:cNvSpPr txBox="1"/>
          <p:nvPr/>
        </p:nvSpPr>
        <p:spPr>
          <a:xfrm>
            <a:off x="10134600" y="12192000"/>
            <a:ext cx="2819400" cy="3970318"/>
          </a:xfrm>
          <a:prstGeom prst="rect">
            <a:avLst/>
          </a:prstGeom>
          <a:solidFill>
            <a:schemeClr val="bg1"/>
          </a:solidFill>
          <a:ln>
            <a:solidFill>
              <a:schemeClr val="tx1"/>
            </a:solidFill>
          </a:ln>
        </p:spPr>
        <p:txBody>
          <a:bodyPr wrap="square" rtlCol="0">
            <a:spAutoFit/>
          </a:bodyPr>
          <a:lstStyle/>
          <a:p>
            <a:r>
              <a:rPr lang="en-US" sz="1400" dirty="0" smtClean="0"/>
              <a:t>A typical project map, with completed cross sections.  Letters on the map are keyed to a set of hand samples.  Circled numbers along rivers are sites for which stream sediment assays may be purchased as part of mineral exploration in Week #2.  Numbers and letters along the sides function as a bingo-like grid, allowing students to designate squares of land both for surface surveys in Week #2 and for placing bids at the end of the project.  Students add fold symbols and fault U’s and D’s, and show surface ore in solid red and concealed ore with stripes.</a:t>
            </a:r>
          </a:p>
        </p:txBody>
      </p:sp>
      <p:sp>
        <p:nvSpPr>
          <p:cNvPr id="35" name="Rectangle 34"/>
          <p:cNvSpPr/>
          <p:nvPr/>
        </p:nvSpPr>
        <p:spPr bwMode="auto">
          <a:xfrm>
            <a:off x="27203400" y="3200400"/>
            <a:ext cx="13258800" cy="5181600"/>
          </a:xfrm>
          <a:prstGeom prst="rect">
            <a:avLst/>
          </a:prstGeom>
          <a:solidFill>
            <a:srgbClr val="FFFFE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292475" rtl="0" eaLnBrk="1" fontAlgn="base" latinLnBrk="0" hangingPunct="1">
              <a:lnSpc>
                <a:spcPct val="100000"/>
              </a:lnSpc>
              <a:spcBef>
                <a:spcPct val="0"/>
              </a:spcBef>
              <a:spcAft>
                <a:spcPct val="0"/>
              </a:spcAft>
              <a:buClrTx/>
              <a:buSzTx/>
              <a:buFontTx/>
              <a:buNone/>
              <a:tabLst/>
            </a:pPr>
            <a:endParaRPr kumimoji="0" lang="en-US" sz="6500" b="0" i="0" u="none" strike="noStrike" cap="none" normalizeH="0" baseline="0" dirty="0" smtClean="0">
              <a:ln>
                <a:noFill/>
              </a:ln>
              <a:solidFill>
                <a:schemeClr val="tx1"/>
              </a:solidFill>
              <a:effectLst/>
              <a:latin typeface="Arial" charset="0"/>
            </a:endParaRPr>
          </a:p>
        </p:txBody>
      </p:sp>
      <p:sp>
        <p:nvSpPr>
          <p:cNvPr id="36" name="TextBox 35"/>
          <p:cNvSpPr txBox="1"/>
          <p:nvPr/>
        </p:nvSpPr>
        <p:spPr>
          <a:xfrm>
            <a:off x="30784800" y="3429000"/>
            <a:ext cx="5852884" cy="400110"/>
          </a:xfrm>
          <a:prstGeom prst="rect">
            <a:avLst/>
          </a:prstGeom>
          <a:solidFill>
            <a:schemeClr val="bg1"/>
          </a:solidFill>
          <a:ln>
            <a:solidFill>
              <a:schemeClr val="tx1"/>
            </a:solidFill>
          </a:ln>
        </p:spPr>
        <p:txBody>
          <a:bodyPr wrap="none" rtlCol="0">
            <a:spAutoFit/>
          </a:bodyPr>
          <a:lstStyle/>
          <a:p>
            <a:r>
              <a:rPr lang="en-US" sz="2000" b="1" dirty="0" smtClean="0"/>
              <a:t>Excerpts from Student Ore Description Papers</a:t>
            </a:r>
            <a:endParaRPr lang="en-US" sz="2000" b="1" dirty="0"/>
          </a:p>
        </p:txBody>
      </p:sp>
      <p:sp>
        <p:nvSpPr>
          <p:cNvPr id="37" name="Rectangle 36"/>
          <p:cNvSpPr/>
          <p:nvPr/>
        </p:nvSpPr>
        <p:spPr bwMode="auto">
          <a:xfrm>
            <a:off x="13792200" y="7391400"/>
            <a:ext cx="13030200" cy="9829800"/>
          </a:xfrm>
          <a:prstGeom prst="rect">
            <a:avLst/>
          </a:prstGeom>
          <a:solidFill>
            <a:srgbClr val="FFFFE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292475" rtl="0" eaLnBrk="1" fontAlgn="base" latinLnBrk="0" hangingPunct="1">
              <a:lnSpc>
                <a:spcPct val="100000"/>
              </a:lnSpc>
              <a:spcBef>
                <a:spcPct val="0"/>
              </a:spcBef>
              <a:spcAft>
                <a:spcPct val="0"/>
              </a:spcAft>
              <a:buClrTx/>
              <a:buSzTx/>
              <a:buFontTx/>
              <a:buNone/>
              <a:tabLst/>
            </a:pPr>
            <a:endParaRPr kumimoji="0" lang="en-US" sz="6500" b="0" i="0" u="none" strike="noStrike" cap="none" normalizeH="0" baseline="0" dirty="0" smtClean="0">
              <a:ln>
                <a:noFill/>
              </a:ln>
              <a:solidFill>
                <a:schemeClr val="tx1"/>
              </a:solidFill>
              <a:effectLst/>
              <a:latin typeface="Arial" charset="0"/>
            </a:endParaRPr>
          </a:p>
        </p:txBody>
      </p:sp>
      <p:sp>
        <p:nvSpPr>
          <p:cNvPr id="32" name="TextBox 31"/>
          <p:cNvSpPr txBox="1"/>
          <p:nvPr/>
        </p:nvSpPr>
        <p:spPr>
          <a:xfrm>
            <a:off x="16992600" y="7924800"/>
            <a:ext cx="7218643" cy="400110"/>
          </a:xfrm>
          <a:prstGeom prst="rect">
            <a:avLst/>
          </a:prstGeom>
          <a:solidFill>
            <a:schemeClr val="bg1"/>
          </a:solidFill>
          <a:ln>
            <a:solidFill>
              <a:schemeClr val="tx1"/>
            </a:solidFill>
          </a:ln>
        </p:spPr>
        <p:txBody>
          <a:bodyPr wrap="none" rtlCol="0">
            <a:spAutoFit/>
          </a:bodyPr>
          <a:lstStyle/>
          <a:p>
            <a:r>
              <a:rPr lang="en-US" sz="2000" b="1" dirty="0" smtClean="0"/>
              <a:t>Portions of Student Map Explanations/ Geologic Histories</a:t>
            </a:r>
            <a:endParaRPr lang="en-US" sz="2000" b="1" dirty="0"/>
          </a:p>
        </p:txBody>
      </p:sp>
      <p:sp>
        <p:nvSpPr>
          <p:cNvPr id="39" name="TextBox 38"/>
          <p:cNvSpPr txBox="1"/>
          <p:nvPr/>
        </p:nvSpPr>
        <p:spPr>
          <a:xfrm>
            <a:off x="34061400" y="1447800"/>
            <a:ext cx="1880643" cy="830997"/>
          </a:xfrm>
          <a:prstGeom prst="rect">
            <a:avLst/>
          </a:prstGeom>
          <a:noFill/>
        </p:spPr>
        <p:txBody>
          <a:bodyPr wrap="none" rtlCol="0">
            <a:spAutoFit/>
          </a:bodyPr>
          <a:lstStyle/>
          <a:p>
            <a:r>
              <a:rPr lang="en-US" sz="2400" dirty="0" smtClean="0"/>
              <a:t>Paper #45-4</a:t>
            </a:r>
          </a:p>
          <a:p>
            <a:r>
              <a:rPr lang="en-US" sz="2400" dirty="0" smtClean="0"/>
              <a:t>Booth 333</a:t>
            </a:r>
            <a:endParaRPr lang="en-US" sz="2400" dirty="0"/>
          </a:p>
        </p:txBody>
      </p:sp>
      <p:pic>
        <p:nvPicPr>
          <p:cNvPr id="41" name="Picture 40" descr="DSC_1605.JPG"/>
          <p:cNvPicPr>
            <a:picLocks noChangeAspect="1"/>
          </p:cNvPicPr>
          <p:nvPr/>
        </p:nvPicPr>
        <p:blipFill>
          <a:blip r:embed="rId5" cstate="print"/>
          <a:stretch>
            <a:fillRect/>
          </a:stretch>
        </p:blipFill>
        <p:spPr>
          <a:xfrm>
            <a:off x="36169602" y="8610601"/>
            <a:ext cx="3911597" cy="2590799"/>
          </a:xfrm>
          <a:prstGeom prst="rect">
            <a:avLst/>
          </a:prstGeom>
        </p:spPr>
      </p:pic>
      <p:pic>
        <p:nvPicPr>
          <p:cNvPr id="42" name="Picture 41" descr="DSC_1602.JPG"/>
          <p:cNvPicPr>
            <a:picLocks noChangeAspect="1"/>
          </p:cNvPicPr>
          <p:nvPr/>
        </p:nvPicPr>
        <p:blipFill>
          <a:blip r:embed="rId6" cstate="print"/>
          <a:stretch>
            <a:fillRect/>
          </a:stretch>
        </p:blipFill>
        <p:spPr>
          <a:xfrm>
            <a:off x="32842200" y="10515600"/>
            <a:ext cx="3943813" cy="2612136"/>
          </a:xfrm>
          <a:prstGeom prst="rect">
            <a:avLst/>
          </a:prstGeom>
        </p:spPr>
      </p:pic>
      <p:pic>
        <p:nvPicPr>
          <p:cNvPr id="2" name="Picture 2"/>
          <p:cNvPicPr>
            <a:picLocks noChangeAspect="1" noChangeArrowheads="1"/>
          </p:cNvPicPr>
          <p:nvPr/>
        </p:nvPicPr>
        <p:blipFill>
          <a:blip r:embed="rId7" cstate="print"/>
          <a:srcRect r="5435"/>
          <a:stretch>
            <a:fillRect/>
          </a:stretch>
        </p:blipFill>
        <p:spPr bwMode="auto">
          <a:xfrm>
            <a:off x="14021722" y="8686800"/>
            <a:ext cx="6552278" cy="6473907"/>
          </a:xfrm>
          <a:prstGeom prst="rect">
            <a:avLst/>
          </a:prstGeom>
          <a:noFill/>
          <a:ln w="3175">
            <a:solidFill>
              <a:schemeClr val="tx1"/>
            </a:solidFill>
            <a:miter lim="800000"/>
            <a:headEnd/>
            <a:tailEnd/>
          </a:ln>
        </p:spPr>
      </p:pic>
      <p:pic>
        <p:nvPicPr>
          <p:cNvPr id="43" name="Picture 42"/>
          <p:cNvPicPr>
            <a:picLocks noChangeAspect="1"/>
          </p:cNvPicPr>
          <p:nvPr/>
        </p:nvPicPr>
        <p:blipFill rotWithShape="1">
          <a:blip r:embed="rId8" cstate="print">
            <a:extLst>
              <a:ext uri="{BEBA8EAE-BF5A-486C-A8C5-ECC9F3942E4B}">
                <a14:imgProps xmlns="" xmlns:a14="http://schemas.microsoft.com/office/drawing/2010/main">
                  <a14:imgLayer r:embed="rId9">
                    <a14:imgEffect>
                      <a14:brightnessContrast contrast="59000"/>
                    </a14:imgEffect>
                  </a14:imgLayer>
                </a14:imgProps>
              </a:ext>
              <a:ext uri="{28A0092B-C50C-407E-A947-70E740481C1C}">
                <a14:useLocalDpi xmlns="" xmlns:a14="http://schemas.microsoft.com/office/drawing/2010/main" val="0"/>
              </a:ext>
            </a:extLst>
          </a:blip>
          <a:srcRect l="50000"/>
          <a:stretch/>
        </p:blipFill>
        <p:spPr>
          <a:xfrm>
            <a:off x="1752600" y="685800"/>
            <a:ext cx="1820636" cy="1786223"/>
          </a:xfrm>
          <a:prstGeom prst="rect">
            <a:avLst/>
          </a:prstGeom>
        </p:spPr>
      </p:pic>
      <p:pic>
        <p:nvPicPr>
          <p:cNvPr id="44" name="Picture 43"/>
          <p:cNvPicPr>
            <a:picLocks noChangeAspect="1"/>
          </p:cNvPicPr>
          <p:nvPr/>
        </p:nvPicPr>
        <p:blipFill rotWithShape="1">
          <a:blip r:embed="rId8" cstate="print">
            <a:extLst>
              <a:ext uri="{BEBA8EAE-BF5A-486C-A8C5-ECC9F3942E4B}">
                <a14:imgProps xmlns="" xmlns:a14="http://schemas.microsoft.com/office/drawing/2010/main">
                  <a14:imgLayer r:embed="rId9">
                    <a14:imgEffect>
                      <a14:brightnessContrast contrast="59000"/>
                    </a14:imgEffect>
                  </a14:imgLayer>
                </a14:imgProps>
              </a:ext>
              <a:ext uri="{28A0092B-C50C-407E-A947-70E740481C1C}">
                <a14:useLocalDpi xmlns="" xmlns:a14="http://schemas.microsoft.com/office/drawing/2010/main" val="0"/>
              </a:ext>
            </a:extLst>
          </a:blip>
          <a:srcRect l="50000"/>
          <a:stretch/>
        </p:blipFill>
        <p:spPr>
          <a:xfrm>
            <a:off x="37795200" y="685800"/>
            <a:ext cx="1820636" cy="1786223"/>
          </a:xfrm>
          <a:prstGeom prst="rect">
            <a:avLst/>
          </a:prstGeom>
        </p:spPr>
      </p:pic>
      <p:sp>
        <p:nvSpPr>
          <p:cNvPr id="26" name="TextBox 25"/>
          <p:cNvSpPr txBox="1"/>
          <p:nvPr/>
        </p:nvSpPr>
        <p:spPr>
          <a:xfrm>
            <a:off x="27660600" y="4114800"/>
            <a:ext cx="5791200" cy="2462213"/>
          </a:xfrm>
          <a:prstGeom prst="rect">
            <a:avLst/>
          </a:prstGeom>
          <a:solidFill>
            <a:schemeClr val="bg1"/>
          </a:solidFill>
          <a:ln>
            <a:solidFill>
              <a:schemeClr val="tx1"/>
            </a:solidFill>
          </a:ln>
        </p:spPr>
        <p:txBody>
          <a:bodyPr wrap="square" rtlCol="0">
            <a:spAutoFit/>
          </a:bodyPr>
          <a:lstStyle/>
          <a:p>
            <a:pPr lvl="0"/>
            <a:r>
              <a:rPr lang="en-US" sz="1400" dirty="0" smtClean="0">
                <a:latin typeface="Arial" pitchFamily="34" charset="0"/>
                <a:ea typeface="Calibri" pitchFamily="34" charset="0"/>
                <a:cs typeface="Arial" pitchFamily="34" charset="0"/>
              </a:rPr>
              <a:t>“One of the ores found was galena, which is the natural form of lead. The minerals sphalerite and calcite were also present ...  It</a:t>
            </a:r>
            <a:r>
              <a:rPr lang="en-US" sz="1400" b="1" dirty="0" smtClean="0">
                <a:latin typeface="Arial" pitchFamily="34" charset="0"/>
                <a:ea typeface="Calibri" pitchFamily="34" charset="0"/>
                <a:cs typeface="Arial" pitchFamily="34" charset="0"/>
              </a:rPr>
              <a:t> </a:t>
            </a:r>
            <a:r>
              <a:rPr lang="en-US" sz="1400" dirty="0" smtClean="0">
                <a:latin typeface="Arial" pitchFamily="34" charset="0"/>
                <a:ea typeface="Calibri" pitchFamily="34" charset="0"/>
                <a:cs typeface="Arial" pitchFamily="34" charset="0"/>
              </a:rPr>
              <a:t>was found in marble that was formed when a granite pluton</a:t>
            </a:r>
            <a:r>
              <a:rPr lang="en-US" sz="1400" i="1" dirty="0" smtClean="0">
                <a:latin typeface="Arial" pitchFamily="34" charset="0"/>
                <a:ea typeface="Calibri" pitchFamily="34" charset="0"/>
                <a:cs typeface="Arial" pitchFamily="34" charset="0"/>
              </a:rPr>
              <a:t> </a:t>
            </a:r>
            <a:r>
              <a:rPr lang="en-US" sz="1400" dirty="0" smtClean="0">
                <a:latin typeface="Arial" pitchFamily="34" charset="0"/>
                <a:ea typeface="Calibri" pitchFamily="34" charset="0"/>
                <a:cs typeface="Arial" pitchFamily="34" charset="0"/>
              </a:rPr>
              <a:t>intruded into bioclastic limestone rock causing contact metamorphism to occur creating the marble. This granite pluton also caused the galena ore to from by a hydrothermal process. Hot water and metal rich fluid that was present in the granite as it moved toward the surface and cooled reacted with the minerals in the limestone causing the galena ore to form. High concentrations of lead and zinc were found in a river downstream of the pluton that lead</a:t>
            </a:r>
            <a:r>
              <a:rPr lang="en-US" sz="1400" dirty="0" smtClean="0"/>
              <a:t>  </a:t>
            </a:r>
            <a:r>
              <a:rPr lang="en-US" sz="1400" dirty="0" smtClean="0">
                <a:latin typeface="Arial" pitchFamily="34" charset="0"/>
                <a:ea typeface="Calibri" pitchFamily="34" charset="0"/>
                <a:cs typeface="Arial" pitchFamily="34" charset="0"/>
              </a:rPr>
              <a:t>us to find  it. The galena is only present in the marble around the pluton on only one square of the map.”</a:t>
            </a:r>
            <a:endParaRPr lang="en-US" sz="1400" dirty="0" smtClean="0">
              <a:latin typeface="Arial" pitchFamily="34" charset="0"/>
            </a:endParaRPr>
          </a:p>
        </p:txBody>
      </p:sp>
      <p:sp>
        <p:nvSpPr>
          <p:cNvPr id="30" name="TextBox 29"/>
          <p:cNvSpPr txBox="1"/>
          <p:nvPr/>
        </p:nvSpPr>
        <p:spPr>
          <a:xfrm>
            <a:off x="990600" y="8077200"/>
            <a:ext cx="12268200" cy="2585323"/>
          </a:xfrm>
          <a:prstGeom prst="rect">
            <a:avLst/>
          </a:prstGeom>
          <a:solidFill>
            <a:schemeClr val="bg1"/>
          </a:solidFill>
          <a:ln>
            <a:solidFill>
              <a:schemeClr val="tx1"/>
            </a:solidFill>
          </a:ln>
        </p:spPr>
        <p:txBody>
          <a:bodyPr wrap="square" rtlCol="0">
            <a:spAutoFit/>
          </a:bodyPr>
          <a:lstStyle/>
          <a:p>
            <a:pPr algn="ctr"/>
            <a:r>
              <a:rPr lang="en-US" sz="2000" b="1" dirty="0" smtClean="0"/>
              <a:t>Week 1</a:t>
            </a:r>
            <a:endParaRPr lang="en-US" sz="2000" dirty="0" smtClean="0"/>
          </a:p>
          <a:p>
            <a:pPr algn="ctr"/>
            <a:r>
              <a:rPr lang="en-US" sz="2000" b="1" dirty="0" smtClean="0"/>
              <a:t>Goal: Describe the geology.</a:t>
            </a:r>
            <a:endParaRPr lang="en-US" sz="2000" dirty="0" smtClean="0"/>
          </a:p>
          <a:p>
            <a:r>
              <a:rPr lang="en-US" sz="2400" b="1" dirty="0" smtClean="0"/>
              <a:t> </a:t>
            </a:r>
            <a:r>
              <a:rPr lang="en-US" sz="1400" b="1" dirty="0" smtClean="0"/>
              <a:t>Tasks:</a:t>
            </a:r>
            <a:endParaRPr lang="en-US" sz="1400" dirty="0" smtClean="0"/>
          </a:p>
          <a:p>
            <a:pPr lvl="0">
              <a:buFont typeface="Arial" pitchFamily="34" charset="0"/>
              <a:buChar char="•"/>
            </a:pPr>
            <a:r>
              <a:rPr lang="en-US" sz="1400" i="1" dirty="0" smtClean="0"/>
              <a:t>   Describe and identify hand samples keyed to a geologic map</a:t>
            </a:r>
            <a:r>
              <a:rPr lang="en-US" sz="1400" dirty="0" smtClean="0"/>
              <a:t>.  </a:t>
            </a:r>
          </a:p>
          <a:p>
            <a:pPr lvl="0">
              <a:buFont typeface="Arial" pitchFamily="34" charset="0"/>
              <a:buChar char="•"/>
            </a:pPr>
            <a:r>
              <a:rPr lang="en-US" sz="1400" i="1" dirty="0" smtClean="0"/>
              <a:t>   Identify structures on the map and describe them on a worksheet.</a:t>
            </a:r>
            <a:r>
              <a:rPr lang="en-US" sz="1400" dirty="0" smtClean="0"/>
              <a:t>  </a:t>
            </a:r>
          </a:p>
          <a:p>
            <a:pPr>
              <a:buFont typeface="Arial" pitchFamily="34" charset="0"/>
              <a:buChar char="•"/>
            </a:pPr>
            <a:r>
              <a:rPr lang="en-US" sz="1400" i="1" dirty="0" smtClean="0"/>
              <a:t>   Draw two cross sections  </a:t>
            </a:r>
            <a:r>
              <a:rPr lang="en-US" sz="1400" dirty="0" smtClean="0"/>
              <a:t>This is the task with which the students have the least experience, and so is the only one for which they receive help.  The instructor may walk the class as a whole through the start of the first topographic profile and, when the profile is completed, through the start of the transfer of the geologic relations.  The instructor plus the teaching assistants move from group to group as they work on their profiles, helping students think through problems as they encounter them.    </a:t>
            </a:r>
            <a:endParaRPr lang="en-US" sz="2400" dirty="0" smtClean="0"/>
          </a:p>
          <a:p>
            <a:pPr lvl="0">
              <a:buFont typeface="Arial" pitchFamily="34" charset="0"/>
              <a:buChar char="•"/>
            </a:pPr>
            <a:r>
              <a:rPr lang="en-US" sz="1400" i="1" dirty="0" smtClean="0"/>
              <a:t>   Begin to outline the geologic history.</a:t>
            </a:r>
            <a:r>
              <a:rPr lang="en-US" sz="1400" dirty="0" smtClean="0"/>
              <a:t>.</a:t>
            </a:r>
          </a:p>
        </p:txBody>
      </p:sp>
      <p:pic>
        <p:nvPicPr>
          <p:cNvPr id="2246" name="Picture 198"/>
          <p:cNvPicPr>
            <a:picLocks noChangeAspect="1" noChangeArrowheads="1"/>
          </p:cNvPicPr>
          <p:nvPr/>
        </p:nvPicPr>
        <p:blipFill>
          <a:blip r:embed="rId10" cstate="print"/>
          <a:srcRect t="10689" r="7789" b="9195"/>
          <a:stretch>
            <a:fillRect/>
          </a:stretch>
        </p:blipFill>
        <p:spPr bwMode="auto">
          <a:xfrm>
            <a:off x="20878799" y="8686800"/>
            <a:ext cx="5735025" cy="6477000"/>
          </a:xfrm>
          <a:prstGeom prst="rect">
            <a:avLst/>
          </a:prstGeom>
          <a:noFill/>
          <a:ln w="3175">
            <a:solidFill>
              <a:schemeClr val="tx1"/>
            </a:solidFill>
            <a:miter lim="800000"/>
            <a:headEnd/>
            <a:tailEnd/>
          </a:ln>
        </p:spPr>
      </p:pic>
      <p:sp>
        <p:nvSpPr>
          <p:cNvPr id="31" name="TextBox 30"/>
          <p:cNvSpPr txBox="1"/>
          <p:nvPr/>
        </p:nvSpPr>
        <p:spPr>
          <a:xfrm>
            <a:off x="14173200" y="15468600"/>
            <a:ext cx="12268200" cy="1384995"/>
          </a:xfrm>
          <a:prstGeom prst="rect">
            <a:avLst/>
          </a:prstGeom>
          <a:solidFill>
            <a:schemeClr val="bg1"/>
          </a:solidFill>
          <a:ln w="6350">
            <a:solidFill>
              <a:schemeClr val="tx1"/>
            </a:solidFill>
          </a:ln>
        </p:spPr>
        <p:txBody>
          <a:bodyPr wrap="square" rtlCol="0">
            <a:spAutoFit/>
          </a:bodyPr>
          <a:lstStyle/>
          <a:p>
            <a:r>
              <a:rPr lang="en-US" sz="1400" dirty="0" smtClean="0"/>
              <a:t>Each student completes the map explanation/history individually, using information collected by the team.  The explanation is where students have the opportunity to demonstrate that they can appropriately integrate their own observations with material from previous lectures and  labs into coherent descriptions of rocks and events. The explanation on the left, while it has errors, provides rock descriptions that are thorough and based on the samples the student examined, not generic textbook descriptions, and includes interpretations with evidence for those interpretations (“This rock has been weathered due to its rounded rock fragments.”).  The explanation on the right, produced by another member of the same team,  contains minimal information, lacking descriptions and interpretation.</a:t>
            </a:r>
            <a:endParaRPr lang="en-US" sz="1400" dirty="0"/>
          </a:p>
        </p:txBody>
      </p:sp>
      <p:sp>
        <p:nvSpPr>
          <p:cNvPr id="23" name="TextBox 22"/>
          <p:cNvSpPr txBox="1"/>
          <p:nvPr/>
        </p:nvSpPr>
        <p:spPr>
          <a:xfrm>
            <a:off x="34061400" y="4114800"/>
            <a:ext cx="5791200" cy="2462213"/>
          </a:xfrm>
          <a:prstGeom prst="rect">
            <a:avLst/>
          </a:prstGeom>
          <a:solidFill>
            <a:schemeClr val="bg1"/>
          </a:solidFill>
          <a:ln>
            <a:solidFill>
              <a:schemeClr val="tx1"/>
            </a:solidFill>
          </a:ln>
        </p:spPr>
        <p:txBody>
          <a:bodyPr wrap="square" rtlCol="0">
            <a:spAutoFit/>
          </a:bodyPr>
          <a:lstStyle/>
          <a:p>
            <a:pPr lvl="0"/>
            <a:r>
              <a:rPr lang="en-US" sz="1400" dirty="0" smtClean="0">
                <a:solidFill>
                  <a:srgbClr val="282928"/>
                </a:solidFill>
                <a:latin typeface="+mj-lt"/>
                <a:ea typeface="Calibri" pitchFamily="34" charset="0"/>
                <a:cs typeface="Times New Roman" pitchFamily="18" charset="0"/>
              </a:rPr>
              <a:t>“We </a:t>
            </a:r>
            <a:r>
              <a:rPr lang="en-US" sz="1400" dirty="0" smtClean="0">
                <a:solidFill>
                  <a:srgbClr val="3C3D3C"/>
                </a:solidFill>
                <a:latin typeface="+mj-lt"/>
                <a:ea typeface="Calibri" pitchFamily="34" charset="0"/>
                <a:cs typeface="Times New Roman" pitchFamily="18" charset="0"/>
              </a:rPr>
              <a:t>started off </a:t>
            </a:r>
            <a:r>
              <a:rPr lang="en-US" sz="1400" dirty="0" smtClean="0">
                <a:solidFill>
                  <a:srgbClr val="282928"/>
                </a:solidFill>
                <a:latin typeface="+mj-lt"/>
                <a:ea typeface="Calibri" pitchFamily="34" charset="0"/>
                <a:cs typeface="Times New Roman" pitchFamily="18" charset="0"/>
              </a:rPr>
              <a:t>by purchasing two </a:t>
            </a:r>
            <a:r>
              <a:rPr lang="en-US" sz="1400" dirty="0" smtClean="0">
                <a:solidFill>
                  <a:srgbClr val="3C3D3C"/>
                </a:solidFill>
                <a:latin typeface="+mj-lt"/>
                <a:ea typeface="Calibri" pitchFamily="34" charset="0"/>
                <a:cs typeface="Times New Roman" pitchFamily="18" charset="0"/>
              </a:rPr>
              <a:t>stream surveys, one for the eastern stream and one for the western river. </a:t>
            </a:r>
            <a:r>
              <a:rPr lang="en-US" sz="1400" dirty="0" smtClean="0">
                <a:solidFill>
                  <a:srgbClr val="282928"/>
                </a:solidFill>
                <a:latin typeface="+mj-lt"/>
                <a:ea typeface="Calibri" pitchFamily="34" charset="0"/>
                <a:cs typeface="Times New Roman" pitchFamily="18" charset="0"/>
              </a:rPr>
              <a:t>After </a:t>
            </a:r>
            <a:r>
              <a:rPr lang="en-US" sz="1400" dirty="0" smtClean="0">
                <a:solidFill>
                  <a:srgbClr val="3C3D3C"/>
                </a:solidFill>
                <a:latin typeface="+mj-lt"/>
                <a:ea typeface="Calibri" pitchFamily="34" charset="0"/>
                <a:cs typeface="Times New Roman" pitchFamily="18" charset="0"/>
              </a:rPr>
              <a:t>conducting a stream survey on </a:t>
            </a:r>
            <a:r>
              <a:rPr lang="en-US" sz="1400" dirty="0" smtClean="0">
                <a:solidFill>
                  <a:srgbClr val="282928"/>
                </a:solidFill>
                <a:latin typeface="+mj-lt"/>
                <a:ea typeface="Calibri" pitchFamily="34" charset="0"/>
                <a:cs typeface="Times New Roman" pitchFamily="18" charset="0"/>
              </a:rPr>
              <a:t>the west river </a:t>
            </a:r>
            <a:r>
              <a:rPr lang="en-US" sz="1400" dirty="0" smtClean="0">
                <a:solidFill>
                  <a:srgbClr val="3C3D3C"/>
                </a:solidFill>
                <a:latin typeface="+mj-lt"/>
                <a:ea typeface="Calibri" pitchFamily="34" charset="0"/>
                <a:cs typeface="Times New Roman" pitchFamily="18" charset="0"/>
              </a:rPr>
              <a:t>ore </a:t>
            </a:r>
            <a:r>
              <a:rPr lang="en-US" sz="1400" dirty="0" smtClean="0">
                <a:solidFill>
                  <a:srgbClr val="282928"/>
                </a:solidFill>
                <a:latin typeface="+mj-lt"/>
                <a:ea typeface="Calibri" pitchFamily="34" charset="0"/>
                <a:cs typeface="Times New Roman" pitchFamily="18" charset="0"/>
              </a:rPr>
              <a:t>was </a:t>
            </a:r>
            <a:r>
              <a:rPr lang="en-US" sz="1400" dirty="0" smtClean="0">
                <a:solidFill>
                  <a:srgbClr val="3C3D3C"/>
                </a:solidFill>
                <a:latin typeface="+mj-lt"/>
                <a:ea typeface="Calibri" pitchFamily="34" charset="0"/>
                <a:cs typeface="Times New Roman" pitchFamily="18" charset="0"/>
              </a:rPr>
              <a:t>found </a:t>
            </a:r>
            <a:r>
              <a:rPr lang="en-US" sz="1400" dirty="0" smtClean="0">
                <a:solidFill>
                  <a:srgbClr val="282928"/>
                </a:solidFill>
                <a:latin typeface="+mj-lt"/>
                <a:ea typeface="Calibri" pitchFamily="34" charset="0"/>
                <a:cs typeface="Times New Roman" pitchFamily="18" charset="0"/>
              </a:rPr>
              <a:t>through </a:t>
            </a:r>
            <a:r>
              <a:rPr lang="en-US" sz="1400" dirty="0" smtClean="0">
                <a:solidFill>
                  <a:srgbClr val="3C3D3C"/>
                </a:solidFill>
                <a:latin typeface="+mj-lt"/>
                <a:ea typeface="Calibri" pitchFamily="34" charset="0"/>
                <a:cs typeface="Times New Roman" pitchFamily="18" charset="0"/>
              </a:rPr>
              <a:t>sections </a:t>
            </a:r>
            <a:r>
              <a:rPr lang="en-US" sz="1400" dirty="0" smtClean="0">
                <a:solidFill>
                  <a:srgbClr val="282928"/>
                </a:solidFill>
                <a:latin typeface="+mj-lt"/>
                <a:ea typeface="Calibri" pitchFamily="34" charset="0"/>
                <a:cs typeface="Times New Roman" pitchFamily="18" charset="0"/>
              </a:rPr>
              <a:t>three, five </a:t>
            </a:r>
            <a:r>
              <a:rPr lang="en-US" sz="1400" dirty="0" smtClean="0">
                <a:solidFill>
                  <a:srgbClr val="3C3D3C"/>
                </a:solidFill>
                <a:latin typeface="+mj-lt"/>
                <a:ea typeface="Calibri" pitchFamily="34" charset="0"/>
                <a:cs typeface="Times New Roman" pitchFamily="18" charset="0"/>
              </a:rPr>
              <a:t>and six of </a:t>
            </a:r>
            <a:r>
              <a:rPr lang="en-US" sz="1400" dirty="0" smtClean="0">
                <a:solidFill>
                  <a:srgbClr val="282928"/>
                </a:solidFill>
                <a:latin typeface="+mj-lt"/>
                <a:ea typeface="Calibri" pitchFamily="34" charset="0"/>
                <a:cs typeface="Times New Roman" pitchFamily="18" charset="0"/>
              </a:rPr>
              <a:t>the </a:t>
            </a:r>
            <a:r>
              <a:rPr lang="en-US" sz="1400" dirty="0" smtClean="0">
                <a:solidFill>
                  <a:srgbClr val="3C3D3C"/>
                </a:solidFill>
                <a:latin typeface="+mj-lt"/>
                <a:ea typeface="Calibri" pitchFamily="34" charset="0"/>
                <a:cs typeface="Times New Roman" pitchFamily="18" charset="0"/>
              </a:rPr>
              <a:t>river. </a:t>
            </a:r>
            <a:r>
              <a:rPr lang="en-US" sz="1400" dirty="0" smtClean="0">
                <a:solidFill>
                  <a:srgbClr val="282928"/>
                </a:solidFill>
                <a:latin typeface="+mj-lt"/>
                <a:ea typeface="Calibri" pitchFamily="34" charset="0"/>
                <a:cs typeface="Times New Roman" pitchFamily="18" charset="0"/>
              </a:rPr>
              <a:t>We then </a:t>
            </a:r>
            <a:r>
              <a:rPr lang="en-US" sz="1400" dirty="0" smtClean="0">
                <a:solidFill>
                  <a:srgbClr val="3C3D3C"/>
                </a:solidFill>
                <a:latin typeface="+mj-lt"/>
                <a:ea typeface="Calibri" pitchFamily="34" charset="0"/>
                <a:cs typeface="Times New Roman" pitchFamily="18" charset="0"/>
              </a:rPr>
              <a:t>conducted </a:t>
            </a:r>
            <a:r>
              <a:rPr lang="en-US" sz="1400" dirty="0" smtClean="0">
                <a:solidFill>
                  <a:srgbClr val="282928"/>
                </a:solidFill>
                <a:latin typeface="+mj-lt"/>
                <a:ea typeface="Calibri" pitchFamily="34" charset="0"/>
                <a:cs typeface="Times New Roman" pitchFamily="18" charset="0"/>
              </a:rPr>
              <a:t>three </a:t>
            </a:r>
            <a:r>
              <a:rPr lang="en-US" sz="1400" dirty="0" smtClean="0">
                <a:solidFill>
                  <a:srgbClr val="3C3D3C"/>
                </a:solidFill>
                <a:latin typeface="+mj-lt"/>
                <a:ea typeface="Calibri" pitchFamily="34" charset="0"/>
                <a:cs typeface="Times New Roman" pitchFamily="18" charset="0"/>
              </a:rPr>
              <a:t>surface surveys on </a:t>
            </a:r>
            <a:r>
              <a:rPr lang="en-US" sz="1400" dirty="0" smtClean="0">
                <a:solidFill>
                  <a:srgbClr val="282928"/>
                </a:solidFill>
                <a:latin typeface="+mj-lt"/>
                <a:ea typeface="Calibri" pitchFamily="34" charset="0"/>
                <a:cs typeface="Times New Roman" pitchFamily="18" charset="0"/>
              </a:rPr>
              <a:t>those three </a:t>
            </a:r>
            <a:r>
              <a:rPr lang="en-US" sz="1400" dirty="0" smtClean="0">
                <a:solidFill>
                  <a:srgbClr val="3C3D3C"/>
                </a:solidFill>
                <a:latin typeface="+mj-lt"/>
                <a:ea typeface="Calibri" pitchFamily="34" charset="0"/>
                <a:cs typeface="Times New Roman" pitchFamily="18" charset="0"/>
              </a:rPr>
              <a:t>squares </a:t>
            </a:r>
            <a:r>
              <a:rPr lang="en-US" sz="1400" dirty="0" smtClean="0">
                <a:solidFill>
                  <a:srgbClr val="282928"/>
                </a:solidFill>
                <a:latin typeface="+mj-lt"/>
                <a:ea typeface="Calibri" pitchFamily="34" charset="0"/>
                <a:cs typeface="Times New Roman" pitchFamily="18" charset="0"/>
              </a:rPr>
              <a:t>but no </a:t>
            </a:r>
            <a:r>
              <a:rPr lang="en-US" sz="1400" dirty="0" smtClean="0">
                <a:solidFill>
                  <a:srgbClr val="3C3D3C"/>
                </a:solidFill>
                <a:latin typeface="+mj-lt"/>
                <a:ea typeface="Calibri" pitchFamily="34" charset="0"/>
                <a:cs typeface="Times New Roman" pitchFamily="18" charset="0"/>
              </a:rPr>
              <a:t>ore </a:t>
            </a:r>
            <a:r>
              <a:rPr lang="en-US" sz="1400" dirty="0" smtClean="0">
                <a:solidFill>
                  <a:srgbClr val="282928"/>
                </a:solidFill>
                <a:latin typeface="+mj-lt"/>
                <a:ea typeface="Calibri" pitchFamily="34" charset="0"/>
                <a:cs typeface="Times New Roman" pitchFamily="18" charset="0"/>
              </a:rPr>
              <a:t>was found. Assuming that the </a:t>
            </a:r>
            <a:r>
              <a:rPr lang="en-US" sz="1400" dirty="0" smtClean="0">
                <a:solidFill>
                  <a:srgbClr val="3C3D3C"/>
                </a:solidFill>
                <a:latin typeface="+mj-lt"/>
                <a:ea typeface="Calibri" pitchFamily="34" charset="0"/>
                <a:cs typeface="Times New Roman" pitchFamily="18" charset="0"/>
              </a:rPr>
              <a:t>ore </a:t>
            </a:r>
            <a:r>
              <a:rPr lang="en-US" sz="1400" dirty="0" smtClean="0">
                <a:solidFill>
                  <a:srgbClr val="282928"/>
                </a:solidFill>
                <a:latin typeface="+mj-lt"/>
                <a:ea typeface="Calibri" pitchFamily="34" charset="0"/>
                <a:cs typeface="Times New Roman" pitchFamily="18" charset="0"/>
              </a:rPr>
              <a:t>flowed down river </a:t>
            </a:r>
            <a:r>
              <a:rPr lang="en-US" sz="1400" dirty="0" smtClean="0">
                <a:solidFill>
                  <a:srgbClr val="3C3D3C"/>
                </a:solidFill>
                <a:latin typeface="+mj-lt"/>
                <a:ea typeface="Calibri" pitchFamily="34" charset="0"/>
                <a:cs typeface="Times New Roman" pitchFamily="18" charset="0"/>
              </a:rPr>
              <a:t>and </a:t>
            </a:r>
            <a:r>
              <a:rPr lang="en-US" sz="1400" dirty="0" smtClean="0">
                <a:solidFill>
                  <a:srgbClr val="282928"/>
                </a:solidFill>
                <a:latin typeface="+mj-lt"/>
                <a:ea typeface="Calibri" pitchFamily="34" charset="0"/>
                <a:cs typeface="Times New Roman" pitchFamily="18" charset="0"/>
              </a:rPr>
              <a:t>is being deposited </a:t>
            </a:r>
            <a:r>
              <a:rPr lang="en-US" sz="1400" dirty="0" smtClean="0">
                <a:solidFill>
                  <a:srgbClr val="3C3D3C"/>
                </a:solidFill>
                <a:latin typeface="+mj-lt"/>
                <a:ea typeface="Calibri" pitchFamily="34" charset="0"/>
                <a:cs typeface="Times New Roman" pitchFamily="18" charset="0"/>
              </a:rPr>
              <a:t>a</a:t>
            </a:r>
            <a:r>
              <a:rPr lang="en-US" sz="1400" dirty="0" smtClean="0">
                <a:solidFill>
                  <a:srgbClr val="161916"/>
                </a:solidFill>
                <a:latin typeface="+mj-lt"/>
                <a:ea typeface="Calibri" pitchFamily="34" charset="0"/>
                <a:cs typeface="Times New Roman" pitchFamily="18" charset="0"/>
              </a:rPr>
              <a:t>t </a:t>
            </a:r>
            <a:r>
              <a:rPr lang="en-US" sz="1400" dirty="0" smtClean="0">
                <a:solidFill>
                  <a:srgbClr val="282928"/>
                </a:solidFill>
                <a:latin typeface="+mj-lt"/>
                <a:ea typeface="Calibri" pitchFamily="34" charset="0"/>
                <a:cs typeface="Times New Roman" pitchFamily="18" charset="0"/>
              </a:rPr>
              <a:t>the </a:t>
            </a:r>
            <a:r>
              <a:rPr lang="en-US" sz="1400" dirty="0" smtClean="0">
                <a:solidFill>
                  <a:srgbClr val="3C3D3C"/>
                </a:solidFill>
                <a:latin typeface="+mj-lt"/>
                <a:ea typeface="Calibri" pitchFamily="34" charset="0"/>
                <a:cs typeface="Times New Roman" pitchFamily="18" charset="0"/>
              </a:rPr>
              <a:t>end of </a:t>
            </a:r>
            <a:r>
              <a:rPr lang="en-US" sz="1400" dirty="0" smtClean="0">
                <a:solidFill>
                  <a:srgbClr val="282928"/>
                </a:solidFill>
                <a:latin typeface="+mj-lt"/>
                <a:ea typeface="Calibri" pitchFamily="34" charset="0"/>
                <a:cs typeface="Times New Roman" pitchFamily="18" charset="0"/>
              </a:rPr>
              <a:t>the river, </a:t>
            </a:r>
            <a:r>
              <a:rPr lang="en-US" sz="1400" dirty="0" smtClean="0">
                <a:solidFill>
                  <a:srgbClr val="3C3D3C"/>
                </a:solidFill>
                <a:latin typeface="+mj-lt"/>
                <a:ea typeface="Calibri" pitchFamily="34" charset="0"/>
                <a:cs typeface="Times New Roman" pitchFamily="18" charset="0"/>
              </a:rPr>
              <a:t>a surface survey conducted on square A2 revea</a:t>
            </a:r>
            <a:r>
              <a:rPr lang="en-US" sz="1400" dirty="0" smtClean="0">
                <a:solidFill>
                  <a:srgbClr val="161916"/>
                </a:solidFill>
                <a:latin typeface="+mj-lt"/>
                <a:ea typeface="Calibri" pitchFamily="34" charset="0"/>
                <a:cs typeface="Times New Roman" pitchFamily="18" charset="0"/>
              </a:rPr>
              <a:t>led </a:t>
            </a:r>
            <a:r>
              <a:rPr lang="en-US" sz="1400" dirty="0" smtClean="0">
                <a:solidFill>
                  <a:srgbClr val="3C3D3C"/>
                </a:solidFill>
                <a:latin typeface="+mj-lt"/>
                <a:ea typeface="Calibri" pitchFamily="34" charset="0"/>
                <a:cs typeface="Times New Roman" pitchFamily="18" charset="0"/>
              </a:rPr>
              <a:t>ore </a:t>
            </a:r>
            <a:r>
              <a:rPr lang="en-US" sz="1400" dirty="0" smtClean="0">
                <a:solidFill>
                  <a:srgbClr val="282928"/>
                </a:solidFill>
                <a:latin typeface="+mj-lt"/>
                <a:ea typeface="Calibri" pitchFamily="34" charset="0"/>
                <a:cs typeface="Times New Roman" pitchFamily="18" charset="0"/>
              </a:rPr>
              <a:t>deposits</a:t>
            </a:r>
            <a:r>
              <a:rPr lang="en-US" sz="1400" dirty="0" smtClean="0">
                <a:solidFill>
                  <a:srgbClr val="080808"/>
                </a:solidFill>
                <a:latin typeface="+mj-lt"/>
                <a:ea typeface="Calibri" pitchFamily="34" charset="0"/>
                <a:cs typeface="Times New Roman" pitchFamily="18" charset="0"/>
              </a:rPr>
              <a:t>. </a:t>
            </a:r>
            <a:r>
              <a:rPr lang="en-US" sz="1400" dirty="0" smtClean="0">
                <a:solidFill>
                  <a:srgbClr val="282928"/>
                </a:solidFill>
                <a:latin typeface="+mj-lt"/>
                <a:ea typeface="Calibri" pitchFamily="34" charset="0"/>
                <a:cs typeface="Times New Roman" pitchFamily="18" charset="0"/>
              </a:rPr>
              <a:t>The </a:t>
            </a:r>
            <a:r>
              <a:rPr lang="en-US" sz="1400" dirty="0" smtClean="0">
                <a:solidFill>
                  <a:srgbClr val="3C3D3C"/>
                </a:solidFill>
                <a:latin typeface="+mj-lt"/>
                <a:ea typeface="Calibri" pitchFamily="34" charset="0"/>
                <a:cs typeface="Times New Roman" pitchFamily="18" charset="0"/>
              </a:rPr>
              <a:t>ore we </a:t>
            </a:r>
            <a:r>
              <a:rPr lang="en-US" sz="1400" dirty="0" smtClean="0">
                <a:solidFill>
                  <a:srgbClr val="282928"/>
                </a:solidFill>
                <a:latin typeface="+mj-lt"/>
                <a:ea typeface="Calibri" pitchFamily="34" charset="0"/>
                <a:cs typeface="Times New Roman" pitchFamily="18" charset="0"/>
              </a:rPr>
              <a:t>found </a:t>
            </a:r>
            <a:r>
              <a:rPr lang="en-US" sz="1400" dirty="0" smtClean="0">
                <a:solidFill>
                  <a:srgbClr val="3C3D3C"/>
                </a:solidFill>
                <a:latin typeface="+mj-lt"/>
                <a:ea typeface="Calibri" pitchFamily="34" charset="0"/>
                <a:cs typeface="Times New Roman" pitchFamily="18" charset="0"/>
              </a:rPr>
              <a:t>contained four </a:t>
            </a:r>
            <a:r>
              <a:rPr lang="en-US" sz="1400" dirty="0" smtClean="0">
                <a:solidFill>
                  <a:srgbClr val="282928"/>
                </a:solidFill>
                <a:latin typeface="+mj-lt"/>
                <a:ea typeface="Calibri" pitchFamily="34" charset="0"/>
                <a:cs typeface="Times New Roman" pitchFamily="18" charset="0"/>
              </a:rPr>
              <a:t>different minerals but no </a:t>
            </a:r>
            <a:r>
              <a:rPr lang="en-US" sz="1400" dirty="0" smtClean="0">
                <a:solidFill>
                  <a:srgbClr val="3C3D3C"/>
                </a:solidFill>
                <a:latin typeface="+mj-lt"/>
                <a:ea typeface="Calibri" pitchFamily="34" charset="0"/>
                <a:cs typeface="Times New Roman" pitchFamily="18" charset="0"/>
              </a:rPr>
              <a:t>concentrated </a:t>
            </a:r>
            <a:r>
              <a:rPr lang="en-US" sz="1400" dirty="0" smtClean="0">
                <a:solidFill>
                  <a:srgbClr val="282928"/>
                </a:solidFill>
                <a:latin typeface="+mj-lt"/>
                <a:ea typeface="Calibri" pitchFamily="34" charset="0"/>
                <a:cs typeface="Times New Roman" pitchFamily="18" charset="0"/>
              </a:rPr>
              <a:t>metals. The minerals found in rock l </a:t>
            </a:r>
            <a:r>
              <a:rPr lang="en-US" sz="1400" dirty="0" smtClean="0">
                <a:solidFill>
                  <a:srgbClr val="3C3D3C"/>
                </a:solidFill>
                <a:latin typeface="+mj-lt"/>
                <a:ea typeface="Calibri" pitchFamily="34" charset="0"/>
                <a:cs typeface="Times New Roman" pitchFamily="18" charset="0"/>
              </a:rPr>
              <a:t>are </a:t>
            </a:r>
            <a:r>
              <a:rPr lang="en-US" sz="1400" dirty="0" smtClean="0">
                <a:solidFill>
                  <a:srgbClr val="282928"/>
                </a:solidFill>
                <a:latin typeface="+mj-lt"/>
                <a:ea typeface="Calibri" pitchFamily="34" charset="0"/>
                <a:cs typeface="Times New Roman" pitchFamily="18" charset="0"/>
              </a:rPr>
              <a:t>Plagioclase </a:t>
            </a:r>
            <a:r>
              <a:rPr lang="en-US" sz="1400" dirty="0" smtClean="0">
                <a:solidFill>
                  <a:srgbClr val="3C3D3C"/>
                </a:solidFill>
                <a:latin typeface="+mj-lt"/>
                <a:ea typeface="Calibri" pitchFamily="34" charset="0"/>
                <a:cs typeface="Times New Roman" pitchFamily="18" charset="0"/>
              </a:rPr>
              <a:t>feldspar, </a:t>
            </a:r>
            <a:r>
              <a:rPr lang="en-US" sz="1400" dirty="0" smtClean="0">
                <a:solidFill>
                  <a:srgbClr val="282928"/>
                </a:solidFill>
                <a:latin typeface="+mj-lt"/>
                <a:ea typeface="Calibri" pitchFamily="34" charset="0"/>
                <a:cs typeface="Times New Roman" pitchFamily="18" charset="0"/>
              </a:rPr>
              <a:t>Galena, </a:t>
            </a:r>
            <a:r>
              <a:rPr lang="en-US" sz="1400" dirty="0" smtClean="0">
                <a:solidFill>
                  <a:srgbClr val="3C3D3C"/>
                </a:solidFill>
                <a:latin typeface="+mj-lt"/>
                <a:ea typeface="Calibri" pitchFamily="34" charset="0"/>
                <a:cs typeface="Times New Roman" pitchFamily="18" charset="0"/>
              </a:rPr>
              <a:t>Pyri</a:t>
            </a:r>
            <a:r>
              <a:rPr lang="en-US" sz="1400" dirty="0" smtClean="0">
                <a:solidFill>
                  <a:srgbClr val="161916"/>
                </a:solidFill>
                <a:latin typeface="+mj-lt"/>
                <a:ea typeface="Calibri" pitchFamily="34" charset="0"/>
                <a:cs typeface="Times New Roman" pitchFamily="18" charset="0"/>
              </a:rPr>
              <a:t>t</a:t>
            </a:r>
            <a:r>
              <a:rPr lang="en-US" sz="1400" dirty="0" smtClean="0">
                <a:solidFill>
                  <a:srgbClr val="3C3D3C"/>
                </a:solidFill>
                <a:latin typeface="+mj-lt"/>
                <a:ea typeface="Calibri" pitchFamily="34" charset="0"/>
                <a:cs typeface="Times New Roman" pitchFamily="18" charset="0"/>
              </a:rPr>
              <a:t>e and garnet. </a:t>
            </a:r>
            <a:r>
              <a:rPr lang="en-US" sz="1400" dirty="0" smtClean="0">
                <a:solidFill>
                  <a:srgbClr val="282928"/>
                </a:solidFill>
                <a:latin typeface="+mj-lt"/>
                <a:ea typeface="Calibri" pitchFamily="34" charset="0"/>
                <a:cs typeface="Times New Roman" pitchFamily="18" charset="0"/>
              </a:rPr>
              <a:t>These </a:t>
            </a:r>
            <a:r>
              <a:rPr lang="en-US" sz="1400" dirty="0" smtClean="0">
                <a:solidFill>
                  <a:srgbClr val="3C3D3C"/>
                </a:solidFill>
                <a:latin typeface="+mj-lt"/>
                <a:ea typeface="Calibri" pitchFamily="34" charset="0"/>
                <a:cs typeface="Times New Roman" pitchFamily="18" charset="0"/>
              </a:rPr>
              <a:t>were </a:t>
            </a:r>
            <a:r>
              <a:rPr lang="en-US" sz="1400" dirty="0" smtClean="0">
                <a:solidFill>
                  <a:srgbClr val="282928"/>
                </a:solidFill>
                <a:latin typeface="+mj-lt"/>
                <a:ea typeface="Calibri" pitchFamily="34" charset="0"/>
                <a:cs typeface="Times New Roman" pitchFamily="18" charset="0"/>
              </a:rPr>
              <a:t>found </a:t>
            </a:r>
            <a:r>
              <a:rPr lang="en-US" sz="1400" dirty="0" smtClean="0">
                <a:solidFill>
                  <a:srgbClr val="3C3D3C"/>
                </a:solidFill>
                <a:latin typeface="+mj-lt"/>
                <a:ea typeface="Calibri" pitchFamily="34" charset="0"/>
                <a:cs typeface="Times New Roman" pitchFamily="18" charset="0"/>
              </a:rPr>
              <a:t>at </a:t>
            </a:r>
            <a:r>
              <a:rPr lang="en-US" sz="1400" dirty="0" smtClean="0">
                <a:solidFill>
                  <a:srgbClr val="282928"/>
                </a:solidFill>
                <a:latin typeface="+mj-lt"/>
                <a:ea typeface="Calibri" pitchFamily="34" charset="0"/>
                <a:cs typeface="Times New Roman" pitchFamily="18" charset="0"/>
              </a:rPr>
              <a:t>the </a:t>
            </a:r>
            <a:r>
              <a:rPr lang="en-US" sz="1400" dirty="0" smtClean="0">
                <a:solidFill>
                  <a:srgbClr val="3C3D3C"/>
                </a:solidFill>
                <a:latin typeface="+mj-lt"/>
                <a:ea typeface="Calibri" pitchFamily="34" charset="0"/>
                <a:cs typeface="Times New Roman" pitchFamily="18" charset="0"/>
              </a:rPr>
              <a:t>end of </a:t>
            </a:r>
            <a:r>
              <a:rPr lang="en-US" sz="1400" dirty="0" smtClean="0">
                <a:solidFill>
                  <a:srgbClr val="282928"/>
                </a:solidFill>
                <a:latin typeface="+mj-lt"/>
                <a:ea typeface="Calibri" pitchFamily="34" charset="0"/>
                <a:cs typeface="Times New Roman" pitchFamily="18" charset="0"/>
              </a:rPr>
              <a:t>the </a:t>
            </a:r>
            <a:r>
              <a:rPr lang="en-US" sz="1400" dirty="0" smtClean="0">
                <a:solidFill>
                  <a:srgbClr val="3C3D3C"/>
                </a:solidFill>
                <a:latin typeface="+mj-lt"/>
                <a:ea typeface="Calibri" pitchFamily="34" charset="0"/>
                <a:cs typeface="Times New Roman" pitchFamily="18" charset="0"/>
              </a:rPr>
              <a:t>eastern stream </a:t>
            </a:r>
            <a:r>
              <a:rPr lang="en-US" sz="1400" dirty="0" smtClean="0">
                <a:solidFill>
                  <a:srgbClr val="282928"/>
                </a:solidFill>
                <a:latin typeface="+mj-lt"/>
                <a:ea typeface="Calibri" pitchFamily="34" charset="0"/>
                <a:cs typeface="Times New Roman" pitchFamily="18" charset="0"/>
              </a:rPr>
              <a:t>in Rock </a:t>
            </a:r>
            <a:r>
              <a:rPr lang="en-US" sz="1400" i="1" dirty="0" smtClean="0">
                <a:solidFill>
                  <a:srgbClr val="3C3D3C"/>
                </a:solidFill>
                <a:latin typeface="+mj-lt"/>
                <a:ea typeface="Calibri" pitchFamily="34" charset="0"/>
                <a:cs typeface="Arial" pitchFamily="34" charset="0"/>
              </a:rPr>
              <a:t>(T), </a:t>
            </a:r>
            <a:r>
              <a:rPr lang="en-US" sz="1400" dirty="0" smtClean="0">
                <a:solidFill>
                  <a:srgbClr val="282928"/>
                </a:solidFill>
                <a:latin typeface="+mj-lt"/>
                <a:ea typeface="Calibri" pitchFamily="34" charset="0"/>
                <a:cs typeface="Times New Roman" pitchFamily="18" charset="0"/>
              </a:rPr>
              <a:t>which </a:t>
            </a:r>
            <a:r>
              <a:rPr lang="en-US" sz="1400" dirty="0" smtClean="0">
                <a:solidFill>
                  <a:srgbClr val="3C3D3C"/>
                </a:solidFill>
                <a:latin typeface="+mj-lt"/>
                <a:ea typeface="Calibri" pitchFamily="34" charset="0"/>
                <a:cs typeface="Times New Roman" pitchFamily="18" charset="0"/>
              </a:rPr>
              <a:t>is sedimentary </a:t>
            </a:r>
            <a:r>
              <a:rPr lang="en-US" sz="1400" dirty="0" smtClean="0">
                <a:solidFill>
                  <a:srgbClr val="282928"/>
                </a:solidFill>
                <a:latin typeface="+mj-lt"/>
                <a:ea typeface="Calibri" pitchFamily="34" charset="0"/>
                <a:cs typeface="Times New Roman" pitchFamily="18" charset="0"/>
              </a:rPr>
              <a:t>limestone.”</a:t>
            </a:r>
            <a:endParaRPr lang="en-US" sz="1400" dirty="0"/>
          </a:p>
        </p:txBody>
      </p:sp>
      <p:sp>
        <p:nvSpPr>
          <p:cNvPr id="34" name="TextBox 33"/>
          <p:cNvSpPr txBox="1"/>
          <p:nvPr/>
        </p:nvSpPr>
        <p:spPr>
          <a:xfrm>
            <a:off x="27432000" y="7010400"/>
            <a:ext cx="12801600" cy="1169551"/>
          </a:xfrm>
          <a:prstGeom prst="rect">
            <a:avLst/>
          </a:prstGeom>
          <a:solidFill>
            <a:schemeClr val="bg1"/>
          </a:solidFill>
          <a:ln>
            <a:solidFill>
              <a:schemeClr val="tx1"/>
            </a:solidFill>
          </a:ln>
        </p:spPr>
        <p:txBody>
          <a:bodyPr wrap="square" rtlCol="0">
            <a:spAutoFit/>
          </a:bodyPr>
          <a:lstStyle/>
          <a:p>
            <a:r>
              <a:rPr lang="en-US" sz="1400" dirty="0" smtClean="0"/>
              <a:t>Students write the ore description papers individually.  In these two-page papers, they are required to describe the ore they found and interpret its origin.  This provides another opportunity for them to combine their own observations with classroom material.  The paper on the left is focused on describing and interpreting the ore.  This student has integrated material from lecture and the text with her own observations in her discussion of the type of deposit and its formation.  In contrast, the paper on the right, describing the same deposit, is focused on the group’s actions, not the ore.  There is no coherent description of the ore, of the deposit type, or of the formation of the deposit.  </a:t>
            </a:r>
            <a:endParaRPr lang="en-US" sz="1400"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292475" rtl="0" eaLnBrk="1" fontAlgn="base" latinLnBrk="0" hangingPunct="1">
          <a:lnSpc>
            <a:spcPct val="100000"/>
          </a:lnSpc>
          <a:spcBef>
            <a:spcPct val="0"/>
          </a:spcBef>
          <a:spcAft>
            <a:spcPct val="0"/>
          </a:spcAft>
          <a:buClrTx/>
          <a:buSzTx/>
          <a:buFontTx/>
          <a:buNone/>
          <a:tabLst/>
          <a:defRPr kumimoji="0" lang="en-US" sz="6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292475" rtl="0" eaLnBrk="1" fontAlgn="base" latinLnBrk="0" hangingPunct="1">
          <a:lnSpc>
            <a:spcPct val="100000"/>
          </a:lnSpc>
          <a:spcBef>
            <a:spcPct val="0"/>
          </a:spcBef>
          <a:spcAft>
            <a:spcPct val="0"/>
          </a:spcAft>
          <a:buClrTx/>
          <a:buSzTx/>
          <a:buFontTx/>
          <a:buNone/>
          <a:tabLst/>
          <a:defRPr kumimoji="0" lang="en-US" sz="65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1156</TotalTime>
  <Words>1345</Words>
  <Application>Microsoft Office PowerPoint</Application>
  <PresentationFormat>Custom</PresentationFormat>
  <Paragraphs>59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Albion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StaffGX270</dc:creator>
  <cp:lastModifiedBy>Albion</cp:lastModifiedBy>
  <cp:revision>97</cp:revision>
  <dcterms:created xsi:type="dcterms:W3CDTF">2006-10-10T18:43:10Z</dcterms:created>
  <dcterms:modified xsi:type="dcterms:W3CDTF">2011-10-01T17:56:52Z</dcterms:modified>
</cp:coreProperties>
</file>