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slides/slide56.xml" ContentType="application/vnd.openxmlformats-officedocument.presentationml.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Default Extension="pdf" ContentType="application/pdf"/>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58" r:id="rId2"/>
  </p:sldMasterIdLst>
  <p:notesMasterIdLst>
    <p:notesMasterId r:id="rId59"/>
  </p:notesMasterIdLst>
  <p:handoutMasterIdLst>
    <p:handoutMasterId r:id="rId60"/>
  </p:handoutMasterIdLst>
  <p:sldIdLst>
    <p:sldId id="262" r:id="rId3"/>
    <p:sldId id="479" r:id="rId4"/>
    <p:sldId id="455" r:id="rId5"/>
    <p:sldId id="456" r:id="rId6"/>
    <p:sldId id="457" r:id="rId7"/>
    <p:sldId id="458" r:id="rId8"/>
    <p:sldId id="346" r:id="rId9"/>
    <p:sldId id="460" r:id="rId10"/>
    <p:sldId id="461" r:id="rId11"/>
    <p:sldId id="347" r:id="rId12"/>
    <p:sldId id="348" r:id="rId13"/>
    <p:sldId id="459" r:id="rId14"/>
    <p:sldId id="350" r:id="rId15"/>
    <p:sldId id="351" r:id="rId16"/>
    <p:sldId id="352" r:id="rId17"/>
    <p:sldId id="353" r:id="rId18"/>
    <p:sldId id="355" r:id="rId19"/>
    <p:sldId id="356" r:id="rId20"/>
    <p:sldId id="357" r:id="rId21"/>
    <p:sldId id="358" r:id="rId22"/>
    <p:sldId id="359" r:id="rId23"/>
    <p:sldId id="360" r:id="rId24"/>
    <p:sldId id="361" r:id="rId25"/>
    <p:sldId id="362" r:id="rId26"/>
    <p:sldId id="453" r:id="rId27"/>
    <p:sldId id="454" r:id="rId28"/>
    <p:sldId id="452" r:id="rId29"/>
    <p:sldId id="442" r:id="rId30"/>
    <p:sldId id="448" r:id="rId31"/>
    <p:sldId id="446" r:id="rId32"/>
    <p:sldId id="451" r:id="rId33"/>
    <p:sldId id="444" r:id="rId34"/>
    <p:sldId id="445" r:id="rId35"/>
    <p:sldId id="450" r:id="rId36"/>
    <p:sldId id="449" r:id="rId37"/>
    <p:sldId id="409" r:id="rId38"/>
    <p:sldId id="414" r:id="rId39"/>
    <p:sldId id="421" r:id="rId40"/>
    <p:sldId id="462" r:id="rId41"/>
    <p:sldId id="463" r:id="rId42"/>
    <p:sldId id="464" r:id="rId43"/>
    <p:sldId id="465" r:id="rId44"/>
    <p:sldId id="466" r:id="rId45"/>
    <p:sldId id="467" r:id="rId46"/>
    <p:sldId id="468" r:id="rId47"/>
    <p:sldId id="469" r:id="rId48"/>
    <p:sldId id="470" r:id="rId49"/>
    <p:sldId id="471" r:id="rId50"/>
    <p:sldId id="472" r:id="rId51"/>
    <p:sldId id="473" r:id="rId52"/>
    <p:sldId id="474" r:id="rId53"/>
    <p:sldId id="475" r:id="rId54"/>
    <p:sldId id="476" r:id="rId55"/>
    <p:sldId id="477" r:id="rId56"/>
    <p:sldId id="478" r:id="rId57"/>
    <p:sldId id="480"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mewing" initials="me" lastIdx="2"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57E20"/>
    <a:srgbClr val="303A96"/>
    <a:srgbClr val="6B6B6B"/>
    <a:srgbClr val="9ACA3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19" autoAdjust="0"/>
    <p:restoredTop sz="84229" autoAdjust="0"/>
  </p:normalViewPr>
  <p:slideViewPr>
    <p:cSldViewPr>
      <p:cViewPr varScale="1">
        <p:scale>
          <a:sx n="107" d="100"/>
          <a:sy n="107" d="100"/>
        </p:scale>
        <p:origin x="-928" y="-104"/>
      </p:cViewPr>
      <p:guideLst>
        <p:guide orient="horz" pos="2160"/>
        <p:guide pos="2880"/>
      </p:guideLst>
    </p:cSldViewPr>
  </p:slideViewPr>
  <p:outlineViewPr>
    <p:cViewPr>
      <p:scale>
        <a:sx n="33" d="100"/>
        <a:sy n="33" d="100"/>
      </p:scale>
      <p:origin x="72" y="0"/>
    </p:cViewPr>
  </p:outlineViewPr>
  <p:notesTextViewPr>
    <p:cViewPr>
      <p:scale>
        <a:sx n="100" d="100"/>
        <a:sy n="100" d="100"/>
      </p:scale>
      <p:origin x="0" y="0"/>
    </p:cViewPr>
  </p:notesTextViewPr>
  <p:sorterViewPr>
    <p:cViewPr>
      <p:scale>
        <a:sx n="66" d="100"/>
        <a:sy n="66" d="100"/>
      </p:scale>
      <p:origin x="0" y="2022"/>
    </p:cViewPr>
  </p:sorterViewPr>
  <p:notesViewPr>
    <p:cSldViewPr>
      <p:cViewPr varScale="1">
        <p:scale>
          <a:sx n="59" d="100"/>
          <a:sy n="59" d="100"/>
        </p:scale>
        <p:origin x="-2484" y="-7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commentAuthors" Target="commentAuthor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10DEA29-5955-41E9-80AF-B5F0449B8593}" type="datetimeFigureOut">
              <a:rPr lang="en-US" smtClean="0"/>
              <a:pPr/>
              <a:t>7/25/11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r>
              <a:rPr lang="en-US" smtClean="0"/>
              <a:t>DO NOT CIRCULATE</a:t>
            </a: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BC2F246-A750-4266-9F89-29AC5090F2F0}" type="slidenum">
              <a:rPr lang="en-US" smtClean="0"/>
              <a:pPr/>
              <a:t>‹#›</a:t>
            </a:fld>
            <a:endParaRPr 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4AE96B9-0A0C-4F63-A2F3-EAB26157CBAE}" type="datetimeFigureOut">
              <a:rPr lang="en-US" smtClean="0"/>
              <a:pPr/>
              <a:t>7/25/11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smtClean="0"/>
              <a:t>DO NOT CIRCULATE</a:t>
            </a: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B9644A6-7BAA-4E28-8E64-3B38E6CAFDA4}" type="slidenum">
              <a:rPr lang="en-US" smtClean="0"/>
              <a:pPr/>
              <a:t>‹#›</a:t>
            </a:fld>
            <a:endParaRPr lang="en-US"/>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Secondary_education_in_the_United_States" TargetMode="External"/><Relationship Id="rId4" Type="http://schemas.openxmlformats.org/officeDocument/2006/relationships/hyperlink" Target="http://en.wikipedia.org/wiki/Curriculum" TargetMode="External"/><Relationship Id="rId5" Type="http://schemas.openxmlformats.org/officeDocument/2006/relationships/hyperlink" Target="http://en.wikipedia.org/wiki/SAT"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9644A6-7BAA-4E28-8E64-3B38E6CAFDA4}"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DO NOT CIRCULATE</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6BE23-C181-493E-84E3-C2CBAC5A5B01}" type="slidenum">
              <a:rPr lang="en-US"/>
              <a:pPr/>
              <a:t>10</a:t>
            </a:fld>
            <a:endParaRPr lang="en-US"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dirty="0" smtClean="0"/>
              <a:t>Helen</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6BE23-C181-493E-84E3-C2CBAC5A5B01}" type="slidenum">
              <a:rPr lang="en-US"/>
              <a:pPr/>
              <a:t>11</a:t>
            </a:fld>
            <a:endParaRPr lang="en-US"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dirty="0" smtClean="0"/>
              <a:t>Helen</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291B8BE-53AE-4A49-A21C-74BCC5D396B3}" type="slidenum">
              <a:rPr lang="en-US">
                <a:latin typeface="Arial" charset="0"/>
              </a:rPr>
              <a:pPr/>
              <a:t>12</a:t>
            </a:fld>
            <a:endParaRPr lang="en-US">
              <a:latin typeface="Arial" charset="0"/>
            </a:endParaRPr>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Helen - Consistent with the vision</a:t>
            </a:r>
            <a:endParaRPr lang="en-US" dirty="0"/>
          </a:p>
        </p:txBody>
      </p:sp>
      <p:sp>
        <p:nvSpPr>
          <p:cNvPr id="4" name="Slide Number Placeholder 3"/>
          <p:cNvSpPr>
            <a:spLocks noGrp="1"/>
          </p:cNvSpPr>
          <p:nvPr>
            <p:ph type="sldNum" sz="quarter" idx="10"/>
          </p:nvPr>
        </p:nvSpPr>
        <p:spPr/>
        <p:txBody>
          <a:bodyPr/>
          <a:lstStyle/>
          <a:p>
            <a:fld id="{205A0315-86EB-4DAD-8AEA-BF3A37E89906}"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Helen</a:t>
            </a:r>
            <a:endParaRPr lang="en-US" dirty="0"/>
          </a:p>
        </p:txBody>
      </p:sp>
      <p:sp>
        <p:nvSpPr>
          <p:cNvPr id="4" name="Slide Number Placeholder 3"/>
          <p:cNvSpPr>
            <a:spLocks noGrp="1"/>
          </p:cNvSpPr>
          <p:nvPr>
            <p:ph type="sldNum" sz="quarter" idx="10"/>
          </p:nvPr>
        </p:nvSpPr>
        <p:spPr/>
        <p:txBody>
          <a:bodyPr/>
          <a:lstStyle/>
          <a:p>
            <a:fld id="{205A0315-86EB-4DAD-8AEA-BF3A37E89906}"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Helen</a:t>
            </a:r>
            <a:endParaRPr lang="en-US" dirty="0"/>
          </a:p>
        </p:txBody>
      </p:sp>
      <p:sp>
        <p:nvSpPr>
          <p:cNvPr id="4" name="Slide Number Placeholder 3"/>
          <p:cNvSpPr>
            <a:spLocks noGrp="1"/>
          </p:cNvSpPr>
          <p:nvPr>
            <p:ph type="sldNum" sz="quarter" idx="10"/>
          </p:nvPr>
        </p:nvSpPr>
        <p:spPr/>
        <p:txBody>
          <a:bodyPr/>
          <a:lstStyle/>
          <a:p>
            <a:fld id="{205A0315-86EB-4DAD-8AEA-BF3A37E89906}"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Helen - Crosscutting concepts unify the study of science and engineering through their common application across fields.</a:t>
            </a:r>
            <a:endParaRPr lang="en-US" dirty="0"/>
          </a:p>
        </p:txBody>
      </p:sp>
      <p:sp>
        <p:nvSpPr>
          <p:cNvPr id="4" name="Slide Number Placeholder 3"/>
          <p:cNvSpPr>
            <a:spLocks noGrp="1"/>
          </p:cNvSpPr>
          <p:nvPr>
            <p:ph type="sldNum" sz="quarter" idx="10"/>
          </p:nvPr>
        </p:nvSpPr>
        <p:spPr/>
        <p:txBody>
          <a:bodyPr/>
          <a:lstStyle/>
          <a:p>
            <a:fld id="{205A0315-86EB-4DAD-8AEA-BF3A37E89906}"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BC4A0FB-D90A-7645-BD8A-2D2042ABCE77}" type="slidenum">
              <a:rPr lang="en-US">
                <a:latin typeface="Arial" charset="0"/>
              </a:rPr>
              <a:pPr/>
              <a:t>29</a:t>
            </a:fld>
            <a:endParaRPr lang="en-US">
              <a:latin typeface="Arial" charset="0"/>
            </a:endParaRPr>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52195D6-535B-8941-B06F-6A3F2A48EBB1}" type="slidenum">
              <a:rPr lang="en-US">
                <a:latin typeface="Arial" charset="0"/>
              </a:rPr>
              <a:pPr/>
              <a:t>39</a:t>
            </a:fld>
            <a:endParaRPr lang="en-US">
              <a:latin typeface="Arial" charset="0"/>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7A94071-F9E2-8C42-8C06-0323A42DE898}" type="slidenum">
              <a:rPr lang="en-US">
                <a:latin typeface="Arial" charset="0"/>
              </a:rPr>
              <a:pPr/>
              <a:t>40</a:t>
            </a:fld>
            <a:endParaRPr lang="en-US">
              <a:latin typeface="Arial" charset="0"/>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AD8A81E8-3913-B047-8053-25EFF391BF8D}" type="slidenum">
              <a:rPr lang="en-US">
                <a:latin typeface="Arial" charset="0"/>
              </a:rPr>
              <a:pPr/>
              <a:t>2</a:t>
            </a:fld>
            <a:endParaRPr lang="en-US">
              <a:latin typeface="Arial" charset="0"/>
            </a:endParaRPr>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3018DFE1-C2A6-0548-8734-6C59CEF0F4D1}" type="slidenum">
              <a:rPr lang="en-US">
                <a:latin typeface="Arial" charset="0"/>
              </a:rPr>
              <a:pPr/>
              <a:t>41</a:t>
            </a:fld>
            <a:endParaRPr lang="en-US">
              <a:latin typeface="Arial" charset="0"/>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D98C8F7-1383-AB47-AE84-BA38696F2E15}" type="slidenum">
              <a:rPr lang="en-US">
                <a:latin typeface="Arial" charset="0"/>
              </a:rPr>
              <a:pPr/>
              <a:t>42</a:t>
            </a:fld>
            <a:endParaRPr lang="en-US">
              <a:latin typeface="Arial" charset="0"/>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A62CC29-5835-7544-9E8B-2F81B697E79B}" type="slidenum">
              <a:rPr lang="en-US">
                <a:latin typeface="Arial" charset="0"/>
              </a:rPr>
              <a:pPr/>
              <a:t>43</a:t>
            </a:fld>
            <a:endParaRPr lang="en-US">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67A8982-3AF5-A648-8A2D-B1D9745AF71C}" type="slidenum">
              <a:rPr lang="en-US">
                <a:latin typeface="Arial" charset="0"/>
              </a:rPr>
              <a:pPr/>
              <a:t>44</a:t>
            </a:fld>
            <a:endParaRPr lang="en-US">
              <a:latin typeface="Arial"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EBB0B100-86F8-9D49-9E0F-836852E6E967}" type="slidenum">
              <a:rPr lang="en-US">
                <a:latin typeface="Arial" charset="0"/>
              </a:rPr>
              <a:pPr/>
              <a:t>45</a:t>
            </a:fld>
            <a:endParaRPr lang="en-US">
              <a:latin typeface="Arial" charset="0"/>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185F15E-37DB-F245-95DE-D68E7E8943E7}" type="slidenum">
              <a:rPr lang="en-US">
                <a:latin typeface="Arial" charset="0"/>
              </a:rPr>
              <a:pPr/>
              <a:t>46</a:t>
            </a:fld>
            <a:endParaRPr lang="en-US">
              <a:latin typeface="Arial" charset="0"/>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A35D1F8F-D12D-034E-A197-98F5AE35798F}" type="slidenum">
              <a:rPr lang="en-US">
                <a:latin typeface="Arial" charset="0"/>
              </a:rPr>
              <a:pPr/>
              <a:t>47</a:t>
            </a:fld>
            <a:endParaRPr lang="en-US">
              <a:latin typeface="Arial" charset="0"/>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A03E2DE-318C-3949-8BD7-49DA775B707A}" type="slidenum">
              <a:rPr lang="en-US">
                <a:latin typeface="Arial" charset="0"/>
              </a:rPr>
              <a:pPr/>
              <a:t>48</a:t>
            </a:fld>
            <a:endParaRPr lang="en-US">
              <a:latin typeface="Arial"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7B84C27-3BD3-664A-A327-B7F1B514CB3B}" type="slidenum">
              <a:rPr lang="en-US">
                <a:latin typeface="Arial" charset="0"/>
              </a:rPr>
              <a:pPr/>
              <a:t>49</a:t>
            </a:fld>
            <a:endParaRPr lang="en-US">
              <a:latin typeface="Arial" charset="0"/>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19C29D8-D45A-764A-B6BE-968FF01632A1}" type="slidenum">
              <a:rPr lang="en-US">
                <a:latin typeface="Arial" charset="0"/>
              </a:rPr>
              <a:pPr/>
              <a:t>50</a:t>
            </a:fld>
            <a:endParaRPr lang="en-US">
              <a:latin typeface="Arial" charset="0"/>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0E1798D-AE62-DC48-A928-099F61F1C0EE}" type="slidenum">
              <a:rPr lang="en-US">
                <a:latin typeface="Arial" charset="0"/>
              </a:rPr>
              <a:pPr/>
              <a:t>3</a:t>
            </a:fld>
            <a:endParaRPr lang="en-US">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A2A8521-8223-1245-B8E4-25E8CAD288A5}" type="slidenum">
              <a:rPr lang="en-US">
                <a:latin typeface="Arial" charset="0"/>
              </a:rPr>
              <a:pPr/>
              <a:t>51</a:t>
            </a:fld>
            <a:endParaRPr lang="en-US">
              <a:latin typeface="Arial"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4321466-F24C-7741-BC6C-D98BD58FCA12}" type="slidenum">
              <a:rPr lang="en-US">
                <a:latin typeface="Arial" charset="0"/>
              </a:rPr>
              <a:pPr/>
              <a:t>52</a:t>
            </a:fld>
            <a:endParaRPr lang="en-US">
              <a:latin typeface="Arial" charset="0"/>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86E3B29-1E28-F448-A74F-23B67147431C}" type="slidenum">
              <a:rPr lang="en-US">
                <a:latin typeface="Arial" charset="0"/>
              </a:rPr>
              <a:pPr/>
              <a:t>53</a:t>
            </a:fld>
            <a:endParaRPr lang="en-US">
              <a:latin typeface="Arial"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A37F419-D8BC-E04D-B36D-EBBEA7A05E3A}" type="slidenum">
              <a:rPr lang="en-US">
                <a:latin typeface="Arial" charset="0"/>
              </a:rPr>
              <a:pPr/>
              <a:t>54</a:t>
            </a:fld>
            <a:endParaRPr lang="en-US">
              <a:latin typeface="Arial"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A37F419-D8BC-E04D-B36D-EBBEA7A05E3A}" type="slidenum">
              <a:rPr lang="en-US">
                <a:latin typeface="Arial" charset="0"/>
              </a:rPr>
              <a:pPr/>
              <a:t>55</a:t>
            </a:fld>
            <a:endParaRPr lang="en-US">
              <a:latin typeface="Arial"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charset="-128"/>
                <a:cs typeface="ＭＳ Ｐゴシック" charset="-128"/>
              </a:rPr>
              <a:t>Democrats don’t like some implications of standards. Republicans don’t like “National” (state’s rights)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93288EA-5B80-DD45-BF84-52E4B951C0BE}" type="slidenum">
              <a:rPr lang="en-US">
                <a:latin typeface="Arial" charset="0"/>
              </a:rPr>
              <a:pPr/>
              <a:t>56</a:t>
            </a:fld>
            <a:endParaRPr lang="en-US">
              <a:latin typeface="Arial" charset="0"/>
            </a:endParaRPr>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C1CFB5D3-7617-3741-9052-2723BB84792A}" type="slidenum">
              <a:rPr lang="en-US">
                <a:latin typeface="Arial" charset="0"/>
              </a:rPr>
              <a:pPr/>
              <a:t>4</a:t>
            </a:fld>
            <a:endParaRPr lang="en-US">
              <a:latin typeface="Arial"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7185FE7-9243-554F-B089-EE19D90504EC}" type="slidenum">
              <a:rPr lang="en-US">
                <a:latin typeface="Arial" charset="0"/>
              </a:rPr>
              <a:pPr/>
              <a:t>5</a:t>
            </a:fld>
            <a:endParaRPr lang="en-US">
              <a:latin typeface="Arial" charset="0"/>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a:ln/>
        </p:spPr>
      </p:sp>
      <p:sp>
        <p:nvSpPr>
          <p:cNvPr id="70659" name="Notes Placeholder 2"/>
          <p:cNvSpPr>
            <a:spLocks noGrp="1"/>
          </p:cNvSpPr>
          <p:nvPr>
            <p:ph type="body" idx="1"/>
          </p:nvPr>
        </p:nvSpPr>
        <p:spPr>
          <a:noFill/>
          <a:ln/>
        </p:spPr>
        <p:txBody>
          <a:bodyPr/>
          <a:lstStyle/>
          <a:p>
            <a:pPr eaLnBrk="1" hangingPunct="1"/>
            <a:r>
              <a:rPr lang="en-US" smtClean="0">
                <a:latin typeface="Arial" charset="0"/>
                <a:ea typeface="ＭＳ Ｐゴシック" charset="-128"/>
                <a:cs typeface="ＭＳ Ｐゴシック" charset="-128"/>
              </a:rPr>
              <a:t>The </a:t>
            </a:r>
            <a:r>
              <a:rPr lang="en-US" b="1" smtClean="0">
                <a:latin typeface="Arial" charset="0"/>
                <a:ea typeface="ＭＳ Ｐゴシック" charset="-128"/>
                <a:cs typeface="ＭＳ Ｐゴシック" charset="-128"/>
              </a:rPr>
              <a:t>Committee of Ten, led by Harvard President Charles Eliot,</a:t>
            </a:r>
            <a:r>
              <a:rPr lang="en-US" smtClean="0">
                <a:latin typeface="Arial" charset="0"/>
                <a:ea typeface="ＭＳ Ｐゴシック" charset="-128"/>
                <a:cs typeface="ＭＳ Ｐゴシック" charset="-128"/>
              </a:rPr>
              <a:t> was a working group of educators that, in 1892, recommended the standardization of </a:t>
            </a:r>
            <a:r>
              <a:rPr lang="en-US" smtClean="0">
                <a:latin typeface="Arial" charset="0"/>
                <a:ea typeface="ＭＳ Ｐゴシック" charset="-128"/>
                <a:cs typeface="ＭＳ Ｐゴシック" charset="-128"/>
                <a:hlinkClick r:id="rId3" tooltip="Secondary education in the United States"/>
              </a:rPr>
              <a:t>American high school</a:t>
            </a:r>
            <a:r>
              <a:rPr lang="en-US" smtClean="0">
                <a:latin typeface="Arial" charset="0"/>
                <a:ea typeface="ＭＳ Ｐゴシック" charset="-128"/>
                <a:cs typeface="ＭＳ Ｐゴシック" charset="-128"/>
              </a:rPr>
              <a:t> </a:t>
            </a:r>
            <a:r>
              <a:rPr lang="en-US" smtClean="0">
                <a:latin typeface="Arial" charset="0"/>
                <a:ea typeface="ＭＳ Ｐゴシック" charset="-128"/>
                <a:cs typeface="ＭＳ Ｐゴシック" charset="-128"/>
                <a:hlinkClick r:id="rId4" tooltip="Curriculum"/>
              </a:rPr>
              <a:t>curriculum</a:t>
            </a:r>
            <a:r>
              <a:rPr lang="en-US" smtClean="0">
                <a:latin typeface="Arial" charset="0"/>
                <a:ea typeface="ＭＳ Ｐゴシック" charset="-128"/>
                <a:cs typeface="ＭＳ Ｐゴシック" charset="-128"/>
              </a:rPr>
              <a:t>.</a:t>
            </a:r>
          </a:p>
          <a:p>
            <a:pPr eaLnBrk="1" hangingPunct="1"/>
            <a:r>
              <a:rPr lang="en-US" smtClean="0">
                <a:latin typeface="Arial" charset="0"/>
                <a:ea typeface="ＭＳ Ｐゴシック" charset="-128"/>
                <a:cs typeface="ＭＳ Ｐゴシック" charset="-128"/>
              </a:rPr>
              <a:t>Nation At Risk – documented the decline of US education: For example, the report notes that average </a:t>
            </a:r>
            <a:r>
              <a:rPr lang="en-US" smtClean="0">
                <a:latin typeface="Arial" charset="0"/>
                <a:ea typeface="ＭＳ Ｐゴシック" charset="-128"/>
                <a:cs typeface="ＭＳ Ｐゴシック" charset="-128"/>
                <a:hlinkClick r:id="rId5" tooltip="SAT"/>
              </a:rPr>
              <a:t>SAT</a:t>
            </a:r>
            <a:r>
              <a:rPr lang="en-US" smtClean="0">
                <a:latin typeface="Arial" charset="0"/>
                <a:ea typeface="ＭＳ Ｐゴシック" charset="-128"/>
                <a:cs typeface="ＭＳ Ｐゴシック" charset="-128"/>
              </a:rPr>
              <a:t> scores dropped "over 50 points" in the verbal section and "nearly 40 points" in the mathematics section during the period 1963-1980. Nearly forty percent of 17 year olds tested could not successfully "draw inferences from written material," and "only one-fifth can write a persuasive essay; and only one-third can solve a mathematics problem requiring several steps."</a:t>
            </a:r>
          </a:p>
        </p:txBody>
      </p:sp>
      <p:sp>
        <p:nvSpPr>
          <p:cNvPr id="70660" name="Slide Number Placeholder 3"/>
          <p:cNvSpPr>
            <a:spLocks noGrp="1"/>
          </p:cNvSpPr>
          <p:nvPr>
            <p:ph type="sldNum" sz="quarter" idx="5"/>
          </p:nvPr>
        </p:nvSpPr>
        <p:spPr>
          <a:noFill/>
        </p:spPr>
        <p:txBody>
          <a:bodyPr/>
          <a:lstStyle/>
          <a:p>
            <a:fld id="{9DDAA828-B968-694B-901F-FDFA2739A706}" type="slidenum">
              <a:rPr lang="en-US" smtClean="0">
                <a:latin typeface="Arial" charset="0"/>
              </a:rPr>
              <a:pPr/>
              <a:t>6</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E29347-D682-43DC-8EC8-B350A0049610}" type="slidenum">
              <a:rPr lang="en-US"/>
              <a:pPr/>
              <a:t>7</a:t>
            </a:fld>
            <a:endParaRPr lang="en-US" dirty="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pPr marL="231549" indent="-231549"/>
            <a:r>
              <a:rPr lang="en-US" dirty="0" smtClean="0"/>
              <a:t>Helen</a:t>
            </a:r>
          </a:p>
          <a:p>
            <a:pPr marL="231549" indent="-231549">
              <a:buFontTx/>
              <a:buAutoNum type="arabicPeriod"/>
            </a:pPr>
            <a:r>
              <a:rPr lang="en-US" dirty="0" smtClean="0"/>
              <a:t>Vision </a:t>
            </a:r>
            <a:r>
              <a:rPr lang="en-US" dirty="0"/>
              <a:t>of high quality science education for all</a:t>
            </a:r>
          </a:p>
          <a:p>
            <a:pPr marL="231549" indent="-231549">
              <a:buFontTx/>
              <a:buAutoNum type="arabicPeriod"/>
            </a:pPr>
            <a:r>
              <a:rPr lang="en-US" dirty="0"/>
              <a:t>3 Dimensions</a:t>
            </a:r>
          </a:p>
          <a:p>
            <a:pPr marL="231549" indent="-231549">
              <a:buFontTx/>
              <a:buAutoNum type="arabicPeriod"/>
            </a:pPr>
            <a:r>
              <a:rPr lang="en-US" dirty="0"/>
              <a:t>Additional chapters to provide supportive </a:t>
            </a:r>
            <a:r>
              <a:rPr lang="en-US" dirty="0" smtClean="0"/>
              <a:t>information – use different chapters</a:t>
            </a:r>
            <a:r>
              <a:rPr lang="en-US" baseline="0" dirty="0" smtClean="0"/>
              <a:t> if audience warrants it.  For example, some audiences may be more interested in Diversity and Equity chapter</a:t>
            </a:r>
            <a:endParaRPr lang="en-US" dirty="0"/>
          </a:p>
          <a:p>
            <a:pPr marL="231549" indent="-231549"/>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F8C420E-C0AE-0845-B1C5-8304166E50DB}" type="slidenum">
              <a:rPr lang="en-US">
                <a:latin typeface="Arial" charset="0"/>
              </a:rPr>
              <a:pPr/>
              <a:t>8</a:t>
            </a:fld>
            <a:endParaRPr lang="en-US">
              <a:latin typeface="Arial" charset="0"/>
            </a:endParaRPr>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F8C3D3C-D64B-D54D-B514-860589833FD3}" type="slidenum">
              <a:rPr lang="en-US">
                <a:latin typeface="Arial" charset="0"/>
              </a:rPr>
              <a:pPr/>
              <a:t>9</a:t>
            </a:fld>
            <a:endParaRPr lang="en-US">
              <a:latin typeface="Arial" charset="0"/>
            </a:endParaRPr>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38EC1BE2-2AF2-4901-B80D-C4902BD1C40A}" type="slidenum">
              <a:rPr lang="en-US" smtClean="0"/>
              <a:pPr/>
              <a:t>‹#›</a:t>
            </a:fld>
            <a:endParaRPr lang="en-US"/>
          </a:p>
        </p:txBody>
      </p:sp>
      <p:sp>
        <p:nvSpPr>
          <p:cNvPr id="1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320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C805404-199C-0A42-AD22-62FDAB9585A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EC1BE2-2AF2-4901-B80D-C4902BD1C40A}" type="slidenum">
              <a:rPr lang="en-US" smtClean="0"/>
              <a:pPr/>
              <a:t>‹#›</a:t>
            </a:fld>
            <a:endParaRPr lang="en-US"/>
          </a:p>
        </p:txBody>
      </p:sp>
      <p:sp>
        <p:nvSpPr>
          <p:cNvPr id="7" name="TextBox 6"/>
          <p:cNvSpPr txBox="1"/>
          <p:nvPr userDrawn="1"/>
        </p:nvSpPr>
        <p:spPr>
          <a:xfrm>
            <a:off x="990600" y="457200"/>
            <a:ext cx="7162800" cy="646331"/>
          </a:xfrm>
          <a:prstGeom prst="rect">
            <a:avLst/>
          </a:prstGeom>
          <a:noFill/>
          <a:ln>
            <a:noFill/>
          </a:ln>
        </p:spPr>
        <p:txBody>
          <a:bodyPr wrap="square" rtlCol="0" anchor="ctr">
            <a:spAutoFit/>
          </a:bodyPr>
          <a:lstStyle/>
          <a:p>
            <a:endParaRPr lang="en-US" sz="3600" b="0" dirty="0"/>
          </a:p>
        </p:txBody>
      </p:sp>
      <p:sp>
        <p:nvSpPr>
          <p:cNvPr id="8"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lgn="l">
              <a:defRPr sz="3200"/>
            </a:lvl1pPr>
          </a:lstStyle>
          <a:p>
            <a:r>
              <a:rPr lang="en-US" dirty="0" smtClean="0"/>
              <a:t>Click to edit Master title style</a:t>
            </a:r>
            <a:endParaRPr lang="en-US" dirty="0"/>
          </a:p>
        </p:txBody>
      </p:sp>
      <p:pic>
        <p:nvPicPr>
          <p:cNvPr id="9"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7239000" y="228450"/>
            <a:ext cx="1752600" cy="1168544"/>
          </a:xfrm>
          <a:prstGeom prst="rect">
            <a:avLst/>
          </a:prstGeom>
          <a:noFill/>
          <a:ln>
            <a:solidFill>
              <a:srgbClr val="303A96"/>
            </a:solidFill>
          </a:ln>
        </p:spPr>
      </p:pic>
      <p:sp>
        <p:nvSpPr>
          <p:cNvPr id="10" name="Content Placeholder 2"/>
          <p:cNvSpPr>
            <a:spLocks noGrp="1"/>
          </p:cNvSpPr>
          <p:nvPr>
            <p:ph idx="1"/>
          </p:nvPr>
        </p:nvSpPr>
        <p:spPr>
          <a:xfrm>
            <a:off x="457200" y="1600200"/>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8EC1BE2-2AF2-4901-B80D-C4902BD1C40A}" type="slidenum">
              <a:rPr lang="en-US" smtClean="0"/>
              <a:pPr/>
              <a:t>‹#›</a:t>
            </a:fld>
            <a:endParaRPr lang="en-US" dirty="0"/>
          </a:p>
        </p:txBody>
      </p:sp>
      <p:sp>
        <p:nvSpPr>
          <p:cNvPr id="4" name="Content Placeholder 2"/>
          <p:cNvSpPr>
            <a:spLocks noGrp="1"/>
          </p:cNvSpPr>
          <p:nvPr>
            <p:ph idx="1"/>
          </p:nvPr>
        </p:nvSpPr>
        <p:spPr>
          <a:xfrm>
            <a:off x="457200" y="1600200"/>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7239000" y="228601"/>
            <a:ext cx="1784349" cy="1189712"/>
          </a:xfrm>
          <a:prstGeom prst="rect">
            <a:avLst/>
          </a:prstGeom>
          <a:noFill/>
          <a:ln>
            <a:solidFill>
              <a:srgbClr val="303A96"/>
            </a:solid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8EC1BE2-2AF2-4901-B80D-C4902BD1C40A}" type="slidenum">
              <a:rPr lang="en-US" smtClean="0"/>
              <a:pPr/>
              <a:t>‹#›</a:t>
            </a:fld>
            <a:endParaRPr lang="en-US" dirty="0"/>
          </a:p>
        </p:txBody>
      </p:sp>
      <p:sp>
        <p:nvSpPr>
          <p:cNvPr id="4" name="Content Placeholder 2"/>
          <p:cNvSpPr>
            <a:spLocks noGrp="1"/>
          </p:cNvSpPr>
          <p:nvPr>
            <p:ph idx="1"/>
          </p:nvPr>
        </p:nvSpPr>
        <p:spPr>
          <a:xfrm>
            <a:off x="533400" y="1600200"/>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074"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7239000" y="228600"/>
            <a:ext cx="1753433" cy="1168423"/>
          </a:xfrm>
          <a:prstGeom prst="rect">
            <a:avLst/>
          </a:prstGeom>
          <a:noFill/>
          <a:ln>
            <a:solidFill>
              <a:srgbClr val="303A96"/>
            </a:solid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F57E20"/>
                </a:solidFill>
              </a:defRPr>
            </a:lvl1pPr>
          </a:lstStyle>
          <a:p>
            <a:fld id="{FA7FE77C-AF48-3246-81CD-1FACB1FB746A}" type="slidenum">
              <a:rPr lang="en-US" smtClean="0"/>
              <a:pPr/>
              <a:t>‹#›</a:t>
            </a:fld>
            <a:endParaRPr lang="en-US" dirty="0"/>
          </a:p>
        </p:txBody>
      </p:sp>
      <p:sp>
        <p:nvSpPr>
          <p:cNvPr id="13"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Tree>
  </p:cSld>
  <p:clrMapOvr>
    <a:masterClrMapping/>
  </p:clrMapOvr>
  <p:transition spd="med" advClick="0">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grpSp>
        <p:nvGrpSpPr>
          <p:cNvPr id="2" name="Group 5"/>
          <p:cNvGrpSpPr/>
          <p:nvPr userDrawn="1"/>
        </p:nvGrpSpPr>
        <p:grpSpPr>
          <a:xfrm>
            <a:off x="0" y="0"/>
            <a:ext cx="9144000" cy="1289050"/>
            <a:chOff x="0" y="-3175"/>
            <a:chExt cx="9144000" cy="1289050"/>
          </a:xfrm>
        </p:grpSpPr>
        <p:pic>
          <p:nvPicPr>
            <p:cNvPr id="7" name="Picture 6" descr="_0010_11.jpg"/>
            <p:cNvPicPr>
              <a:picLocks noChangeAspect="1"/>
            </p:cNvPicPr>
            <p:nvPr userDrawn="1"/>
          </p:nvPicPr>
          <p:blipFill>
            <a:blip r:embed="rId2" cstate="print"/>
            <a:srcRect b="4274"/>
            <a:stretch>
              <a:fillRect/>
            </a:stretch>
          </p:blipFill>
          <p:spPr>
            <a:xfrm>
              <a:off x="0" y="0"/>
              <a:ext cx="9144000" cy="1282700"/>
            </a:xfrm>
            <a:prstGeom prst="rect">
              <a:avLst/>
            </a:prstGeom>
          </p:spPr>
        </p:pic>
        <p:sp>
          <p:nvSpPr>
            <p:cNvPr id="8" name="Freeform 21"/>
            <p:cNvSpPr>
              <a:spLocks/>
            </p:cNvSpPr>
            <p:nvPr/>
          </p:nvSpPr>
          <p:spPr bwMode="auto">
            <a:xfrm>
              <a:off x="1375833" y="-3175"/>
              <a:ext cx="7256874"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prstTxWarp prst="textNoShape">
                <a:avLst/>
              </a:prstTxWarp>
            </a:bodyPr>
            <a:lstStyle/>
            <a:p>
              <a:pPr>
                <a:defRPr/>
              </a:pPr>
              <a:endParaRPr lang="en-US" dirty="0"/>
            </a:p>
          </p:txBody>
        </p:sp>
        <p:sp>
          <p:nvSpPr>
            <p:cNvPr id="9"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prstTxWarp prst="textNoShape">
                <a:avLst/>
              </a:prstTxWarp>
            </a:bodyPr>
            <a:lstStyle/>
            <a:p>
              <a:pPr>
                <a:defRPr/>
              </a:pPr>
              <a:endParaRPr lang="en-US" dirty="0"/>
            </a:p>
          </p:txBody>
        </p:sp>
      </p:grpSp>
      <p:sp>
        <p:nvSpPr>
          <p:cNvPr id="3" name="Content Placeholder 2"/>
          <p:cNvSpPr>
            <a:spLocks noGrp="1"/>
          </p:cNvSpPr>
          <p:nvPr>
            <p:ph idx="1"/>
          </p:nvPr>
        </p:nvSpPr>
        <p:spPr/>
        <p:txBody>
          <a:bodyPr/>
          <a:lstStyle>
            <a:lvl3pPr marL="914400" indent="177800">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5" name="Title Placeholder 23"/>
          <p:cNvSpPr>
            <a:spLocks noGrp="1"/>
          </p:cNvSpPr>
          <p:nvPr>
            <p:ph type="title"/>
          </p:nvPr>
        </p:nvSpPr>
        <p:spPr>
          <a:xfrm>
            <a:off x="0" y="-1"/>
            <a:ext cx="6096000" cy="12858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1" name="Slide Number Placeholder 24"/>
          <p:cNvSpPr>
            <a:spLocks noGrp="1"/>
          </p:cNvSpPr>
          <p:nvPr>
            <p:ph type="sldNum" sz="quarter" idx="4"/>
          </p:nvPr>
        </p:nvSpPr>
        <p:spPr>
          <a:xfrm>
            <a:off x="6934200" y="6324600"/>
            <a:ext cx="1524000" cy="533400"/>
          </a:xfrm>
          <a:prstGeom prst="rect">
            <a:avLst/>
          </a:prstGeom>
        </p:spPr>
        <p:txBody>
          <a:bodyPr vert="horz" lIns="91440" tIns="45720" rIns="91440" bIns="45720" rtlCol="0" anchor="ctr"/>
          <a:lstStyle>
            <a:lvl1pPr algn="r">
              <a:defRPr sz="1200">
                <a:solidFill>
                  <a:schemeClr val="bg1">
                    <a:lumMod val="65000"/>
                  </a:schemeClr>
                </a:solidFill>
              </a:defRPr>
            </a:lvl1pPr>
          </a:lstStyle>
          <a:p>
            <a:fld id="{FA7FE77C-AF48-3246-81CD-1FACB1FB746A}" type="slidenum">
              <a:rPr lang="en-US" smtClean="0"/>
              <a:pPr/>
              <a:t>‹#›</a:t>
            </a:fld>
            <a:endParaRPr lang="en-US" dirty="0"/>
          </a:p>
        </p:txBody>
      </p:sp>
      <p:sp>
        <p:nvSpPr>
          <p:cNvPr id="10" name="Footer Placeholder 71"/>
          <p:cNvSpPr>
            <a:spLocks noGrp="1"/>
          </p:cNvSpPr>
          <p:nvPr userDrawn="1">
            <p:ph type="ftr" sz="quarter" idx="3"/>
          </p:nvPr>
        </p:nvSpPr>
        <p:spPr>
          <a:xfrm>
            <a:off x="0" y="6324600"/>
            <a:ext cx="7239000" cy="533400"/>
          </a:xfrm>
          <a:prstGeom prst="rect">
            <a:avLst/>
          </a:prstGeom>
        </p:spPr>
        <p:txBody>
          <a:bodyPr/>
          <a:lstStyle/>
          <a:p>
            <a:endParaRPr lang="en-US" dirty="0"/>
          </a:p>
        </p:txBody>
      </p:sp>
    </p:spTree>
  </p:cSld>
  <p:clrMapOvr>
    <a:masterClrMapping/>
  </p:clrMapOvr>
  <p:transition spd="med" advClick="0">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r">
              <a:defRPr sz="1200" b="1">
                <a:solidFill>
                  <a:srgbClr val="F57E20"/>
                </a:solidFill>
              </a:defRPr>
            </a:lvl1pPr>
          </a:lstStyle>
          <a:p>
            <a:fld id="{38EC1BE2-2AF2-4901-B80D-C4902BD1C40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BFFD932-7F74-6642-A7A0-0E12581A1FC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EB818FE1-D189-204A-930A-584D673F1CE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2.xml"/><Relationship Id="rId6"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1447800"/>
            <a:ext cx="9144000" cy="541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2"/>
          <p:cNvSpPr>
            <a:spLocks noChangeArrowheads="1"/>
          </p:cNvSpPr>
          <p:nvPr/>
        </p:nvSpPr>
        <p:spPr bwMode="auto">
          <a:xfrm>
            <a:off x="0" y="228600"/>
            <a:ext cx="9144000" cy="1209675"/>
          </a:xfrm>
          <a:prstGeom prst="rect">
            <a:avLst/>
          </a:prstGeom>
          <a:gradFill rotWithShape="1">
            <a:gsLst>
              <a:gs pos="0">
                <a:srgbClr val="9ACA3C"/>
              </a:gs>
              <a:gs pos="100000">
                <a:srgbClr val="9ACA3C">
                  <a:gamma/>
                  <a:tint val="20000"/>
                  <a:invGamma/>
                </a:srgbClr>
              </a:gs>
            </a:gsLst>
            <a:lin ang="18900000" scaled="1"/>
          </a:gradFill>
          <a:ln w="38100">
            <a:solidFill>
              <a:srgbClr val="303A96"/>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r">
              <a:defRPr sz="1200" b="1">
                <a:solidFill>
                  <a:srgbClr val="F57E20"/>
                </a:solidFill>
              </a:defRPr>
            </a:lvl1pPr>
          </a:lstStyle>
          <a:p>
            <a:fld id="{38EC1BE2-2AF2-4901-B80D-C4902BD1C40A}" type="slidenum">
              <a:rPr lang="en-US" smtClean="0"/>
              <a:pPr/>
              <a:t>‹#›</a:t>
            </a:fld>
            <a:endParaRPr lang="en-US" dirty="0"/>
          </a:p>
        </p:txBody>
      </p:sp>
      <p:pic>
        <p:nvPicPr>
          <p:cNvPr id="8" name="Picture 7"/>
          <p:cNvPicPr/>
          <p:nvPr/>
        </p:nvPicPr>
        <p:blipFill>
          <a:blip r:embed="rId8" cstate="print"/>
          <a:stretch>
            <a:fillRect/>
          </a:stretch>
        </p:blipFill>
        <p:spPr>
          <a:xfrm>
            <a:off x="111761" y="6172200"/>
            <a:ext cx="1259839" cy="609600"/>
          </a:xfrm>
          <a:prstGeom prst="rect">
            <a:avLst/>
          </a:prstGeom>
        </p:spPr>
      </p:pic>
      <p:sp>
        <p:nvSpPr>
          <p:cNvPr id="11"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69" r:id="rId5"/>
    <p:sldLayoutId id="2147483671" r:id="rId6"/>
  </p:sldLayoutIdLst>
  <p:timing>
    <p:tnLst>
      <p:par>
        <p:cTn id="1" dur="indefinite" restart="never" nodeType="tmRoot"/>
      </p:par>
    </p:tnLst>
  </p:timing>
  <p:hf sldNum="0" hdr="0" dt="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303A96"/>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303A96"/>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303A96"/>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303A96"/>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303A96"/>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gradFill rotWithShape="1">
          <a:gsLst>
            <a:gs pos="0">
              <a:srgbClr val="303A96"/>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1" name="Picture 10"/>
          <p:cNvPicPr/>
          <p:nvPr/>
        </p:nvPicPr>
        <p:blipFill>
          <a:blip r:embed="rId6" cstate="print"/>
          <a:stretch>
            <a:fillRect/>
          </a:stretch>
        </p:blipFill>
        <p:spPr>
          <a:xfrm>
            <a:off x="3209925" y="457200"/>
            <a:ext cx="2724150" cy="1371600"/>
          </a:xfrm>
          <a:prstGeom prst="rect">
            <a:avLst/>
          </a:prstGeom>
        </p:spPr>
      </p:pic>
      <p:sp>
        <p:nvSpPr>
          <p:cNvPr id="13" name="Rectangle 2"/>
          <p:cNvSpPr>
            <a:spLocks noChangeArrowheads="1"/>
          </p:cNvSpPr>
          <p:nvPr/>
        </p:nvSpPr>
        <p:spPr bwMode="auto">
          <a:xfrm>
            <a:off x="0" y="2209800"/>
            <a:ext cx="9144000" cy="2133600"/>
          </a:xfrm>
          <a:prstGeom prst="rect">
            <a:avLst/>
          </a:prstGeom>
          <a:gradFill rotWithShape="1">
            <a:gsLst>
              <a:gs pos="0">
                <a:srgbClr val="9ACA3C"/>
              </a:gs>
              <a:gs pos="100000">
                <a:srgbClr val="9ACA3C">
                  <a:gamma/>
                  <a:tint val="20000"/>
                  <a:invGamma/>
                </a:srgbClr>
              </a:gs>
            </a:gsLst>
            <a:lin ang="18900000" scaled="1"/>
          </a:gradFill>
          <a:ln w="38100">
            <a:solidFill>
              <a:srgbClr val="F57E2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Tree>
  </p:cSld>
  <p:clrMap bg1="dk1" tx1="lt1" bg2="dk2" tx2="lt2" accent1="accent1" accent2="accent2" accent3="accent3" accent4="accent4" accent5="accent5" accent6="accent6" hlink="hlink" folHlink="folHlink"/>
  <p:sldLayoutIdLst>
    <p:sldLayoutId id="2147483660" r:id="rId1"/>
    <p:sldLayoutId id="2147483674" r:id="rId2"/>
    <p:sldLayoutId id="2147483675" r:id="rId3"/>
    <p:sldLayoutId id="2147483676" r:id="rId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df"/><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52400" y="2433697"/>
            <a:ext cx="8839200" cy="1429430"/>
          </a:xfrm>
          <a:prstGeom prst="rect">
            <a:avLst/>
          </a:prstGeom>
          <a:noFill/>
          <a:ln w="9525">
            <a:noFill/>
            <a:miter lim="800000"/>
            <a:headEnd/>
            <a:tailEnd/>
          </a:ln>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3600" dirty="0" smtClean="0"/>
              <a:t>Framework for K-12 Science Education: Practices, Crosscutting Concepts </a:t>
            </a:r>
            <a:br>
              <a:rPr lang="en-US" sz="3600" dirty="0" smtClean="0"/>
            </a:br>
            <a:r>
              <a:rPr lang="en-US" sz="3600" dirty="0" smtClean="0"/>
              <a:t>and Core Ideas </a:t>
            </a:r>
            <a:endParaRPr lang="en-US" sz="1600" b="1" i="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4000" b="1" dirty="0">
                <a:latin typeface="Arial" charset="0"/>
              </a:rPr>
              <a:t>What is the Framework about?</a:t>
            </a:r>
          </a:p>
        </p:txBody>
      </p:sp>
      <p:sp>
        <p:nvSpPr>
          <p:cNvPr id="49155" name="Rectangle 3"/>
          <p:cNvSpPr>
            <a:spLocks noGrp="1" noChangeArrowheads="1"/>
          </p:cNvSpPr>
          <p:nvPr>
            <p:ph idx="1"/>
          </p:nvPr>
        </p:nvSpPr>
        <p:spPr>
          <a:xfrm>
            <a:off x="381000" y="1600200"/>
            <a:ext cx="7772400" cy="4191000"/>
          </a:xfrm>
        </p:spPr>
        <p:txBody>
          <a:bodyPr/>
          <a:lstStyle/>
          <a:p>
            <a:r>
              <a:rPr lang="en-US" b="0" dirty="0"/>
              <a:t>“The Framework is designed to </a:t>
            </a:r>
            <a:r>
              <a:rPr lang="en-US" b="0" dirty="0" smtClean="0"/>
              <a:t>help realize a vision for education in the </a:t>
            </a:r>
            <a:r>
              <a:rPr lang="en-US" b="0" u="sng" dirty="0" smtClean="0"/>
              <a:t>natural sciences and engineering </a:t>
            </a:r>
            <a:r>
              <a:rPr lang="en-US" b="0" dirty="0" smtClean="0"/>
              <a:t>in which </a:t>
            </a:r>
            <a:r>
              <a:rPr lang="en-US" b="0" u="sng" dirty="0" smtClean="0"/>
              <a:t>(all) students</a:t>
            </a:r>
            <a:r>
              <a:rPr lang="en-US" b="0" dirty="0" smtClean="0"/>
              <a:t>, </a:t>
            </a:r>
            <a:r>
              <a:rPr lang="en-US" b="0" u="sng" dirty="0" smtClean="0"/>
              <a:t>over multiple years </a:t>
            </a:r>
            <a:r>
              <a:rPr lang="en-US" b="0" dirty="0" smtClean="0"/>
              <a:t>of school, </a:t>
            </a:r>
            <a:r>
              <a:rPr lang="en-US" b="0" u="sng" dirty="0" smtClean="0"/>
              <a:t>actively engage </a:t>
            </a:r>
            <a:r>
              <a:rPr lang="en-US" b="0" dirty="0" smtClean="0"/>
              <a:t>in </a:t>
            </a:r>
            <a:r>
              <a:rPr lang="en-US" b="0" u="sng" dirty="0" smtClean="0"/>
              <a:t>science and engineering practices </a:t>
            </a:r>
            <a:r>
              <a:rPr lang="en-US" b="0" dirty="0" smtClean="0"/>
              <a:t>and </a:t>
            </a:r>
            <a:r>
              <a:rPr lang="en-US" b="0" u="sng" dirty="0" smtClean="0"/>
              <a:t>apply crosscutting concepts </a:t>
            </a:r>
            <a:r>
              <a:rPr lang="en-US" b="0" dirty="0" smtClean="0"/>
              <a:t>to </a:t>
            </a:r>
            <a:r>
              <a:rPr lang="en-US" b="0" u="sng" dirty="0" smtClean="0"/>
              <a:t>deepen their understanding of the core ideas </a:t>
            </a:r>
            <a:r>
              <a:rPr lang="en-US" b="0" dirty="0" smtClean="0"/>
              <a:t>in these fields.” (emphasis added)</a:t>
            </a:r>
            <a:endParaRPr lang="en-US" b="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457200" y="3048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3600" b="1" dirty="0" smtClean="0">
                <a:latin typeface="Arial" charset="0"/>
              </a:rPr>
              <a:t>Framework Goals: </a:t>
            </a:r>
            <a:r>
              <a:rPr lang="en-US" sz="3300" b="1" dirty="0" smtClean="0">
                <a:latin typeface="Arial" charset="0"/>
              </a:rPr>
              <a:t>By the end of Grade 12, students should be able to</a:t>
            </a:r>
            <a:endParaRPr lang="en-US" sz="3300" b="1" dirty="0">
              <a:latin typeface="Arial" charset="0"/>
            </a:endParaRPr>
          </a:p>
        </p:txBody>
      </p:sp>
      <p:sp>
        <p:nvSpPr>
          <p:cNvPr id="49155" name="Rectangle 3"/>
          <p:cNvSpPr>
            <a:spLocks noGrp="1" noChangeArrowheads="1"/>
          </p:cNvSpPr>
          <p:nvPr>
            <p:ph idx="1"/>
          </p:nvPr>
        </p:nvSpPr>
        <p:spPr>
          <a:xfrm>
            <a:off x="381000" y="1600200"/>
            <a:ext cx="7772400" cy="4876800"/>
          </a:xfrm>
        </p:spPr>
        <p:txBody>
          <a:bodyPr>
            <a:normAutofit lnSpcReduction="10000"/>
          </a:bodyPr>
          <a:lstStyle/>
          <a:p>
            <a:pPr marL="457200" indent="-457200">
              <a:buFont typeface="Arial" pitchFamily="34" charset="0"/>
              <a:buChar char="•"/>
            </a:pPr>
            <a:r>
              <a:rPr lang="en-US" sz="2800" b="0" dirty="0" smtClean="0"/>
              <a:t>engage </a:t>
            </a:r>
            <a:r>
              <a:rPr lang="en-US" sz="2800" b="0" dirty="0"/>
              <a:t>in public discussions on science-related issues, </a:t>
            </a:r>
            <a:endParaRPr lang="en-US" sz="2800" b="0" dirty="0" smtClean="0"/>
          </a:p>
          <a:p>
            <a:pPr marL="457200" indent="-457200">
              <a:buFont typeface="Arial" pitchFamily="34" charset="0"/>
              <a:buChar char="•"/>
            </a:pPr>
            <a:r>
              <a:rPr lang="en-US" sz="2800" b="0" dirty="0" smtClean="0"/>
              <a:t>be </a:t>
            </a:r>
            <a:r>
              <a:rPr lang="en-US" sz="2800" b="0" dirty="0"/>
              <a:t>critical consumers of scientific information related to their everyday lives, </a:t>
            </a:r>
          </a:p>
          <a:p>
            <a:pPr marL="457200" indent="-457200">
              <a:buFont typeface="Arial" pitchFamily="34" charset="0"/>
              <a:buChar char="•"/>
            </a:pPr>
            <a:r>
              <a:rPr lang="en-US" sz="2800" b="0" dirty="0" smtClean="0"/>
              <a:t>to </a:t>
            </a:r>
            <a:r>
              <a:rPr lang="en-US" sz="2800" b="0" dirty="0"/>
              <a:t>continue to learn about science throughout their lives. </a:t>
            </a:r>
            <a:endParaRPr lang="en-US" sz="2800" b="0" dirty="0" smtClean="0"/>
          </a:p>
          <a:p>
            <a:pPr marL="457200" indent="-457200">
              <a:buFont typeface="Arial" pitchFamily="34" charset="0"/>
              <a:buChar char="•"/>
            </a:pPr>
            <a:r>
              <a:rPr lang="en-US" sz="2800" b="0" dirty="0" smtClean="0"/>
              <a:t>to </a:t>
            </a:r>
            <a:r>
              <a:rPr lang="en-US" sz="2800" b="0" dirty="0"/>
              <a:t>appreciate that science and the current scientific understanding of the world are the result of many hundreds of years of creative human </a:t>
            </a:r>
            <a:r>
              <a:rPr lang="en-US" sz="2800" b="0" dirty="0" smtClean="0"/>
              <a:t>endeavor     </a:t>
            </a:r>
          </a:p>
          <a:p>
            <a:pPr marL="0" indent="0">
              <a:spcBef>
                <a:spcPts val="0"/>
              </a:spcBef>
            </a:pPr>
            <a:r>
              <a:rPr lang="en-US" sz="2800" b="0" dirty="0"/>
              <a:t> </a:t>
            </a:r>
            <a:r>
              <a:rPr lang="en-US" sz="2800" b="0" dirty="0" smtClean="0"/>
              <a:t>				                  </a:t>
            </a:r>
            <a:r>
              <a:rPr lang="en-US" sz="2800" b="0" i="1" baseline="38000" dirty="0" smtClean="0"/>
              <a:t>(Chapter 1 page 3)</a:t>
            </a:r>
            <a:endParaRPr lang="en-US" sz="2800" b="0" i="1" baseline="38000"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1721757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77827" name="TextBox 3"/>
          <p:cNvSpPr txBox="1">
            <a:spLocks noChangeArrowheads="1"/>
          </p:cNvSpPr>
          <p:nvPr/>
        </p:nvSpPr>
        <p:spPr bwMode="auto">
          <a:xfrm>
            <a:off x="304800" y="457200"/>
            <a:ext cx="8839200" cy="3994150"/>
          </a:xfrm>
          <a:prstGeom prst="rect">
            <a:avLst/>
          </a:prstGeom>
          <a:noFill/>
          <a:ln w="9525">
            <a:noFill/>
            <a:miter lim="800000"/>
            <a:headEnd/>
            <a:tailEnd/>
          </a:ln>
        </p:spPr>
        <p:txBody>
          <a:bodyPr>
            <a:prstTxWarp prst="textNoShape">
              <a:avLst/>
            </a:prstTxWarp>
            <a:spAutoFit/>
          </a:bodyPr>
          <a:lstStyle/>
          <a:p>
            <a:pPr algn="ctr"/>
            <a:r>
              <a:rPr lang="en-US" sz="2400" b="1" i="1"/>
              <a:t>What’s New??</a:t>
            </a:r>
            <a:endParaRPr lang="en-US" sz="2400"/>
          </a:p>
          <a:p>
            <a:r>
              <a:rPr lang="en-US" sz="2400"/>
              <a:t> </a:t>
            </a:r>
          </a:p>
          <a:p>
            <a:pPr>
              <a:lnSpc>
                <a:spcPct val="150000"/>
              </a:lnSpc>
              <a:buFont typeface="Arial" charset="0"/>
              <a:buChar char="•"/>
            </a:pPr>
            <a:r>
              <a:rPr lang="en-US" sz="2400"/>
              <a:t>  </a:t>
            </a:r>
            <a:r>
              <a:rPr lang="en-US" sz="2400">
                <a:solidFill>
                  <a:srgbClr val="000090"/>
                </a:solidFill>
              </a:rPr>
              <a:t>Content that is shorter but deeper</a:t>
            </a:r>
          </a:p>
          <a:p>
            <a:pPr>
              <a:lnSpc>
                <a:spcPct val="150000"/>
              </a:lnSpc>
              <a:buFont typeface="Arial" charset="0"/>
              <a:buChar char="•"/>
            </a:pPr>
            <a:r>
              <a:rPr lang="en-US" sz="2400">
                <a:solidFill>
                  <a:srgbClr val="000090"/>
                </a:solidFill>
              </a:rPr>
              <a:t>  Fewer factoids; More process</a:t>
            </a:r>
          </a:p>
          <a:p>
            <a:pPr>
              <a:lnSpc>
                <a:spcPct val="150000"/>
              </a:lnSpc>
              <a:buFont typeface="Arial" charset="0"/>
              <a:buChar char="•"/>
            </a:pPr>
            <a:r>
              <a:rPr lang="en-US" sz="2400">
                <a:solidFill>
                  <a:srgbClr val="000090"/>
                </a:solidFill>
              </a:rPr>
              <a:t>  Greater integration among the sciences</a:t>
            </a:r>
          </a:p>
          <a:p>
            <a:pPr>
              <a:lnSpc>
                <a:spcPct val="150000"/>
              </a:lnSpc>
              <a:buFont typeface="Arial" charset="0"/>
              <a:buChar char="•"/>
            </a:pPr>
            <a:r>
              <a:rPr lang="en-US" sz="2400">
                <a:solidFill>
                  <a:srgbClr val="000090"/>
                </a:solidFill>
              </a:rPr>
              <a:t>  Greater integration with engineering and technology</a:t>
            </a:r>
          </a:p>
          <a:p>
            <a:pPr>
              <a:lnSpc>
                <a:spcPct val="150000"/>
              </a:lnSpc>
              <a:buFont typeface="Arial" charset="0"/>
              <a:buChar char="•"/>
            </a:pPr>
            <a:r>
              <a:rPr lang="en-US" sz="2400">
                <a:solidFill>
                  <a:srgbClr val="000090"/>
                </a:solidFill>
              </a:rPr>
              <a:t>  Greater integration of and focus on human-related content</a:t>
            </a:r>
          </a:p>
          <a:p>
            <a:pPr>
              <a:lnSpc>
                <a:spcPct val="150000"/>
              </a:lnSpc>
            </a:pPr>
            <a:endParaRPr lang="en-US">
              <a:solidFill>
                <a:srgbClr val="00009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4000" b="1" dirty="0">
                <a:latin typeface="Arial" charset="0"/>
              </a:rPr>
              <a:t>Three dimensions</a:t>
            </a:r>
          </a:p>
        </p:txBody>
      </p:sp>
      <p:sp>
        <p:nvSpPr>
          <p:cNvPr id="53251" name="Rectangle 3"/>
          <p:cNvSpPr>
            <a:spLocks noGrp="1" noChangeArrowheads="1"/>
          </p:cNvSpPr>
          <p:nvPr>
            <p:ph idx="1"/>
          </p:nvPr>
        </p:nvSpPr>
        <p:spPr>
          <a:xfrm>
            <a:off x="381000" y="1600200"/>
            <a:ext cx="7772400" cy="3962400"/>
          </a:xfrm>
        </p:spPr>
        <p:txBody>
          <a:bodyPr/>
          <a:lstStyle/>
          <a:p>
            <a:pPr>
              <a:lnSpc>
                <a:spcPct val="90000"/>
              </a:lnSpc>
              <a:buFontTx/>
              <a:buChar char="•"/>
            </a:pPr>
            <a:r>
              <a:rPr lang="en-US" sz="3600" b="0" dirty="0" smtClean="0"/>
              <a:t>Scientific </a:t>
            </a:r>
            <a:r>
              <a:rPr lang="en-US" sz="3600" b="0" dirty="0"/>
              <a:t>and engineering </a:t>
            </a:r>
            <a:r>
              <a:rPr lang="en-US" sz="3600" b="0" dirty="0" smtClean="0"/>
              <a:t>practices</a:t>
            </a:r>
          </a:p>
          <a:p>
            <a:pPr>
              <a:lnSpc>
                <a:spcPct val="90000"/>
              </a:lnSpc>
            </a:pPr>
            <a:endParaRPr lang="en-US" sz="3600" b="0" dirty="0" smtClean="0"/>
          </a:p>
          <a:p>
            <a:pPr>
              <a:lnSpc>
                <a:spcPct val="90000"/>
              </a:lnSpc>
              <a:buFontTx/>
              <a:buChar char="•"/>
            </a:pPr>
            <a:r>
              <a:rPr lang="en-US" sz="3600" b="0" dirty="0" smtClean="0"/>
              <a:t>Crosscutting concepts</a:t>
            </a:r>
          </a:p>
          <a:p>
            <a:pPr>
              <a:lnSpc>
                <a:spcPct val="90000"/>
              </a:lnSpc>
            </a:pPr>
            <a:endParaRPr lang="en-US" sz="3600" b="0" dirty="0"/>
          </a:p>
          <a:p>
            <a:pPr>
              <a:lnSpc>
                <a:spcPct val="90000"/>
              </a:lnSpc>
              <a:buFontTx/>
              <a:buChar char="•"/>
            </a:pPr>
            <a:r>
              <a:rPr lang="en-US" sz="3600" b="0" dirty="0" smtClean="0"/>
              <a:t>Disciplinary core </a:t>
            </a:r>
            <a:r>
              <a:rPr lang="en-US" sz="3600" b="0" dirty="0"/>
              <a:t>ideas</a:t>
            </a:r>
          </a:p>
          <a:p>
            <a:pPr>
              <a:lnSpc>
                <a:spcPct val="90000"/>
              </a:lnSpc>
            </a:pPr>
            <a:endParaRPr lang="en-US"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n-US" sz="3600" b="1" dirty="0" smtClean="0">
                <a:latin typeface="+mn-lt"/>
              </a:rPr>
              <a:t>Scientific and engineering practices</a:t>
            </a:r>
            <a:r>
              <a:rPr lang="en-US" sz="4000" dirty="0" smtClean="0"/>
              <a:t/>
            </a:r>
            <a:br>
              <a:rPr lang="en-US" sz="4000" dirty="0" smtClean="0"/>
            </a:br>
            <a:endParaRPr lang="en-US" sz="4000" b="1" dirty="0">
              <a:latin typeface="Arial" charset="0"/>
            </a:endParaRPr>
          </a:p>
        </p:txBody>
      </p:sp>
      <p:sp>
        <p:nvSpPr>
          <p:cNvPr id="53251" name="Rectangle 3"/>
          <p:cNvSpPr>
            <a:spLocks noGrp="1" noChangeArrowheads="1"/>
          </p:cNvSpPr>
          <p:nvPr>
            <p:ph idx="1"/>
          </p:nvPr>
        </p:nvSpPr>
        <p:spPr>
          <a:xfrm>
            <a:off x="381000" y="1600200"/>
            <a:ext cx="7772400" cy="4572000"/>
          </a:xfrm>
        </p:spPr>
        <p:txBody>
          <a:bodyPr/>
          <a:lstStyle/>
          <a:p>
            <a:pPr marL="742950" indent="-742950">
              <a:lnSpc>
                <a:spcPct val="90000"/>
              </a:lnSpc>
              <a:buAutoNum type="arabicPeriod"/>
            </a:pPr>
            <a:r>
              <a:rPr lang="en-US" sz="3600" b="0" dirty="0" smtClean="0"/>
              <a:t>Asking questions and defining problems</a:t>
            </a:r>
          </a:p>
          <a:p>
            <a:pPr marL="742950" indent="-742950">
              <a:lnSpc>
                <a:spcPct val="90000"/>
              </a:lnSpc>
              <a:buAutoNum type="arabicPeriod"/>
            </a:pPr>
            <a:r>
              <a:rPr lang="en-US" sz="3600" b="0" dirty="0" smtClean="0"/>
              <a:t>Developing and using models</a:t>
            </a:r>
          </a:p>
          <a:p>
            <a:pPr marL="742950" indent="-742950">
              <a:lnSpc>
                <a:spcPct val="90000"/>
              </a:lnSpc>
              <a:buAutoNum type="arabicPeriod"/>
            </a:pPr>
            <a:r>
              <a:rPr lang="en-US" sz="3600" b="0" dirty="0" smtClean="0"/>
              <a:t>Planning and carrying out investigations</a:t>
            </a:r>
            <a:endParaRPr lang="en-US" sz="3600" b="0" dirty="0"/>
          </a:p>
          <a:p>
            <a:pPr marL="742950" indent="-742950">
              <a:lnSpc>
                <a:spcPct val="90000"/>
              </a:lnSpc>
              <a:buAutoNum type="arabicPeriod"/>
            </a:pPr>
            <a:r>
              <a:rPr lang="en-US" sz="3600" b="0" dirty="0" smtClean="0"/>
              <a:t>Analyzing and interpreting data</a:t>
            </a:r>
          </a:p>
          <a:p>
            <a:pPr marL="742950" indent="-742950">
              <a:lnSpc>
                <a:spcPct val="90000"/>
              </a:lnSpc>
              <a:buAutoNum type="arabicPeriod"/>
            </a:pPr>
            <a:r>
              <a:rPr lang="en-US" sz="3600" b="0" dirty="0" smtClean="0"/>
              <a:t>Using mathematics, information and computer technology</a:t>
            </a:r>
            <a:endParaRPr lang="en-US" sz="3600" b="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304800"/>
            <a:ext cx="8229600" cy="11430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n-US" sz="4000" b="1" dirty="0" smtClean="0">
                <a:latin typeface="+mn-lt"/>
              </a:rPr>
              <a:t>Scientific and engineering practices (cont’)</a:t>
            </a:r>
            <a:endParaRPr lang="en-US" sz="4000" b="1" dirty="0">
              <a:latin typeface="+mn-lt"/>
            </a:endParaRPr>
          </a:p>
        </p:txBody>
      </p:sp>
      <p:sp>
        <p:nvSpPr>
          <p:cNvPr id="53251" name="Rectangle 3"/>
          <p:cNvSpPr>
            <a:spLocks noGrp="1" noChangeArrowheads="1"/>
          </p:cNvSpPr>
          <p:nvPr>
            <p:ph idx="1"/>
          </p:nvPr>
        </p:nvSpPr>
        <p:spPr>
          <a:xfrm>
            <a:off x="457200" y="1600200"/>
            <a:ext cx="7772400" cy="3429000"/>
          </a:xfrm>
        </p:spPr>
        <p:txBody>
          <a:bodyPr/>
          <a:lstStyle/>
          <a:p>
            <a:pPr marL="742950" indent="-742950">
              <a:lnSpc>
                <a:spcPct val="90000"/>
              </a:lnSpc>
              <a:buAutoNum type="arabicPeriod" startAt="6"/>
            </a:pPr>
            <a:r>
              <a:rPr lang="en-US" sz="3600" b="0" dirty="0" smtClean="0"/>
              <a:t>Constructing explanations</a:t>
            </a:r>
          </a:p>
          <a:p>
            <a:pPr marL="742950" indent="-742950">
              <a:lnSpc>
                <a:spcPct val="90000"/>
              </a:lnSpc>
              <a:buAutoNum type="arabicPeriod" startAt="6"/>
            </a:pPr>
            <a:r>
              <a:rPr lang="en-US" sz="3600" b="0" dirty="0" smtClean="0"/>
              <a:t>Engaging in argument</a:t>
            </a:r>
          </a:p>
          <a:p>
            <a:pPr marL="742950" indent="-742950">
              <a:lnSpc>
                <a:spcPct val="90000"/>
              </a:lnSpc>
              <a:buAutoNum type="arabicPeriod" startAt="6"/>
            </a:pPr>
            <a:r>
              <a:rPr lang="en-US" sz="3600" b="0" dirty="0" smtClean="0"/>
              <a:t>Obtaining, evaluating, and communicating information</a:t>
            </a:r>
            <a:endParaRPr lang="en-US" sz="3600" b="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n-US" sz="3600" b="1" dirty="0" smtClean="0">
                <a:latin typeface="+mn-lt"/>
              </a:rPr>
              <a:t>Crosscutting concepts</a:t>
            </a:r>
            <a:r>
              <a:rPr lang="en-US" sz="4000" dirty="0" smtClean="0"/>
              <a:t/>
            </a:r>
            <a:br>
              <a:rPr lang="en-US" sz="4000" dirty="0" smtClean="0"/>
            </a:br>
            <a:endParaRPr lang="en-US" sz="4000" b="1" dirty="0">
              <a:latin typeface="Arial" charset="0"/>
            </a:endParaRPr>
          </a:p>
        </p:txBody>
      </p:sp>
      <p:sp>
        <p:nvSpPr>
          <p:cNvPr id="53251" name="Rectangle 3"/>
          <p:cNvSpPr>
            <a:spLocks noGrp="1" noChangeArrowheads="1"/>
          </p:cNvSpPr>
          <p:nvPr>
            <p:ph idx="1"/>
          </p:nvPr>
        </p:nvSpPr>
        <p:spPr>
          <a:xfrm>
            <a:off x="381000" y="1600200"/>
            <a:ext cx="7772400" cy="4495800"/>
          </a:xfrm>
        </p:spPr>
        <p:txBody>
          <a:bodyPr/>
          <a:lstStyle/>
          <a:p>
            <a:pPr marL="742950" indent="-742950">
              <a:lnSpc>
                <a:spcPct val="90000"/>
              </a:lnSpc>
              <a:buAutoNum type="arabicPeriod"/>
            </a:pPr>
            <a:r>
              <a:rPr lang="en-US" sz="3600" b="0" dirty="0" smtClean="0"/>
              <a:t>Patterns</a:t>
            </a:r>
          </a:p>
          <a:p>
            <a:pPr marL="742950" indent="-742950">
              <a:lnSpc>
                <a:spcPct val="90000"/>
              </a:lnSpc>
              <a:buAutoNum type="arabicPeriod"/>
            </a:pPr>
            <a:r>
              <a:rPr lang="en-US" sz="3600" b="0" dirty="0" smtClean="0"/>
              <a:t>Cause and effect</a:t>
            </a:r>
          </a:p>
          <a:p>
            <a:pPr marL="742950" indent="-742950">
              <a:lnSpc>
                <a:spcPct val="90000"/>
              </a:lnSpc>
              <a:buAutoNum type="arabicPeriod"/>
            </a:pPr>
            <a:r>
              <a:rPr lang="en-US" sz="3600" b="0" dirty="0" smtClean="0"/>
              <a:t>Scale, proportion and quantity</a:t>
            </a:r>
          </a:p>
          <a:p>
            <a:pPr marL="742950" indent="-742950">
              <a:lnSpc>
                <a:spcPct val="90000"/>
              </a:lnSpc>
              <a:buAutoNum type="arabicPeriod"/>
            </a:pPr>
            <a:r>
              <a:rPr lang="en-US" sz="3600" b="0" dirty="0" smtClean="0"/>
              <a:t>Systems and system models</a:t>
            </a:r>
          </a:p>
          <a:p>
            <a:pPr marL="742950" indent="-742950">
              <a:lnSpc>
                <a:spcPct val="90000"/>
              </a:lnSpc>
              <a:buAutoNum type="arabicPeriod"/>
            </a:pPr>
            <a:r>
              <a:rPr lang="en-US" sz="3600" b="0" dirty="0" smtClean="0"/>
              <a:t>Energy and matter</a:t>
            </a:r>
          </a:p>
          <a:p>
            <a:pPr marL="742950" indent="-742950">
              <a:lnSpc>
                <a:spcPct val="90000"/>
              </a:lnSpc>
              <a:buAutoNum type="arabicPeriod"/>
            </a:pPr>
            <a:r>
              <a:rPr lang="en-US" sz="3600" b="0" dirty="0" smtClean="0"/>
              <a:t>Structure and function</a:t>
            </a:r>
          </a:p>
          <a:p>
            <a:pPr marL="742950" indent="-742950">
              <a:lnSpc>
                <a:spcPct val="90000"/>
              </a:lnSpc>
              <a:buAutoNum type="arabicPeriod"/>
            </a:pPr>
            <a:r>
              <a:rPr lang="en-US" sz="3600" b="0" dirty="0" smtClean="0"/>
              <a:t>Stability and change</a:t>
            </a:r>
            <a:endParaRPr lang="en-US" sz="3600" b="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457200" y="4572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dirty="0" smtClean="0">
                <a:solidFill>
                  <a:srgbClr val="7030A0"/>
                </a:solidFill>
              </a:rPr>
              <a:t>Recommendations for Standards Writers</a:t>
            </a:r>
            <a:endParaRPr lang="en-US" sz="3200" b="1" dirty="0">
              <a:solidFill>
                <a:srgbClr val="7030A0"/>
              </a:solidFill>
            </a:endParaRPr>
          </a:p>
        </p:txBody>
      </p:sp>
      <p:sp>
        <p:nvSpPr>
          <p:cNvPr id="73731" name="Rectangle 3"/>
          <p:cNvSpPr>
            <a:spLocks noGrp="1" noChangeArrowheads="1"/>
          </p:cNvSpPr>
          <p:nvPr>
            <p:ph idx="1"/>
          </p:nvPr>
        </p:nvSpPr>
        <p:spPr>
          <a:xfrm>
            <a:off x="381000" y="1447800"/>
            <a:ext cx="7772400" cy="5181600"/>
          </a:xfrm>
        </p:spPr>
        <p:txBody>
          <a:bodyPr/>
          <a:lstStyle/>
          <a:p>
            <a:r>
              <a:rPr lang="en-US" sz="2800" u="sng" dirty="0"/>
              <a:t>Recommendation 1</a:t>
            </a:r>
            <a:r>
              <a:rPr lang="en-US" sz="2800" dirty="0"/>
              <a:t>: </a:t>
            </a:r>
            <a:r>
              <a:rPr lang="en-US" sz="2800" b="0" dirty="0"/>
              <a:t>Standards should set rigorous learning goals that represent a common expectation for all students. </a:t>
            </a:r>
          </a:p>
          <a:p>
            <a:r>
              <a:rPr lang="en-US" sz="2800" u="sng" dirty="0"/>
              <a:t>Recommendation 2</a:t>
            </a:r>
            <a:r>
              <a:rPr lang="en-US" sz="2800" dirty="0"/>
              <a:t>: </a:t>
            </a:r>
            <a:r>
              <a:rPr lang="en-US" sz="2800" b="0" dirty="0"/>
              <a:t>Standards should be scientifically accurate yet also clear, concise, and comprehensible to science educators.</a:t>
            </a:r>
          </a:p>
          <a:p>
            <a:r>
              <a:rPr lang="en-US" sz="2800" u="sng" dirty="0"/>
              <a:t>Recommendation 3</a:t>
            </a:r>
            <a:r>
              <a:rPr lang="en-US" sz="2800" dirty="0"/>
              <a:t>: </a:t>
            </a:r>
            <a:r>
              <a:rPr lang="en-US" sz="2800" b="0" dirty="0"/>
              <a:t>Standards should be limited in number. </a:t>
            </a:r>
            <a:endParaRPr lang="en-US" sz="2800" b="0" dirty="0" smtClean="0"/>
          </a:p>
          <a:p>
            <a:r>
              <a:rPr lang="en-US" sz="2800" u="sng" dirty="0"/>
              <a:t>Recommendation 4</a:t>
            </a:r>
            <a:r>
              <a:rPr lang="en-US" sz="2800" dirty="0"/>
              <a:t>: </a:t>
            </a:r>
            <a:r>
              <a:rPr lang="en-US" sz="2800" b="0" dirty="0"/>
              <a:t>Standards should emphasize all three dimensions articulated in the framework</a:t>
            </a:r>
          </a:p>
          <a:p>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905000" y="381000"/>
            <a:ext cx="53340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dirty="0" smtClean="0">
                <a:solidFill>
                  <a:srgbClr val="7030A0"/>
                </a:solidFill>
              </a:rPr>
              <a:t>Recommendations </a:t>
            </a:r>
            <a:r>
              <a:rPr lang="en-US" sz="3200" b="1" i="1" dirty="0" smtClean="0">
                <a:solidFill>
                  <a:srgbClr val="7030A0"/>
                </a:solidFill>
              </a:rPr>
              <a:t>continued</a:t>
            </a:r>
            <a:endParaRPr lang="en-US" sz="3200" b="1" i="1" dirty="0">
              <a:solidFill>
                <a:srgbClr val="7030A0"/>
              </a:solidFill>
            </a:endParaRPr>
          </a:p>
        </p:txBody>
      </p:sp>
      <p:sp>
        <p:nvSpPr>
          <p:cNvPr id="73731" name="Rectangle 3"/>
          <p:cNvSpPr>
            <a:spLocks noGrp="1" noChangeArrowheads="1"/>
          </p:cNvSpPr>
          <p:nvPr>
            <p:ph idx="1"/>
          </p:nvPr>
        </p:nvSpPr>
        <p:spPr>
          <a:xfrm>
            <a:off x="381000" y="1676400"/>
            <a:ext cx="7772400" cy="5181600"/>
          </a:xfrm>
        </p:spPr>
        <p:txBody>
          <a:bodyPr/>
          <a:lstStyle/>
          <a:p>
            <a:r>
              <a:rPr lang="en-US" sz="2800" u="sng" dirty="0"/>
              <a:t>Recommendation 5</a:t>
            </a:r>
            <a:r>
              <a:rPr lang="en-US" sz="2800" dirty="0"/>
              <a:t>: </a:t>
            </a:r>
            <a:r>
              <a:rPr lang="en-US" sz="2800" b="0" dirty="0"/>
              <a:t>Standards should include performance expectations that integrate the </a:t>
            </a:r>
            <a:r>
              <a:rPr lang="en-US" sz="2800" b="0" dirty="0" smtClean="0"/>
              <a:t>three dimensions. </a:t>
            </a:r>
            <a:r>
              <a:rPr lang="en-US" sz="2800" b="0" dirty="0"/>
              <a:t>These expectations should require that students demonstrate knowledge-in-use and include criteria for identifying successful performance. </a:t>
            </a:r>
            <a:endParaRPr lang="en-US" sz="2800" b="0" dirty="0" smtClean="0"/>
          </a:p>
          <a:p>
            <a:r>
              <a:rPr lang="en-US" sz="2800" u="sng" dirty="0"/>
              <a:t>Recommendation 6</a:t>
            </a:r>
            <a:r>
              <a:rPr lang="en-US" sz="2800" dirty="0"/>
              <a:t>: </a:t>
            </a:r>
            <a:r>
              <a:rPr lang="en-US" sz="2800" b="0" dirty="0"/>
              <a:t>Standards should incorporate boundary </a:t>
            </a:r>
            <a:r>
              <a:rPr lang="en-US" sz="2800" b="0" dirty="0" smtClean="0"/>
              <a:t>statements, including what </a:t>
            </a:r>
            <a:r>
              <a:rPr lang="en-US" sz="2800" b="0" dirty="0"/>
              <a:t>does </a:t>
            </a:r>
            <a:r>
              <a:rPr lang="en-US" sz="2800" b="0" i="1" dirty="0"/>
              <a:t>not</a:t>
            </a:r>
            <a:r>
              <a:rPr lang="en-US" sz="2800" b="0" dirty="0"/>
              <a:t> need to be taught in order for students to achieve the standard. </a:t>
            </a:r>
          </a:p>
          <a:p>
            <a:endParaRPr lang="en-US" sz="2800" b="0"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51506256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905000" y="304800"/>
            <a:ext cx="53340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dirty="0" smtClean="0">
                <a:solidFill>
                  <a:srgbClr val="7030A0"/>
                </a:solidFill>
              </a:rPr>
              <a:t>Recommendations </a:t>
            </a:r>
            <a:r>
              <a:rPr lang="en-US" sz="3200" b="1" i="1" dirty="0" smtClean="0">
                <a:solidFill>
                  <a:srgbClr val="7030A0"/>
                </a:solidFill>
              </a:rPr>
              <a:t>continued</a:t>
            </a:r>
            <a:endParaRPr lang="en-US" sz="3200" b="1" i="1" dirty="0">
              <a:solidFill>
                <a:srgbClr val="7030A0"/>
              </a:solidFill>
            </a:endParaRPr>
          </a:p>
        </p:txBody>
      </p:sp>
      <p:sp>
        <p:nvSpPr>
          <p:cNvPr id="73731" name="Rectangle 3"/>
          <p:cNvSpPr>
            <a:spLocks noGrp="1" noChangeArrowheads="1"/>
          </p:cNvSpPr>
          <p:nvPr>
            <p:ph idx="1"/>
          </p:nvPr>
        </p:nvSpPr>
        <p:spPr>
          <a:xfrm>
            <a:off x="381000" y="1676400"/>
            <a:ext cx="7772400" cy="5181600"/>
          </a:xfrm>
        </p:spPr>
        <p:txBody>
          <a:bodyPr/>
          <a:lstStyle/>
          <a:p>
            <a:r>
              <a:rPr lang="en-US" sz="2800" u="sng" dirty="0"/>
              <a:t>Recommendation 7</a:t>
            </a:r>
            <a:r>
              <a:rPr lang="en-US" sz="2800" dirty="0"/>
              <a:t>: </a:t>
            </a:r>
            <a:r>
              <a:rPr lang="en-US" sz="2800" b="0" dirty="0"/>
              <a:t>Standards should be organized as sequences that support students’ learning over multiple grades. They should take into account how students’ command of the concepts, core ideas, and practices becomes more sophisticated over time with appropriate instructional experiences. </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218959617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77827" name="TextBox 3"/>
          <p:cNvSpPr txBox="1">
            <a:spLocks noChangeArrowheads="1"/>
          </p:cNvSpPr>
          <p:nvPr/>
        </p:nvSpPr>
        <p:spPr bwMode="auto">
          <a:xfrm>
            <a:off x="304800" y="457200"/>
            <a:ext cx="8839200" cy="4978400"/>
          </a:xfrm>
          <a:prstGeom prst="rect">
            <a:avLst/>
          </a:prstGeom>
          <a:noFill/>
          <a:ln w="9525">
            <a:noFill/>
            <a:miter lim="800000"/>
            <a:headEnd/>
            <a:tailEnd/>
          </a:ln>
        </p:spPr>
        <p:txBody>
          <a:bodyPr>
            <a:prstTxWarp prst="textNoShape">
              <a:avLst/>
            </a:prstTxWarp>
            <a:spAutoFit/>
          </a:bodyPr>
          <a:lstStyle/>
          <a:p>
            <a:pPr algn="ctr">
              <a:defRPr/>
            </a:pPr>
            <a:r>
              <a:rPr lang="en-US" sz="2400" b="1" i="1" dirty="0">
                <a:solidFill>
                  <a:srgbClr val="FF0000"/>
                </a:solidFill>
              </a:rPr>
              <a:t>The New National K-12 Science Standards: </a:t>
            </a:r>
          </a:p>
          <a:p>
            <a:pPr algn="ctr">
              <a:defRPr/>
            </a:pPr>
            <a:r>
              <a:rPr lang="en-US" sz="2400" b="1" i="1" dirty="0">
                <a:solidFill>
                  <a:srgbClr val="FF0000"/>
                </a:solidFill>
              </a:rPr>
              <a:t>A 2-Step Process</a:t>
            </a:r>
            <a:endParaRPr lang="en-US" sz="2400" dirty="0">
              <a:solidFill>
                <a:srgbClr val="FF0000"/>
              </a:solidFill>
            </a:endParaRPr>
          </a:p>
          <a:p>
            <a:pPr>
              <a:defRPr/>
            </a:pPr>
            <a:r>
              <a:rPr lang="en-US" sz="2400" dirty="0">
                <a:solidFill>
                  <a:srgbClr val="FF0000"/>
                </a:solidFill>
              </a:rPr>
              <a:t> </a:t>
            </a:r>
          </a:p>
          <a:p>
            <a:pPr marL="457200" indent="-457200">
              <a:lnSpc>
                <a:spcPct val="150000"/>
              </a:lnSpc>
              <a:spcAft>
                <a:spcPts val="2400"/>
              </a:spcAft>
              <a:buFont typeface="+mj-lt"/>
              <a:buAutoNum type="arabicPeriod"/>
              <a:defRPr/>
            </a:pPr>
            <a:r>
              <a:rPr lang="en-US" sz="2400" dirty="0">
                <a:solidFill>
                  <a:srgbClr val="0033CC"/>
                </a:solidFill>
              </a:rPr>
              <a:t>“</a:t>
            </a:r>
            <a:r>
              <a:rPr lang="en-US" sz="2400" b="1" i="1" dirty="0">
                <a:solidFill>
                  <a:srgbClr val="0033CC"/>
                </a:solidFill>
              </a:rPr>
              <a:t>Conceptual Framework for New Science Education Standards</a:t>
            </a:r>
            <a:r>
              <a:rPr lang="en-US" sz="2400" dirty="0">
                <a:solidFill>
                  <a:srgbClr val="0033CC"/>
                </a:solidFill>
              </a:rPr>
              <a:t>” --- A National Academy of Science report by the NRC (National Research Council),</a:t>
            </a:r>
            <a:r>
              <a:rPr lang="en-US" sz="2400" dirty="0" smtClean="0">
                <a:solidFill>
                  <a:srgbClr val="0033CC"/>
                </a:solidFill>
              </a:rPr>
              <a:t> came out </a:t>
            </a:r>
            <a:r>
              <a:rPr lang="en-US" sz="2400" i="1" dirty="0" smtClean="0">
                <a:solidFill>
                  <a:srgbClr val="0033CC"/>
                </a:solidFill>
              </a:rPr>
              <a:t>THIS </a:t>
            </a:r>
            <a:r>
              <a:rPr lang="en-US" sz="2400" i="1" dirty="0">
                <a:solidFill>
                  <a:srgbClr val="0033CC"/>
                </a:solidFill>
              </a:rPr>
              <a:t>MONTH!</a:t>
            </a:r>
          </a:p>
          <a:p>
            <a:pPr marL="457200" indent="-457200">
              <a:lnSpc>
                <a:spcPct val="150000"/>
              </a:lnSpc>
              <a:spcAft>
                <a:spcPts val="2400"/>
              </a:spcAft>
              <a:buFont typeface="+mj-lt"/>
              <a:buAutoNum type="arabicPeriod"/>
              <a:defRPr/>
            </a:pPr>
            <a:r>
              <a:rPr lang="en-US" sz="2400" dirty="0">
                <a:solidFill>
                  <a:srgbClr val="0033CC"/>
                </a:solidFill>
              </a:rPr>
              <a:t>Actual standards will be written by </a:t>
            </a:r>
            <a:r>
              <a:rPr lang="en-US" sz="2400" i="1" dirty="0">
                <a:solidFill>
                  <a:srgbClr val="0033CC"/>
                </a:solidFill>
              </a:rPr>
              <a:t>Achieve, Inc</a:t>
            </a:r>
            <a:r>
              <a:rPr lang="en-US" sz="2400" dirty="0">
                <a:solidFill>
                  <a:srgbClr val="0033CC"/>
                </a:solidFill>
              </a:rPr>
              <a:t>. (finished</a:t>
            </a:r>
            <a:r>
              <a:rPr lang="en-US" sz="2400" dirty="0" smtClean="0">
                <a:solidFill>
                  <a:srgbClr val="0033CC"/>
                </a:solidFill>
              </a:rPr>
              <a:t> late-2012?</a:t>
            </a:r>
            <a:r>
              <a:rPr lang="en-US" sz="2400" dirty="0">
                <a:solidFill>
                  <a:srgbClr val="0033CC"/>
                </a:solidFill>
              </a:rPr>
              <a:t>??)</a:t>
            </a:r>
          </a:p>
          <a:p>
            <a:pPr>
              <a:lnSpc>
                <a:spcPct val="150000"/>
              </a:lnSpc>
              <a:spcAft>
                <a:spcPts val="2400"/>
              </a:spcAft>
              <a:defRPr/>
            </a:pPr>
            <a:endParaRPr lang="en-US" dirty="0">
              <a:solidFill>
                <a:srgbClr val="0033C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905000" y="381000"/>
            <a:ext cx="53340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dirty="0" smtClean="0">
                <a:solidFill>
                  <a:srgbClr val="7030A0"/>
                </a:solidFill>
              </a:rPr>
              <a:t>Recommendations </a:t>
            </a:r>
            <a:r>
              <a:rPr lang="en-US" sz="3200" b="1" i="1" dirty="0" smtClean="0">
                <a:solidFill>
                  <a:srgbClr val="7030A0"/>
                </a:solidFill>
              </a:rPr>
              <a:t>continued</a:t>
            </a:r>
            <a:endParaRPr lang="en-US" sz="3200" b="1" i="1" dirty="0">
              <a:solidFill>
                <a:srgbClr val="7030A0"/>
              </a:solidFill>
            </a:endParaRPr>
          </a:p>
        </p:txBody>
      </p:sp>
      <p:sp>
        <p:nvSpPr>
          <p:cNvPr id="73731" name="Rectangle 3"/>
          <p:cNvSpPr>
            <a:spLocks noGrp="1" noChangeArrowheads="1"/>
          </p:cNvSpPr>
          <p:nvPr>
            <p:ph idx="1"/>
          </p:nvPr>
        </p:nvSpPr>
        <p:spPr>
          <a:xfrm>
            <a:off x="381000" y="1600200"/>
            <a:ext cx="7924800" cy="5715000"/>
          </a:xfrm>
        </p:spPr>
        <p:txBody>
          <a:bodyPr/>
          <a:lstStyle/>
          <a:p>
            <a:r>
              <a:rPr lang="en-US" sz="2800" u="sng" dirty="0"/>
              <a:t>Recommendation 8</a:t>
            </a:r>
            <a:r>
              <a:rPr lang="en-US" sz="2800" dirty="0"/>
              <a:t>: </a:t>
            </a:r>
            <a:r>
              <a:rPr lang="en-US" sz="2800" b="0" dirty="0"/>
              <a:t>Whenever possible, the progressions in standards should be informed by existing research on learning and teaching. </a:t>
            </a:r>
            <a:endParaRPr lang="en-US" sz="2800" b="0" dirty="0" smtClean="0"/>
          </a:p>
          <a:p>
            <a:pPr marL="857250" lvl="1" indent="-457200">
              <a:buFont typeface="Arial" pitchFamily="34" charset="0"/>
              <a:buChar char="•"/>
            </a:pPr>
            <a:r>
              <a:rPr lang="en-US" sz="2800" b="0" dirty="0"/>
              <a:t>	</a:t>
            </a:r>
            <a:r>
              <a:rPr lang="en-US" sz="2800" b="0" dirty="0" smtClean="0"/>
              <a:t>In </a:t>
            </a:r>
            <a:r>
              <a:rPr lang="en-US" sz="2800" b="0" dirty="0"/>
              <a:t>cases in which insufficient research is available to inform a progression, or in which there is a lack of consensus on the research findings, the progression should be developed on the basis of a reasoned argument about learning and teaching. The sequences described in the framework can be used as guidance. </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214124855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905000" y="457200"/>
            <a:ext cx="52578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dirty="0" smtClean="0">
                <a:solidFill>
                  <a:srgbClr val="7030A0"/>
                </a:solidFill>
              </a:rPr>
              <a:t>Recommendations </a:t>
            </a:r>
            <a:r>
              <a:rPr lang="en-US" sz="3200" b="1" i="1" dirty="0" smtClean="0">
                <a:solidFill>
                  <a:srgbClr val="7030A0"/>
                </a:solidFill>
              </a:rPr>
              <a:t>continued</a:t>
            </a:r>
            <a:endParaRPr lang="en-US" sz="3200" b="1" i="1" dirty="0">
              <a:solidFill>
                <a:srgbClr val="7030A0"/>
              </a:solidFill>
            </a:endParaRPr>
          </a:p>
        </p:txBody>
      </p:sp>
      <p:sp>
        <p:nvSpPr>
          <p:cNvPr id="73731" name="Rectangle 3"/>
          <p:cNvSpPr>
            <a:spLocks noGrp="1" noChangeArrowheads="1"/>
          </p:cNvSpPr>
          <p:nvPr>
            <p:ph idx="1"/>
          </p:nvPr>
        </p:nvSpPr>
        <p:spPr>
          <a:xfrm>
            <a:off x="457200" y="1600200"/>
            <a:ext cx="7924800" cy="5715000"/>
          </a:xfrm>
        </p:spPr>
        <p:txBody>
          <a:bodyPr/>
          <a:lstStyle/>
          <a:p>
            <a:r>
              <a:rPr lang="en-US" sz="2800" u="sng" dirty="0"/>
              <a:t>Recommendation 9</a:t>
            </a:r>
            <a:r>
              <a:rPr lang="en-US" sz="2800" dirty="0"/>
              <a:t>: </a:t>
            </a:r>
            <a:r>
              <a:rPr lang="en-US" sz="2800" b="0" dirty="0"/>
              <a:t>The committee recommends that the diverse needs of students and of states be met by developing grade-band </a:t>
            </a:r>
            <a:r>
              <a:rPr lang="en-US" sz="2800" b="0" dirty="0" smtClean="0"/>
              <a:t>standards. </a:t>
            </a:r>
            <a:r>
              <a:rPr lang="en-US" sz="2800" b="0" dirty="0"/>
              <a:t>For those states that prefer or require grade-by-grade standards, a suggested elaboration on grade-band standards could be </a:t>
            </a:r>
            <a:r>
              <a:rPr lang="en-US" sz="2800" b="0" dirty="0" smtClean="0"/>
              <a:t>provided.</a:t>
            </a:r>
          </a:p>
          <a:p>
            <a:r>
              <a:rPr lang="en-US" sz="2800" u="sng" dirty="0"/>
              <a:t>Recommendation 10</a:t>
            </a:r>
            <a:r>
              <a:rPr lang="en-US" sz="2800" dirty="0"/>
              <a:t>: </a:t>
            </a:r>
            <a:r>
              <a:rPr lang="en-US" sz="2800" b="0" dirty="0"/>
              <a:t>If grade-by-grade standards are </a:t>
            </a:r>
            <a:r>
              <a:rPr lang="en-US" sz="2800" b="0" dirty="0" smtClean="0"/>
              <a:t>written, </a:t>
            </a:r>
            <a:r>
              <a:rPr lang="en-US" sz="2800" b="0" dirty="0"/>
              <a:t>these standards should </a:t>
            </a:r>
            <a:r>
              <a:rPr lang="en-US" sz="2800" b="0" dirty="0" smtClean="0"/>
              <a:t>provide </a:t>
            </a:r>
            <a:r>
              <a:rPr lang="en-US" sz="2800" b="0" dirty="0"/>
              <a:t>a coherent progression within each grade band.</a:t>
            </a:r>
          </a:p>
          <a:p>
            <a:r>
              <a:rPr lang="en-US" sz="2800" b="0" dirty="0" smtClean="0"/>
              <a:t> </a:t>
            </a:r>
            <a:endParaRPr lang="en-US" sz="2800" b="0"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67285371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981200" y="381000"/>
            <a:ext cx="5181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dirty="0" smtClean="0">
                <a:solidFill>
                  <a:srgbClr val="7030A0"/>
                </a:solidFill>
              </a:rPr>
              <a:t>Recommendations </a:t>
            </a:r>
            <a:r>
              <a:rPr lang="en-US" sz="3200" b="1" i="1" dirty="0" smtClean="0">
                <a:solidFill>
                  <a:srgbClr val="7030A0"/>
                </a:solidFill>
              </a:rPr>
              <a:t>continued</a:t>
            </a:r>
            <a:endParaRPr lang="en-US" sz="3200" b="1" i="1" dirty="0">
              <a:solidFill>
                <a:srgbClr val="7030A0"/>
              </a:solidFill>
            </a:endParaRPr>
          </a:p>
        </p:txBody>
      </p:sp>
      <p:sp>
        <p:nvSpPr>
          <p:cNvPr id="73731" name="Rectangle 3"/>
          <p:cNvSpPr>
            <a:spLocks noGrp="1" noChangeArrowheads="1"/>
          </p:cNvSpPr>
          <p:nvPr>
            <p:ph idx="1"/>
          </p:nvPr>
        </p:nvSpPr>
        <p:spPr>
          <a:xfrm>
            <a:off x="381000" y="1600200"/>
            <a:ext cx="7924800" cy="5715000"/>
          </a:xfrm>
        </p:spPr>
        <p:txBody>
          <a:bodyPr/>
          <a:lstStyle/>
          <a:p>
            <a:r>
              <a:rPr lang="en-US" sz="2800" u="sng" dirty="0"/>
              <a:t>Recommendation 11</a:t>
            </a:r>
            <a:r>
              <a:rPr lang="en-US" sz="2800" dirty="0"/>
              <a:t>: </a:t>
            </a:r>
            <a:r>
              <a:rPr lang="en-US" sz="2800" b="0" dirty="0"/>
              <a:t>Any assumptions about the resources, time, and teacher expertise needed for students to achieve particular standards should be made explicit.</a:t>
            </a:r>
          </a:p>
          <a:p>
            <a:r>
              <a:rPr lang="en-US" sz="2800" u="sng" dirty="0"/>
              <a:t>Recommendation 12</a:t>
            </a:r>
            <a:r>
              <a:rPr lang="en-US" sz="2800" dirty="0"/>
              <a:t>: </a:t>
            </a:r>
            <a:r>
              <a:rPr lang="en-US" sz="2800" b="0" dirty="0"/>
              <a:t>The standards for the sciences and engineering should align coherently with those for other K-12 subjects. Alignment with the Common Core standards in mathematics and English/language arts is especially important.</a:t>
            </a:r>
          </a:p>
          <a:p>
            <a:r>
              <a:rPr lang="en-US" sz="2800" b="0" dirty="0" smtClean="0"/>
              <a:t> </a:t>
            </a:r>
            <a:endParaRPr lang="en-US" sz="2800" b="0"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148052608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966686" y="381000"/>
            <a:ext cx="52578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200" b="1" dirty="0" smtClean="0">
                <a:solidFill>
                  <a:srgbClr val="7030A0"/>
                </a:solidFill>
              </a:rPr>
              <a:t>Recommendations </a:t>
            </a:r>
            <a:r>
              <a:rPr lang="en-US" sz="3200" b="1" i="1" dirty="0" smtClean="0">
                <a:solidFill>
                  <a:srgbClr val="7030A0"/>
                </a:solidFill>
              </a:rPr>
              <a:t>continued</a:t>
            </a:r>
            <a:endParaRPr lang="en-US" sz="3200" b="1" i="1" dirty="0">
              <a:solidFill>
                <a:srgbClr val="7030A0"/>
              </a:solidFill>
            </a:endParaRPr>
          </a:p>
        </p:txBody>
      </p:sp>
      <p:sp>
        <p:nvSpPr>
          <p:cNvPr id="73731" name="Rectangle 3"/>
          <p:cNvSpPr>
            <a:spLocks noGrp="1" noChangeArrowheads="1"/>
          </p:cNvSpPr>
          <p:nvPr>
            <p:ph idx="1"/>
          </p:nvPr>
        </p:nvSpPr>
        <p:spPr>
          <a:xfrm>
            <a:off x="381000" y="1600200"/>
            <a:ext cx="7924800" cy="5715000"/>
          </a:xfrm>
        </p:spPr>
        <p:txBody>
          <a:bodyPr/>
          <a:lstStyle/>
          <a:p>
            <a:r>
              <a:rPr lang="en-US" sz="2800" u="sng" dirty="0"/>
              <a:t>Recommendation 13</a:t>
            </a:r>
            <a:r>
              <a:rPr lang="en-US" sz="2800" dirty="0"/>
              <a:t>: </a:t>
            </a:r>
            <a:r>
              <a:rPr lang="en-US" sz="2800" b="0" dirty="0"/>
              <a:t>In designing standards and performance expectations, issues related to diversity and equity need to be taken into account. In particular, performance expectations should provide students with multiple ways of demonstrating competence in science</a:t>
            </a:r>
            <a:r>
              <a:rPr lang="en-US" sz="2800" b="0" dirty="0" smtClean="0"/>
              <a:t>.</a:t>
            </a:r>
            <a:endParaRPr lang="en-US" sz="2800" b="0"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80976477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4267200" cy="838200"/>
          </a:xfrm>
        </p:spPr>
        <p:txBody>
          <a:bodyPr/>
          <a:lstStyle/>
          <a:p>
            <a:r>
              <a:rPr lang="en-US" dirty="0" smtClean="0"/>
              <a:t>Organizational Structure</a:t>
            </a:r>
            <a:endParaRPr lang="en-US" dirty="0"/>
          </a:p>
        </p:txBody>
      </p:sp>
      <p:sp>
        <p:nvSpPr>
          <p:cNvPr id="3" name="Content Placeholder 2"/>
          <p:cNvSpPr>
            <a:spLocks noGrp="1"/>
          </p:cNvSpPr>
          <p:nvPr>
            <p:ph idx="1"/>
          </p:nvPr>
        </p:nvSpPr>
        <p:spPr>
          <a:xfrm>
            <a:off x="381000" y="1905000"/>
            <a:ext cx="7772400" cy="4572000"/>
          </a:xfrm>
        </p:spPr>
        <p:txBody>
          <a:bodyPr>
            <a:normAutofit/>
          </a:bodyPr>
          <a:lstStyle/>
          <a:p>
            <a:r>
              <a:rPr lang="en-US" sz="3600" dirty="0" smtClean="0"/>
              <a:t>Core Idea (Ex. LS1)</a:t>
            </a:r>
          </a:p>
          <a:p>
            <a:pPr lvl="1"/>
            <a:r>
              <a:rPr lang="en-US" sz="3600" dirty="0" smtClean="0"/>
              <a:t>Sub-ideas (Ex. LS1.A)</a:t>
            </a:r>
          </a:p>
          <a:p>
            <a:pPr lvl="2"/>
            <a:r>
              <a:rPr lang="en-US" sz="3600" dirty="0" smtClean="0"/>
              <a:t>Grade-band endpoints (ex. By the end of grade 2)</a:t>
            </a:r>
            <a:endParaRPr lang="en-US"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4267200" cy="838200"/>
          </a:xfrm>
        </p:spPr>
        <p:txBody>
          <a:bodyPr/>
          <a:lstStyle/>
          <a:p>
            <a:r>
              <a:rPr lang="en-US" dirty="0" smtClean="0"/>
              <a:t>Life Sciences: Core Ideas</a:t>
            </a:r>
            <a:endParaRPr lang="en-US" dirty="0"/>
          </a:p>
        </p:txBody>
      </p:sp>
      <p:sp>
        <p:nvSpPr>
          <p:cNvPr id="3" name="Content Placeholder 2"/>
          <p:cNvSpPr>
            <a:spLocks noGrp="1"/>
          </p:cNvSpPr>
          <p:nvPr>
            <p:ph idx="1"/>
          </p:nvPr>
        </p:nvSpPr>
        <p:spPr>
          <a:xfrm>
            <a:off x="381000" y="1600200"/>
            <a:ext cx="7772400" cy="4572000"/>
          </a:xfrm>
        </p:spPr>
        <p:txBody>
          <a:bodyPr/>
          <a:lstStyle/>
          <a:p>
            <a:r>
              <a:rPr lang="en-US" b="0" dirty="0" smtClean="0"/>
              <a:t>LS1 - From </a:t>
            </a:r>
            <a:r>
              <a:rPr lang="en-US" b="0" dirty="0"/>
              <a:t>Molecules to Organisms: Structures and </a:t>
            </a:r>
            <a:r>
              <a:rPr lang="en-US" b="0" dirty="0" smtClean="0"/>
              <a:t>Processes</a:t>
            </a:r>
          </a:p>
          <a:p>
            <a:r>
              <a:rPr lang="en-US" b="0" dirty="0" smtClean="0"/>
              <a:t>LS2 - Ecosystems</a:t>
            </a:r>
            <a:r>
              <a:rPr lang="en-US" b="0" dirty="0"/>
              <a:t>: Interactions, Energy, and </a:t>
            </a:r>
            <a:r>
              <a:rPr lang="en-US" b="0" dirty="0" smtClean="0"/>
              <a:t>Dynamics</a:t>
            </a:r>
          </a:p>
          <a:p>
            <a:r>
              <a:rPr lang="en-US" b="0" dirty="0" smtClean="0"/>
              <a:t>LS3 - Heredity</a:t>
            </a:r>
            <a:r>
              <a:rPr lang="en-US" b="0" dirty="0"/>
              <a:t>: Inheritance and Variation of </a:t>
            </a:r>
            <a:r>
              <a:rPr lang="en-US" b="0" dirty="0" smtClean="0"/>
              <a:t>Traits</a:t>
            </a:r>
          </a:p>
          <a:p>
            <a:r>
              <a:rPr lang="en-US" b="0" dirty="0" smtClean="0"/>
              <a:t>LS4 - Biological </a:t>
            </a:r>
            <a:r>
              <a:rPr lang="en-US" b="0" dirty="0"/>
              <a:t>Evolution: Unity and Diversity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00942" y="457200"/>
            <a:ext cx="4953000" cy="609600"/>
          </a:xfrm>
        </p:spPr>
        <p:txBody>
          <a:bodyPr/>
          <a:lstStyle/>
          <a:p>
            <a:r>
              <a:rPr lang="en-US" dirty="0" smtClean="0"/>
              <a:t>Physical Sciences: Core Ideas</a:t>
            </a:r>
            <a:endParaRPr lang="en-US" dirty="0"/>
          </a:p>
        </p:txBody>
      </p:sp>
      <p:sp>
        <p:nvSpPr>
          <p:cNvPr id="3" name="Content Placeholder 2"/>
          <p:cNvSpPr>
            <a:spLocks noGrp="1"/>
          </p:cNvSpPr>
          <p:nvPr>
            <p:ph idx="1"/>
          </p:nvPr>
        </p:nvSpPr>
        <p:spPr>
          <a:xfrm>
            <a:off x="381000" y="1600200"/>
            <a:ext cx="7772400" cy="4572000"/>
          </a:xfrm>
        </p:spPr>
        <p:txBody>
          <a:bodyPr/>
          <a:lstStyle/>
          <a:p>
            <a:r>
              <a:rPr lang="en-US" b="0" dirty="0" smtClean="0"/>
              <a:t>PS1 - Matter </a:t>
            </a:r>
            <a:r>
              <a:rPr lang="en-US" b="0" dirty="0"/>
              <a:t>and Its </a:t>
            </a:r>
            <a:r>
              <a:rPr lang="en-US" b="0" dirty="0" smtClean="0"/>
              <a:t>Interactions</a:t>
            </a:r>
          </a:p>
          <a:p>
            <a:r>
              <a:rPr lang="en-US" b="0" dirty="0" smtClean="0"/>
              <a:t>PS2 - Motion </a:t>
            </a:r>
            <a:r>
              <a:rPr lang="en-US" b="0" dirty="0"/>
              <a:t>and Stability: Forces and </a:t>
            </a:r>
            <a:r>
              <a:rPr lang="en-US" b="0" dirty="0" smtClean="0"/>
              <a:t>Interactions</a:t>
            </a:r>
          </a:p>
          <a:p>
            <a:r>
              <a:rPr lang="en-US" b="0" dirty="0" smtClean="0"/>
              <a:t>PS3 - Energy</a:t>
            </a:r>
          </a:p>
          <a:p>
            <a:r>
              <a:rPr lang="en-US" b="0" dirty="0" smtClean="0"/>
              <a:t>PS4 - Waves </a:t>
            </a:r>
            <a:r>
              <a:rPr lang="en-US" b="0" dirty="0"/>
              <a:t>and Their Applications in Technologies for Information Transfer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620000" cy="1020762"/>
          </a:xfrm>
        </p:spPr>
        <p:txBody>
          <a:bodyPr>
            <a:normAutofit fontScale="90000"/>
          </a:bodyPr>
          <a:lstStyle/>
          <a:p>
            <a:pPr algn="ctr"/>
            <a:r>
              <a:rPr lang="en-US" dirty="0"/>
              <a:t>Engineering, Technology, </a:t>
            </a:r>
            <a:r>
              <a:rPr lang="en-US" dirty="0" smtClean="0"/>
              <a:t>and </a:t>
            </a:r>
            <a:r>
              <a:rPr lang="en-US" dirty="0"/>
              <a:t>Applications of </a:t>
            </a:r>
            <a:r>
              <a:rPr lang="en-US" dirty="0" smtClean="0"/>
              <a:t>Science Core Ideas</a:t>
            </a:r>
            <a:endParaRPr lang="en-US" dirty="0"/>
          </a:p>
        </p:txBody>
      </p:sp>
      <p:sp>
        <p:nvSpPr>
          <p:cNvPr id="3" name="Content Placeholder 2"/>
          <p:cNvSpPr>
            <a:spLocks noGrp="1"/>
          </p:cNvSpPr>
          <p:nvPr>
            <p:ph idx="1"/>
          </p:nvPr>
        </p:nvSpPr>
        <p:spPr>
          <a:xfrm>
            <a:off x="457200" y="1600200"/>
            <a:ext cx="8229600" cy="3840163"/>
          </a:xfrm>
        </p:spPr>
        <p:txBody>
          <a:bodyPr/>
          <a:lstStyle/>
          <a:p>
            <a:r>
              <a:rPr lang="en-US" b="0" dirty="0" smtClean="0"/>
              <a:t>ETS1 - Engineering Design</a:t>
            </a:r>
          </a:p>
          <a:p>
            <a:r>
              <a:rPr lang="en-US" b="0" dirty="0" smtClean="0"/>
              <a:t>ETS2 - Links </a:t>
            </a:r>
            <a:r>
              <a:rPr lang="en-US" b="0" dirty="0"/>
              <a:t>Among Engineering, Technology, Science, and </a:t>
            </a:r>
            <a:r>
              <a:rPr lang="en-US" b="0" dirty="0" smtClean="0"/>
              <a:t>Society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4648" y="381000"/>
            <a:ext cx="6397752" cy="685800"/>
          </a:xfrm>
        </p:spPr>
        <p:txBody>
          <a:bodyPr>
            <a:normAutofit/>
          </a:bodyPr>
          <a:lstStyle/>
          <a:p>
            <a:r>
              <a:rPr lang="en-US" dirty="0" smtClean="0"/>
              <a:t>Earth and Space Sciences: Core Ideas</a:t>
            </a:r>
            <a:endParaRPr lang="en-US" dirty="0"/>
          </a:p>
        </p:txBody>
      </p:sp>
      <p:sp>
        <p:nvSpPr>
          <p:cNvPr id="3" name="Content Placeholder 2"/>
          <p:cNvSpPr>
            <a:spLocks noGrp="1"/>
          </p:cNvSpPr>
          <p:nvPr>
            <p:ph idx="1"/>
          </p:nvPr>
        </p:nvSpPr>
        <p:spPr>
          <a:xfrm>
            <a:off x="384048" y="1600200"/>
            <a:ext cx="7772400" cy="4572000"/>
          </a:xfrm>
        </p:spPr>
        <p:txBody>
          <a:bodyPr/>
          <a:lstStyle/>
          <a:p>
            <a:r>
              <a:rPr lang="en-US" b="0" dirty="0" smtClean="0"/>
              <a:t>ESS1 - Earth’s </a:t>
            </a:r>
            <a:r>
              <a:rPr lang="en-US" b="0" dirty="0"/>
              <a:t>Place in the </a:t>
            </a:r>
            <a:r>
              <a:rPr lang="en-US" b="0" dirty="0" smtClean="0"/>
              <a:t>Universe</a:t>
            </a:r>
          </a:p>
          <a:p>
            <a:r>
              <a:rPr lang="en-US" b="0" dirty="0" smtClean="0"/>
              <a:t>ESS2 - Earth’s Systems</a:t>
            </a:r>
          </a:p>
          <a:p>
            <a:r>
              <a:rPr lang="en-US" b="0" dirty="0" smtClean="0"/>
              <a:t>ESS3 - Earth </a:t>
            </a:r>
            <a:r>
              <a:rPr lang="en-US" b="0" dirty="0"/>
              <a:t>and Human </a:t>
            </a:r>
            <a:r>
              <a:rPr lang="en-US" b="0" dirty="0" smtClean="0"/>
              <a:t>Activity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4"/>
          <p:cNvSpPr>
            <a:spLocks noGrp="1" noChangeArrowheads="1"/>
          </p:cNvSpPr>
          <p:nvPr>
            <p:ph type="body" idx="1"/>
          </p:nvPr>
        </p:nvSpPr>
        <p:spPr>
          <a:xfrm>
            <a:off x="0" y="0"/>
            <a:ext cx="9144000" cy="6858000"/>
          </a:xfrm>
          <a:solidFill>
            <a:srgbClr val="FFCC99"/>
          </a:solidFill>
        </p:spPr>
        <p:txBody>
          <a:bodyPr/>
          <a:lstStyle/>
          <a:p>
            <a:pPr eaLnBrk="1" hangingPunct="1">
              <a:lnSpc>
                <a:spcPct val="80000"/>
              </a:lnSpc>
              <a:buFontTx/>
              <a:buNone/>
            </a:pPr>
            <a:endParaRPr lang="en-US" sz="2000" smtClean="0">
              <a:ea typeface="ＭＳ Ｐゴシック" charset="-128"/>
              <a:cs typeface="ＭＳ Ｐゴシック" charset="-128"/>
            </a:endParaRPr>
          </a:p>
          <a:p>
            <a:pPr eaLnBrk="1" hangingPunct="1">
              <a:buFontTx/>
              <a:buNone/>
            </a:pPr>
            <a:endParaRPr lang="en-US" sz="800" b="1"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pic>
        <p:nvPicPr>
          <p:cNvPr id="75779" name="Picture 6" descr="ASLbrochureFINAL.pdf"/>
          <p:cNvPicPr>
            <a:picLocks noChangeAspect="1"/>
          </p:cNvPicPr>
          <p:nvPr/>
        </p:nvPicPr>
        <p:blipFill>
          <a:blip r:embed="rId3"/>
          <a:srcRect/>
          <a:stretch>
            <a:fillRect/>
          </a:stretch>
        </p:blipFill>
        <p:spPr bwMode="auto">
          <a:xfrm>
            <a:off x="1524000" y="2133600"/>
            <a:ext cx="7467600" cy="4533900"/>
          </a:xfrm>
          <a:prstGeom prst="rect">
            <a:avLst/>
          </a:prstGeom>
          <a:noFill/>
          <a:ln w="9525">
            <a:noFill/>
            <a:miter lim="800000"/>
            <a:headEnd/>
            <a:tailEnd/>
          </a:ln>
        </p:spPr>
      </p:pic>
      <p:sp>
        <p:nvSpPr>
          <p:cNvPr id="8" name="Rectangle 7"/>
          <p:cNvSpPr/>
          <p:nvPr/>
        </p:nvSpPr>
        <p:spPr>
          <a:xfrm>
            <a:off x="-304800" y="838200"/>
            <a:ext cx="7467600" cy="6019800"/>
          </a:xfrm>
          <a:prstGeom prst="rect">
            <a:avLst/>
          </a:prstGeom>
          <a:solidFill>
            <a:srgbClr val="FFCA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5781" name="Picture 8" descr="OceanLitChart.pdf"/>
          <p:cNvPicPr>
            <a:picLocks noChangeAspect="1"/>
          </p:cNvPicPr>
          <p:nvPr/>
        </p:nvPicPr>
        <p:blipFill>
          <a:blip r:embed="rId4"/>
          <a:srcRect/>
          <a:stretch>
            <a:fillRect/>
          </a:stretch>
        </p:blipFill>
        <p:spPr bwMode="auto">
          <a:xfrm>
            <a:off x="533400" y="2133600"/>
            <a:ext cx="4013200" cy="4514850"/>
          </a:xfrm>
          <a:prstGeom prst="rect">
            <a:avLst/>
          </a:prstGeom>
          <a:noFill/>
          <a:ln w="9525">
            <a:noFill/>
            <a:miter lim="800000"/>
            <a:headEnd/>
            <a:tailEnd/>
          </a:ln>
        </p:spPr>
      </p:pic>
      <p:pic>
        <p:nvPicPr>
          <p:cNvPr id="75782" name="Picture 9" descr="cln_brochure09.png"/>
          <p:cNvPicPr>
            <a:picLocks noChangeAspect="1"/>
          </p:cNvPicPr>
          <p:nvPr/>
        </p:nvPicPr>
        <p:blipFill>
          <a:blip r:embed="rId5"/>
          <a:srcRect/>
          <a:stretch>
            <a:fillRect/>
          </a:stretch>
        </p:blipFill>
        <p:spPr bwMode="auto">
          <a:xfrm>
            <a:off x="4876800" y="2133600"/>
            <a:ext cx="1909763" cy="4535488"/>
          </a:xfrm>
          <a:prstGeom prst="rect">
            <a:avLst/>
          </a:prstGeom>
          <a:noFill/>
          <a:ln w="9525">
            <a:noFill/>
            <a:miter lim="800000"/>
            <a:headEnd/>
            <a:tailEnd/>
          </a:ln>
        </p:spPr>
      </p:pic>
      <p:pic>
        <p:nvPicPr>
          <p:cNvPr id="75783" name="Picture 6" descr="esli_cover"/>
          <p:cNvPicPr>
            <a:picLocks noChangeAspect="1" noChangeArrowheads="1"/>
          </p:cNvPicPr>
          <p:nvPr/>
        </p:nvPicPr>
        <p:blipFill>
          <a:blip r:embed="rId6"/>
          <a:srcRect/>
          <a:stretch>
            <a:fillRect/>
          </a:stretch>
        </p:blipFill>
        <p:spPr bwMode="auto">
          <a:xfrm>
            <a:off x="228600" y="2133600"/>
            <a:ext cx="1978025" cy="4491038"/>
          </a:xfrm>
          <a:prstGeom prst="rect">
            <a:avLst/>
          </a:prstGeom>
          <a:noFill/>
          <a:ln w="9525">
            <a:noFill/>
            <a:miter lim="800000"/>
            <a:headEnd/>
            <a:tailEnd/>
          </a:ln>
        </p:spPr>
      </p:pic>
      <p:sp>
        <p:nvSpPr>
          <p:cNvPr id="75784" name="TextBox 5"/>
          <p:cNvSpPr txBox="1">
            <a:spLocks noChangeArrowheads="1"/>
          </p:cNvSpPr>
          <p:nvPr/>
        </p:nvSpPr>
        <p:spPr bwMode="auto">
          <a:xfrm>
            <a:off x="304800" y="533400"/>
            <a:ext cx="8534400" cy="1200150"/>
          </a:xfrm>
          <a:prstGeom prst="rect">
            <a:avLst/>
          </a:prstGeom>
          <a:noFill/>
          <a:ln w="9525">
            <a:noFill/>
            <a:miter lim="800000"/>
            <a:headEnd/>
            <a:tailEnd/>
          </a:ln>
        </p:spPr>
        <p:txBody>
          <a:bodyPr>
            <a:prstTxWarp prst="textNoShape">
              <a:avLst/>
            </a:prstTxWarp>
            <a:spAutoFit/>
          </a:bodyPr>
          <a:lstStyle/>
          <a:p>
            <a:r>
              <a:rPr lang="en-US" sz="2400" b="1"/>
              <a:t>Current work is supported by several recent community-organized literacy efforts</a:t>
            </a:r>
          </a:p>
          <a:p>
            <a:r>
              <a:rPr lang="en-US" sz="2400" b="1">
                <a:sym typeface="Wingdings" charset="2"/>
              </a:rPr>
              <a:t> Example, for Geoscience</a:t>
            </a:r>
            <a:r>
              <a:rPr lang="en-US" sz="2400" b="1"/>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CA9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491" name="TextBox 8"/>
          <p:cNvSpPr txBox="1">
            <a:spLocks noChangeArrowheads="1"/>
          </p:cNvSpPr>
          <p:nvPr/>
        </p:nvSpPr>
        <p:spPr bwMode="auto">
          <a:xfrm>
            <a:off x="0" y="0"/>
            <a:ext cx="9144000" cy="1631216"/>
          </a:xfrm>
          <a:prstGeom prst="rect">
            <a:avLst/>
          </a:prstGeom>
          <a:noFill/>
          <a:ln w="9525">
            <a:noFill/>
            <a:miter lim="800000"/>
            <a:headEnd/>
            <a:tailEnd/>
          </a:ln>
        </p:spPr>
        <p:txBody>
          <a:bodyPr>
            <a:prstTxWarp prst="textNoShape">
              <a:avLst/>
            </a:prstTxWarp>
            <a:spAutoFit/>
          </a:bodyPr>
          <a:lstStyle/>
          <a:p>
            <a:pPr algn="ctr"/>
            <a:r>
              <a:rPr lang="en-US" sz="3200" b="1" dirty="0">
                <a:solidFill>
                  <a:srgbClr val="FF0000"/>
                </a:solidFill>
              </a:rPr>
              <a:t>National Research Council’s </a:t>
            </a:r>
            <a:r>
              <a:rPr lang="en-US" sz="3200" b="1" i="1" dirty="0">
                <a:solidFill>
                  <a:srgbClr val="FF0000"/>
                </a:solidFill>
              </a:rPr>
              <a:t>Conceptual Framework for New Science Education Standards </a:t>
            </a:r>
            <a:endParaRPr lang="en-US" i="1" dirty="0">
              <a:solidFill>
                <a:srgbClr val="FF0000"/>
              </a:solidFill>
            </a:endParaRPr>
          </a:p>
          <a:p>
            <a:endParaRPr lang="en-US" dirty="0"/>
          </a:p>
          <a:p>
            <a:endParaRPr lang="en-US" dirty="0"/>
          </a:p>
        </p:txBody>
      </p:sp>
      <p:pic>
        <p:nvPicPr>
          <p:cNvPr id="63492" name="Picture 3" descr="nrc.png"/>
          <p:cNvPicPr>
            <a:picLocks noChangeAspect="1"/>
          </p:cNvPicPr>
          <p:nvPr/>
        </p:nvPicPr>
        <p:blipFill>
          <a:blip r:embed="rId3"/>
          <a:srcRect/>
          <a:stretch>
            <a:fillRect/>
          </a:stretch>
        </p:blipFill>
        <p:spPr bwMode="auto">
          <a:xfrm>
            <a:off x="990600" y="1676400"/>
            <a:ext cx="7315200" cy="4729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4648" y="381000"/>
            <a:ext cx="6397752" cy="685800"/>
          </a:xfrm>
        </p:spPr>
        <p:txBody>
          <a:bodyPr>
            <a:normAutofit/>
          </a:bodyPr>
          <a:lstStyle/>
          <a:p>
            <a:r>
              <a:rPr lang="en-US" dirty="0" smtClean="0"/>
              <a:t>Earth and Space Sciences: Core Ideas</a:t>
            </a:r>
            <a:endParaRPr lang="en-US" dirty="0"/>
          </a:p>
        </p:txBody>
      </p:sp>
      <p:sp>
        <p:nvSpPr>
          <p:cNvPr id="6" name="Rectangle 5"/>
          <p:cNvSpPr/>
          <p:nvPr/>
        </p:nvSpPr>
        <p:spPr>
          <a:xfrm>
            <a:off x="0" y="0"/>
            <a:ext cx="91440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E&amp;S_connection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71600" y="-685800"/>
            <a:ext cx="6629400" cy="857922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4648" y="381000"/>
            <a:ext cx="6397752" cy="685800"/>
          </a:xfrm>
        </p:spPr>
        <p:txBody>
          <a:bodyPr>
            <a:normAutofit/>
          </a:bodyPr>
          <a:lstStyle/>
          <a:p>
            <a:r>
              <a:rPr lang="en-US" dirty="0" smtClean="0"/>
              <a:t>Earth and Space Sciences: Core Ideas</a:t>
            </a:r>
            <a:endParaRPr lang="en-US" dirty="0"/>
          </a:p>
        </p:txBody>
      </p:sp>
      <p:sp>
        <p:nvSpPr>
          <p:cNvPr id="5" name="Rectangle 4"/>
          <p:cNvSpPr/>
          <p:nvPr/>
        </p:nvSpPr>
        <p:spPr>
          <a:xfrm>
            <a:off x="0" y="0"/>
            <a:ext cx="91440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lide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7048" y="304800"/>
            <a:ext cx="6092952" cy="838200"/>
          </a:xfrm>
        </p:spPr>
        <p:txBody>
          <a:bodyPr>
            <a:normAutofit fontScale="90000"/>
          </a:bodyPr>
          <a:lstStyle/>
          <a:p>
            <a:pPr algn="ctr"/>
            <a:r>
              <a:rPr lang="en-US" dirty="0" smtClean="0"/>
              <a:t>NSES (1996): Earth and Space Science</a:t>
            </a:r>
          </a:p>
        </p:txBody>
      </p:sp>
      <p:pic>
        <p:nvPicPr>
          <p:cNvPr id="6" name="Picture 5" descr="NSES2.png"/>
          <p:cNvPicPr>
            <a:picLocks noChangeAspect="1"/>
          </p:cNvPicPr>
          <p:nvPr/>
        </p:nvPicPr>
        <p:blipFill>
          <a:blip r:embed="rId2"/>
          <a:stretch>
            <a:fillRect/>
          </a:stretch>
        </p:blipFill>
        <p:spPr>
          <a:xfrm>
            <a:off x="533399" y="1905000"/>
            <a:ext cx="8154329" cy="29718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7048" y="304800"/>
            <a:ext cx="6092952" cy="838200"/>
          </a:xfrm>
        </p:spPr>
        <p:txBody>
          <a:bodyPr>
            <a:normAutofit fontScale="90000"/>
          </a:bodyPr>
          <a:lstStyle/>
          <a:p>
            <a:pPr algn="ctr"/>
            <a:r>
              <a:rPr lang="en-US" dirty="0" smtClean="0"/>
              <a:t>NSES (1996): Science in Personal and Social Perspectives</a:t>
            </a:r>
          </a:p>
        </p:txBody>
      </p:sp>
      <p:pic>
        <p:nvPicPr>
          <p:cNvPr id="5" name="Picture 4" descr="NSES1.png"/>
          <p:cNvPicPr>
            <a:picLocks noChangeAspect="1"/>
          </p:cNvPicPr>
          <p:nvPr/>
        </p:nvPicPr>
        <p:blipFill>
          <a:blip r:embed="rId2"/>
          <a:stretch>
            <a:fillRect/>
          </a:stretch>
        </p:blipFill>
        <p:spPr>
          <a:xfrm>
            <a:off x="838200" y="1752600"/>
            <a:ext cx="7620000" cy="433579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4648" y="381000"/>
            <a:ext cx="6397752" cy="685800"/>
          </a:xfrm>
        </p:spPr>
        <p:txBody>
          <a:bodyPr>
            <a:normAutofit/>
          </a:bodyPr>
          <a:lstStyle/>
          <a:p>
            <a:r>
              <a:rPr lang="en-US" dirty="0" smtClean="0"/>
              <a:t>Earth and Space Sciences: Core Ideas</a:t>
            </a:r>
            <a:endParaRPr lang="en-US" dirty="0"/>
          </a:p>
        </p:txBody>
      </p:sp>
      <p:sp>
        <p:nvSpPr>
          <p:cNvPr id="5" name="Rectangle 4"/>
          <p:cNvSpPr/>
          <p:nvPr/>
        </p:nvSpPr>
        <p:spPr>
          <a:xfrm>
            <a:off x="0" y="0"/>
            <a:ext cx="91440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lide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4648" y="381000"/>
            <a:ext cx="6397752" cy="685800"/>
          </a:xfrm>
        </p:spPr>
        <p:txBody>
          <a:bodyPr>
            <a:normAutofit/>
          </a:bodyPr>
          <a:lstStyle/>
          <a:p>
            <a:r>
              <a:rPr lang="en-US" dirty="0" smtClean="0"/>
              <a:t>Earth and Space Sciences: Core Ideas</a:t>
            </a:r>
            <a:endParaRPr lang="en-US" dirty="0"/>
          </a:p>
        </p:txBody>
      </p:sp>
      <p:sp>
        <p:nvSpPr>
          <p:cNvPr id="3" name="Content Placeholder 2"/>
          <p:cNvSpPr>
            <a:spLocks noGrp="1"/>
          </p:cNvSpPr>
          <p:nvPr>
            <p:ph idx="1"/>
          </p:nvPr>
        </p:nvSpPr>
        <p:spPr>
          <a:xfrm>
            <a:off x="384048" y="1600200"/>
            <a:ext cx="7772400" cy="4572000"/>
          </a:xfrm>
        </p:spPr>
        <p:txBody>
          <a:bodyPr/>
          <a:lstStyle/>
          <a:p>
            <a:r>
              <a:rPr lang="en-US" b="0" dirty="0" smtClean="0"/>
              <a:t>ESS1 - Earth’s </a:t>
            </a:r>
            <a:r>
              <a:rPr lang="en-US" b="0" dirty="0"/>
              <a:t>Place in the </a:t>
            </a:r>
            <a:r>
              <a:rPr lang="en-US" b="0" dirty="0" smtClean="0"/>
              <a:t>Universe</a:t>
            </a:r>
          </a:p>
          <a:p>
            <a:r>
              <a:rPr lang="en-US" b="0" dirty="0" smtClean="0"/>
              <a:t>ESS2 - Earth’s Systems</a:t>
            </a:r>
          </a:p>
          <a:p>
            <a:r>
              <a:rPr lang="en-US" b="0" dirty="0" smtClean="0"/>
              <a:t>ESS3 - Earth </a:t>
            </a:r>
            <a:r>
              <a:rPr lang="en-US" b="0" dirty="0"/>
              <a:t>and Human </a:t>
            </a:r>
            <a:r>
              <a:rPr lang="en-US" b="0" dirty="0" smtClean="0"/>
              <a:t>Activity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7048" y="304800"/>
            <a:ext cx="6092952" cy="838200"/>
          </a:xfrm>
        </p:spPr>
        <p:txBody>
          <a:bodyPr>
            <a:normAutofit/>
          </a:bodyPr>
          <a:lstStyle/>
          <a:p>
            <a:pPr algn="ctr"/>
            <a:r>
              <a:rPr lang="en-US" dirty="0" smtClean="0"/>
              <a:t>ESS1 - Earth’s Place in the Universe</a:t>
            </a:r>
          </a:p>
        </p:txBody>
      </p:sp>
      <p:sp>
        <p:nvSpPr>
          <p:cNvPr id="3" name="Content Placeholder 2"/>
          <p:cNvSpPr>
            <a:spLocks noGrp="1"/>
          </p:cNvSpPr>
          <p:nvPr>
            <p:ph idx="1"/>
          </p:nvPr>
        </p:nvSpPr>
        <p:spPr>
          <a:xfrm>
            <a:off x="384048" y="1600200"/>
            <a:ext cx="7772400" cy="4572000"/>
          </a:xfrm>
        </p:spPr>
        <p:txBody>
          <a:bodyPr/>
          <a:lstStyle/>
          <a:p>
            <a:r>
              <a:rPr lang="en-US" b="0" dirty="0" smtClean="0"/>
              <a:t>ESS1.A: The Universe and Its Stars</a:t>
            </a:r>
          </a:p>
          <a:p>
            <a:r>
              <a:rPr lang="en-US" b="0" dirty="0" smtClean="0"/>
              <a:t>ESS1.B: Earth and the Solar System</a:t>
            </a:r>
          </a:p>
          <a:p>
            <a:r>
              <a:rPr lang="en-US" b="0" dirty="0" smtClean="0"/>
              <a:t>ESS1.C: The History of Planet Earth</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88620" y="381000"/>
            <a:ext cx="4187952" cy="685800"/>
          </a:xfrm>
        </p:spPr>
        <p:txBody>
          <a:bodyPr>
            <a:normAutofit/>
          </a:bodyPr>
          <a:lstStyle/>
          <a:p>
            <a:pPr algn="ctr"/>
            <a:r>
              <a:rPr lang="en-US" dirty="0" smtClean="0"/>
              <a:t>ESS2 - Earth’s Systems</a:t>
            </a:r>
          </a:p>
        </p:txBody>
      </p:sp>
      <p:sp>
        <p:nvSpPr>
          <p:cNvPr id="3" name="Content Placeholder 2"/>
          <p:cNvSpPr>
            <a:spLocks noGrp="1"/>
          </p:cNvSpPr>
          <p:nvPr>
            <p:ph idx="1"/>
          </p:nvPr>
        </p:nvSpPr>
        <p:spPr>
          <a:xfrm>
            <a:off x="384048" y="1600200"/>
            <a:ext cx="7772400" cy="4572000"/>
          </a:xfrm>
        </p:spPr>
        <p:txBody>
          <a:bodyPr/>
          <a:lstStyle/>
          <a:p>
            <a:r>
              <a:rPr lang="en-US" b="0" dirty="0" smtClean="0"/>
              <a:t>ESS2.A: Earth Materials and Systems</a:t>
            </a:r>
          </a:p>
          <a:p>
            <a:r>
              <a:rPr lang="en-US" b="0" dirty="0" smtClean="0"/>
              <a:t>ESS2.B: Plate Tectonics and Large-Scale System Interactions</a:t>
            </a:r>
          </a:p>
          <a:p>
            <a:r>
              <a:rPr lang="en-US" b="0" dirty="0" smtClean="0"/>
              <a:t>ESS2.C: The Roles of Water in Earth’s Surface Processes</a:t>
            </a:r>
          </a:p>
          <a:p>
            <a:r>
              <a:rPr lang="en-US" b="0" dirty="0" smtClean="0"/>
              <a:t>ESS2.D: Weather and Climate</a:t>
            </a:r>
          </a:p>
          <a:p>
            <a:r>
              <a:rPr lang="en-US" b="0" dirty="0" smtClean="0"/>
              <a:t>ESS2.E: </a:t>
            </a:r>
            <a:r>
              <a:rPr lang="en-US" b="0" dirty="0" err="1" smtClean="0"/>
              <a:t>Biogeology</a:t>
            </a:r>
            <a:endParaRPr lang="en-US" b="0" dirty="0" smtClean="0"/>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51972"/>
            <a:ext cx="5559552" cy="685800"/>
          </a:xfrm>
        </p:spPr>
        <p:txBody>
          <a:bodyPr>
            <a:normAutofit/>
          </a:bodyPr>
          <a:lstStyle/>
          <a:p>
            <a:pPr algn="ctr"/>
            <a:r>
              <a:rPr lang="en-US" dirty="0" smtClean="0"/>
              <a:t>ESS3 - Earth and Human Activity</a:t>
            </a:r>
          </a:p>
        </p:txBody>
      </p:sp>
      <p:sp>
        <p:nvSpPr>
          <p:cNvPr id="3" name="Content Placeholder 2"/>
          <p:cNvSpPr>
            <a:spLocks noGrp="1"/>
          </p:cNvSpPr>
          <p:nvPr>
            <p:ph idx="1"/>
          </p:nvPr>
        </p:nvSpPr>
        <p:spPr>
          <a:xfrm>
            <a:off x="384048" y="1607460"/>
            <a:ext cx="7772400" cy="4572000"/>
          </a:xfrm>
        </p:spPr>
        <p:txBody>
          <a:bodyPr/>
          <a:lstStyle/>
          <a:p>
            <a:r>
              <a:rPr lang="en-US" b="0" dirty="0" smtClean="0"/>
              <a:t>ESS3.A: Natural Resources</a:t>
            </a:r>
          </a:p>
          <a:p>
            <a:r>
              <a:rPr lang="en-US" b="0" dirty="0" smtClean="0"/>
              <a:t>ESS3.B: Natural Hazards</a:t>
            </a:r>
          </a:p>
          <a:p>
            <a:r>
              <a:rPr lang="en-US" b="0" dirty="0" smtClean="0"/>
              <a:t>ESS3.C: Human Impacts on Earth Systems</a:t>
            </a:r>
          </a:p>
          <a:p>
            <a:r>
              <a:rPr lang="en-US" b="0" dirty="0" smtClean="0"/>
              <a:t>ESS3.D: Global Climate Change</a:t>
            </a:r>
          </a:p>
          <a:p>
            <a:endParaRPr lang="en-US" b="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88067" name="TextBox 5"/>
          <p:cNvSpPr txBox="1">
            <a:spLocks noChangeArrowheads="1"/>
          </p:cNvSpPr>
          <p:nvPr/>
        </p:nvSpPr>
        <p:spPr bwMode="auto">
          <a:xfrm>
            <a:off x="152400" y="152400"/>
            <a:ext cx="3276600" cy="830263"/>
          </a:xfrm>
          <a:prstGeom prst="rect">
            <a:avLst/>
          </a:prstGeom>
          <a:noFill/>
          <a:ln w="9525">
            <a:noFill/>
            <a:miter lim="800000"/>
            <a:headEnd/>
            <a:tailEnd/>
          </a:ln>
        </p:spPr>
        <p:txBody>
          <a:bodyPr>
            <a:prstTxWarp prst="textNoShape">
              <a:avLst/>
            </a:prstTxWarp>
            <a:spAutoFit/>
          </a:bodyPr>
          <a:lstStyle/>
          <a:p>
            <a:r>
              <a:rPr lang="en-US" sz="2400" b="1" i="1"/>
              <a:t>What’s Next??</a:t>
            </a:r>
          </a:p>
          <a:p>
            <a:endParaRPr lang="en-US" sz="2400" b="1"/>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dirty="0" smtClean="0">
              <a:ea typeface="ＭＳ Ｐゴシック" charset="-128"/>
              <a:cs typeface="ＭＳ Ｐゴシック" charset="-128"/>
            </a:endParaRPr>
          </a:p>
          <a:p>
            <a:pPr eaLnBrk="1" hangingPunct="1">
              <a:buFontTx/>
              <a:buNone/>
            </a:pPr>
            <a:endParaRPr lang="en-US" sz="2000" dirty="0" smtClean="0">
              <a:ea typeface="ＭＳ Ｐゴシック" charset="-128"/>
              <a:cs typeface="ＭＳ Ｐゴシック" charset="-128"/>
            </a:endParaRPr>
          </a:p>
          <a:p>
            <a:pPr eaLnBrk="1" hangingPunct="1">
              <a:buFontTx/>
              <a:buNone/>
            </a:pPr>
            <a:endParaRPr lang="en-US" sz="2000" dirty="0" smtClean="0">
              <a:ea typeface="ＭＳ Ｐゴシック" charset="-128"/>
              <a:cs typeface="ＭＳ Ｐゴシック" charset="-128"/>
            </a:endParaRPr>
          </a:p>
          <a:p>
            <a:pPr eaLnBrk="1" hangingPunct="1">
              <a:buFontTx/>
              <a:buNone/>
            </a:pPr>
            <a:endParaRPr lang="en-US" sz="2000" dirty="0" smtClean="0">
              <a:ea typeface="ＭＳ Ｐゴシック" charset="-128"/>
              <a:cs typeface="ＭＳ Ｐゴシック" charset="-128"/>
            </a:endParaRPr>
          </a:p>
          <a:p>
            <a:pPr eaLnBrk="1" hangingPunct="1">
              <a:buFontTx/>
              <a:buNone/>
            </a:pPr>
            <a:endParaRPr lang="en-US" sz="2000" dirty="0" smtClean="0">
              <a:ea typeface="ＭＳ Ｐゴシック" charset="-128"/>
              <a:cs typeface="ＭＳ Ｐゴシック" charset="-128"/>
            </a:endParaRPr>
          </a:p>
          <a:p>
            <a:pPr eaLnBrk="1" hangingPunct="1">
              <a:buFontTx/>
              <a:buNone/>
            </a:pPr>
            <a:endParaRPr lang="en-US" sz="2000" dirty="0" smtClean="0">
              <a:ea typeface="ＭＳ Ｐゴシック" charset="-128"/>
              <a:cs typeface="ＭＳ Ｐゴシック" charset="-128"/>
            </a:endParaRPr>
          </a:p>
        </p:txBody>
      </p:sp>
      <p:sp>
        <p:nvSpPr>
          <p:cNvPr id="65539" name="TextBox 5"/>
          <p:cNvSpPr txBox="1">
            <a:spLocks noChangeArrowheads="1"/>
          </p:cNvSpPr>
          <p:nvPr/>
        </p:nvSpPr>
        <p:spPr bwMode="auto">
          <a:xfrm>
            <a:off x="304800" y="152400"/>
            <a:ext cx="8534400" cy="1508125"/>
          </a:xfrm>
          <a:prstGeom prst="rect">
            <a:avLst/>
          </a:prstGeom>
          <a:noFill/>
          <a:ln w="9525">
            <a:noFill/>
            <a:miter lim="800000"/>
            <a:headEnd/>
            <a:tailEnd/>
          </a:ln>
        </p:spPr>
        <p:txBody>
          <a:bodyPr>
            <a:prstTxWarp prst="textNoShape">
              <a:avLst/>
            </a:prstTxWarp>
            <a:spAutoFit/>
          </a:bodyPr>
          <a:lstStyle/>
          <a:p>
            <a:r>
              <a:rPr lang="en-US" sz="2400" b="1" dirty="0">
                <a:solidFill>
                  <a:srgbClr val="FF0000"/>
                </a:solidFill>
              </a:rPr>
              <a:t>Question: What year did American schools first use any kind of standards?</a:t>
            </a:r>
          </a:p>
          <a:p>
            <a:endParaRPr lang="en-US" sz="2400" b="1" dirty="0"/>
          </a:p>
          <a:p>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90115" name="TextBox 5"/>
          <p:cNvSpPr txBox="1">
            <a:spLocks noChangeArrowheads="1"/>
          </p:cNvSpPr>
          <p:nvPr/>
        </p:nvSpPr>
        <p:spPr bwMode="auto">
          <a:xfrm>
            <a:off x="152400" y="152400"/>
            <a:ext cx="8763000" cy="3046413"/>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pPr>
              <a:buFont typeface="Arial" charset="0"/>
              <a:buChar char="•"/>
            </a:pPr>
            <a:r>
              <a:rPr lang="en-US" sz="2400">
                <a:solidFill>
                  <a:srgbClr val="FF0000"/>
                </a:solidFill>
              </a:rPr>
              <a:t>  1989, President George H.W. Bush organized a Governor’s meeting to attempt a standards-based approach to school reform. Result was only a vague endorsement of "voluntary national standards" (didn’t go far). </a:t>
            </a:r>
          </a:p>
          <a:p>
            <a:r>
              <a:rPr lang="en-US" sz="2400">
                <a:solidFill>
                  <a:srgbClr val="FF0000"/>
                </a:solidFill>
              </a:rPr>
              <a:t>(Politics of “National” “Standards”)</a:t>
            </a:r>
          </a:p>
          <a:p>
            <a:endParaRPr lang="en-US" sz="2400">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92163" name="TextBox 5"/>
          <p:cNvSpPr txBox="1">
            <a:spLocks noChangeArrowheads="1"/>
          </p:cNvSpPr>
          <p:nvPr/>
        </p:nvSpPr>
        <p:spPr bwMode="auto">
          <a:xfrm>
            <a:off x="152400" y="152400"/>
            <a:ext cx="8763000" cy="4524375"/>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pPr>
              <a:buFont typeface="Arial" charset="0"/>
              <a:buChar char="•"/>
            </a:pPr>
            <a:r>
              <a:rPr lang="en-US" sz="2400">
                <a:solidFill>
                  <a:srgbClr val="000090"/>
                </a:solidFill>
              </a:rPr>
              <a:t>  1989, President George H.W. Bush organized a Governor’s meeting to attempt a standards-based approach to school reform. Result was only a vague endorsement of "voluntary national standards" (didn’t go far). </a:t>
            </a:r>
          </a:p>
          <a:p>
            <a:r>
              <a:rPr lang="en-US" sz="2400">
                <a:solidFill>
                  <a:srgbClr val="000090"/>
                </a:solidFill>
              </a:rPr>
              <a:t>(Politics of “National” “Standards”)</a:t>
            </a:r>
            <a:endParaRPr lang="en-US" sz="2400"/>
          </a:p>
          <a:p>
            <a:endParaRPr lang="en-US" sz="2400"/>
          </a:p>
          <a:p>
            <a:pPr>
              <a:buFont typeface="Arial" charset="0"/>
              <a:buChar char="•"/>
            </a:pPr>
            <a:r>
              <a:rPr lang="en-US" sz="2400">
                <a:solidFill>
                  <a:srgbClr val="FF0000"/>
                </a:solidFill>
              </a:rPr>
              <a:t>  1994, President Bill Clinton raised federal money for standards-based reform. Effort left up to states, leading to wild variety of expectations and ideological battles over Math and English curricula.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94211" name="TextBox 5"/>
          <p:cNvSpPr txBox="1">
            <a:spLocks noChangeArrowheads="1"/>
          </p:cNvSpPr>
          <p:nvPr/>
        </p:nvSpPr>
        <p:spPr bwMode="auto">
          <a:xfrm>
            <a:off x="152400" y="152400"/>
            <a:ext cx="8763000" cy="2308225"/>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pPr>
              <a:buFont typeface="Arial" charset="0"/>
              <a:buChar char="•"/>
            </a:pPr>
            <a:r>
              <a:rPr lang="en-US" sz="2400">
                <a:solidFill>
                  <a:srgbClr val="000090"/>
                </a:solidFill>
              </a:rPr>
              <a:t>  2001, President George W. Bush pushes through No Child Left Behind.</a:t>
            </a:r>
          </a:p>
          <a:p>
            <a:r>
              <a:rPr lang="en-US" sz="2400">
                <a:solidFill>
                  <a:srgbClr val="FF0000"/>
                </a:solidFill>
                <a:sym typeface="Wingdings" charset="2"/>
              </a:rPr>
              <a:t>	 R</a:t>
            </a:r>
            <a:r>
              <a:rPr lang="en-US" sz="2400">
                <a:solidFill>
                  <a:srgbClr val="FF0000"/>
                </a:solidFill>
              </a:rPr>
              <a:t>equires that each state ensures that its students achieve "universal proficiency" in Reading and Math </a:t>
            </a:r>
            <a:endParaRPr lang="en-US" sz="2400">
              <a:solidFill>
                <a:srgbClr val="FF0000"/>
              </a:solidFill>
              <a:sym typeface="Wingdings" charset="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96259" name="TextBox 5"/>
          <p:cNvSpPr txBox="1">
            <a:spLocks noChangeArrowheads="1"/>
          </p:cNvSpPr>
          <p:nvPr/>
        </p:nvSpPr>
        <p:spPr bwMode="auto">
          <a:xfrm>
            <a:off x="152400" y="152400"/>
            <a:ext cx="8763000" cy="2678113"/>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pPr>
              <a:buFont typeface="Arial" charset="0"/>
              <a:buChar char="•"/>
            </a:pPr>
            <a:r>
              <a:rPr lang="en-US" sz="2400">
                <a:solidFill>
                  <a:srgbClr val="000090"/>
                </a:solidFill>
              </a:rPr>
              <a:t>  2001, President George W. Bush pushes through No Child Left Behind.</a:t>
            </a:r>
          </a:p>
          <a:p>
            <a:r>
              <a:rPr lang="en-US" sz="2400">
                <a:solidFill>
                  <a:srgbClr val="000090"/>
                </a:solidFill>
                <a:sym typeface="Wingdings" charset="2"/>
              </a:rPr>
              <a:t>	 R</a:t>
            </a:r>
            <a:r>
              <a:rPr lang="en-US" sz="2400">
                <a:solidFill>
                  <a:srgbClr val="000090"/>
                </a:solidFill>
              </a:rPr>
              <a:t>equires that each state ensures that its students achieve "universal proficiency" in Reading and Math </a:t>
            </a:r>
            <a:endParaRPr lang="en-US" sz="2400">
              <a:solidFill>
                <a:srgbClr val="000090"/>
              </a:solidFill>
              <a:sym typeface="Wingdings" charset="2"/>
            </a:endParaRPr>
          </a:p>
          <a:p>
            <a:r>
              <a:rPr lang="en-US" sz="2400">
                <a:solidFill>
                  <a:srgbClr val="FF0000"/>
                </a:solidFill>
                <a:sym typeface="Wingdings" charset="2"/>
              </a:rPr>
              <a:t>	 Scores in Reading and Math improve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98307" name="TextBox 5"/>
          <p:cNvSpPr txBox="1">
            <a:spLocks noChangeArrowheads="1"/>
          </p:cNvSpPr>
          <p:nvPr/>
        </p:nvSpPr>
        <p:spPr bwMode="auto">
          <a:xfrm>
            <a:off x="152400" y="152400"/>
            <a:ext cx="8763000" cy="3416300"/>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pPr>
              <a:buFont typeface="Arial" charset="0"/>
              <a:buChar char="•"/>
            </a:pPr>
            <a:r>
              <a:rPr lang="en-US" sz="2400">
                <a:solidFill>
                  <a:srgbClr val="000090"/>
                </a:solidFill>
              </a:rPr>
              <a:t>  2001, President George W. Bush pushes through No Child Left Behind.</a:t>
            </a:r>
          </a:p>
          <a:p>
            <a:r>
              <a:rPr lang="en-US" sz="2400">
                <a:solidFill>
                  <a:srgbClr val="000090"/>
                </a:solidFill>
                <a:sym typeface="Wingdings" charset="2"/>
              </a:rPr>
              <a:t>	 R</a:t>
            </a:r>
            <a:r>
              <a:rPr lang="en-US" sz="2400">
                <a:solidFill>
                  <a:srgbClr val="000090"/>
                </a:solidFill>
              </a:rPr>
              <a:t>equires that each state ensures that its students achieve "universal proficiency" in Reading and Math </a:t>
            </a:r>
            <a:endParaRPr lang="en-US" sz="2400">
              <a:solidFill>
                <a:srgbClr val="000090"/>
              </a:solidFill>
              <a:sym typeface="Wingdings" charset="2"/>
            </a:endParaRPr>
          </a:p>
          <a:p>
            <a:r>
              <a:rPr lang="en-US" sz="2400">
                <a:solidFill>
                  <a:srgbClr val="000090"/>
                </a:solidFill>
                <a:sym typeface="Wingdings" charset="2"/>
              </a:rPr>
              <a:t>	 Scores in Reading and Math improve</a:t>
            </a:r>
          </a:p>
          <a:p>
            <a:r>
              <a:rPr lang="en-US" sz="2400">
                <a:solidFill>
                  <a:srgbClr val="FF0000"/>
                </a:solidFill>
                <a:sym typeface="Wingdings" charset="2"/>
              </a:rPr>
              <a:t>	 Education in all other areas (science, social studies, arts, Gifted Ed) declines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100355" name="TextBox 5"/>
          <p:cNvSpPr txBox="1">
            <a:spLocks noChangeArrowheads="1"/>
          </p:cNvSpPr>
          <p:nvPr/>
        </p:nvSpPr>
        <p:spPr bwMode="auto">
          <a:xfrm>
            <a:off x="152400" y="152400"/>
            <a:ext cx="8763000" cy="4524375"/>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pPr>
              <a:buFont typeface="Arial" charset="0"/>
              <a:buChar char="•"/>
            </a:pPr>
            <a:r>
              <a:rPr lang="en-US" sz="2400">
                <a:solidFill>
                  <a:srgbClr val="000090"/>
                </a:solidFill>
              </a:rPr>
              <a:t>  2001, President George W. Bush pushes through No Child Left Behind.</a:t>
            </a:r>
          </a:p>
          <a:p>
            <a:r>
              <a:rPr lang="en-US" sz="2400">
                <a:solidFill>
                  <a:srgbClr val="000090"/>
                </a:solidFill>
                <a:sym typeface="Wingdings" charset="2"/>
              </a:rPr>
              <a:t>	 R</a:t>
            </a:r>
            <a:r>
              <a:rPr lang="en-US" sz="2400">
                <a:solidFill>
                  <a:srgbClr val="000090"/>
                </a:solidFill>
              </a:rPr>
              <a:t>equires that each state ensures that its students achieve "universal proficiency" in Reading and Math </a:t>
            </a:r>
            <a:endParaRPr lang="en-US" sz="2400">
              <a:solidFill>
                <a:srgbClr val="000090"/>
              </a:solidFill>
              <a:sym typeface="Wingdings" charset="2"/>
            </a:endParaRPr>
          </a:p>
          <a:p>
            <a:r>
              <a:rPr lang="en-US" sz="2400">
                <a:solidFill>
                  <a:srgbClr val="000090"/>
                </a:solidFill>
                <a:sym typeface="Wingdings" charset="2"/>
              </a:rPr>
              <a:t>	 Scores in Reading and Math improve</a:t>
            </a:r>
          </a:p>
          <a:p>
            <a:r>
              <a:rPr lang="en-US" sz="2400">
                <a:solidFill>
                  <a:srgbClr val="000090"/>
                </a:solidFill>
                <a:sym typeface="Wingdings" charset="2"/>
              </a:rPr>
              <a:t>	 Education in all other areas (science, social studies, arts, Gifted Ed) declines</a:t>
            </a:r>
          </a:p>
          <a:p>
            <a:r>
              <a:rPr lang="en-US" sz="2400">
                <a:solidFill>
                  <a:srgbClr val="FF0000"/>
                </a:solidFill>
                <a:sym typeface="Wingdings" charset="2"/>
              </a:rPr>
              <a:t>	 States get to determine their own standards, resulting in a “Race to the Bottom” as standards are set low enough to obtain “universal proficiency”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102403" name="TextBox 5"/>
          <p:cNvSpPr txBox="1">
            <a:spLocks noChangeArrowheads="1"/>
          </p:cNvSpPr>
          <p:nvPr/>
        </p:nvSpPr>
        <p:spPr bwMode="auto">
          <a:xfrm>
            <a:off x="152400" y="152400"/>
            <a:ext cx="8763000" cy="6370638"/>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pPr>
              <a:buFont typeface="Arial" charset="0"/>
              <a:buChar char="•"/>
            </a:pPr>
            <a:r>
              <a:rPr lang="en-US" sz="2400">
                <a:solidFill>
                  <a:srgbClr val="000090"/>
                </a:solidFill>
              </a:rPr>
              <a:t>  2001, President George W. Bush pushes through No Child Left Behind.</a:t>
            </a:r>
          </a:p>
          <a:p>
            <a:r>
              <a:rPr lang="en-US" sz="2400">
                <a:solidFill>
                  <a:srgbClr val="000090"/>
                </a:solidFill>
                <a:sym typeface="Wingdings" charset="2"/>
              </a:rPr>
              <a:t>	 R</a:t>
            </a:r>
            <a:r>
              <a:rPr lang="en-US" sz="2400">
                <a:solidFill>
                  <a:srgbClr val="000090"/>
                </a:solidFill>
              </a:rPr>
              <a:t>equires that each state ensures that its students achieve "universal proficiency" in Reading and Math </a:t>
            </a:r>
            <a:endParaRPr lang="en-US" sz="2400">
              <a:solidFill>
                <a:srgbClr val="000090"/>
              </a:solidFill>
              <a:sym typeface="Wingdings" charset="2"/>
            </a:endParaRPr>
          </a:p>
          <a:p>
            <a:r>
              <a:rPr lang="en-US" sz="2400">
                <a:solidFill>
                  <a:srgbClr val="000090"/>
                </a:solidFill>
                <a:sym typeface="Wingdings" charset="2"/>
              </a:rPr>
              <a:t>	 Scores in Reading and Math improve</a:t>
            </a:r>
          </a:p>
          <a:p>
            <a:r>
              <a:rPr lang="en-US" sz="2400">
                <a:solidFill>
                  <a:srgbClr val="000090"/>
                </a:solidFill>
                <a:sym typeface="Wingdings" charset="2"/>
              </a:rPr>
              <a:t>	 Education in all other areas (science, social studies, arts, Gifted Ed) declines</a:t>
            </a:r>
          </a:p>
          <a:p>
            <a:r>
              <a:rPr lang="en-US" sz="2400">
                <a:solidFill>
                  <a:srgbClr val="000090"/>
                </a:solidFill>
                <a:sym typeface="Wingdings" charset="2"/>
              </a:rPr>
              <a:t>	 States get to determine their own standards, resulting in a “Race to the Bottom” as standards are set low enough to obtain “universal proficiency”</a:t>
            </a:r>
          </a:p>
          <a:p>
            <a:r>
              <a:rPr lang="en-US" sz="2400">
                <a:solidFill>
                  <a:srgbClr val="FF0000"/>
                </a:solidFill>
                <a:sym typeface="Wingdings" charset="2"/>
              </a:rPr>
              <a:t>	 Example: Mississippi.  According to the standards they set for themselves, 89% of Mississippi 4</a:t>
            </a:r>
            <a:r>
              <a:rPr lang="en-US" sz="2400" baseline="30000">
                <a:solidFill>
                  <a:srgbClr val="FF0000"/>
                </a:solidFill>
                <a:sym typeface="Wingdings" charset="2"/>
              </a:rPr>
              <a:t>th</a:t>
            </a:r>
            <a:r>
              <a:rPr lang="en-US" sz="2400">
                <a:solidFill>
                  <a:srgbClr val="FF0000"/>
                </a:solidFill>
                <a:sym typeface="Wingdings" charset="2"/>
              </a:rPr>
              <a:t>-graders were proficient in reading (best in the country). According to NAEP (National Assessment of Educational Progress), only 18% of 4</a:t>
            </a:r>
            <a:r>
              <a:rPr lang="en-US" sz="2400" baseline="30000">
                <a:solidFill>
                  <a:srgbClr val="FF0000"/>
                </a:solidFill>
                <a:sym typeface="Wingdings" charset="2"/>
              </a:rPr>
              <a:t>th</a:t>
            </a:r>
            <a:r>
              <a:rPr lang="en-US" sz="2400">
                <a:solidFill>
                  <a:srgbClr val="FF0000"/>
                </a:solidFill>
                <a:sym typeface="Wingdings" charset="2"/>
              </a:rPr>
              <a:t>-graders were proficient in reading (worst in the country).</a:t>
            </a:r>
            <a:endParaRPr lang="en-US" sz="240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104451" name="TextBox 5"/>
          <p:cNvSpPr txBox="1">
            <a:spLocks noChangeArrowheads="1"/>
          </p:cNvSpPr>
          <p:nvPr/>
        </p:nvSpPr>
        <p:spPr bwMode="auto">
          <a:xfrm>
            <a:off x="152400" y="152400"/>
            <a:ext cx="8991600" cy="3786188"/>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r>
              <a:rPr lang="en-US" sz="2400">
                <a:solidFill>
                  <a:srgbClr val="000090"/>
                </a:solidFill>
              </a:rPr>
              <a:t>  2009, President Barack Obama and Secretary of Education Arne Duncan announce $4.35 billion for "Race to the Top" funds as part of the Stimulus Package</a:t>
            </a:r>
          </a:p>
          <a:p>
            <a:r>
              <a:rPr lang="en-US" sz="2400">
                <a:solidFill>
                  <a:srgbClr val="FF0000"/>
                </a:solidFill>
              </a:rPr>
              <a:t>	</a:t>
            </a:r>
            <a:r>
              <a:rPr lang="en-US" sz="2400">
                <a:solidFill>
                  <a:srgbClr val="FF0000"/>
                </a:solidFill>
                <a:sym typeface="Wingdings" charset="2"/>
              </a:rPr>
              <a:t> </a:t>
            </a:r>
            <a:r>
              <a:rPr lang="en-US" sz="2400">
                <a:solidFill>
                  <a:srgbClr val="FF0000"/>
                </a:solidFill>
              </a:rPr>
              <a:t>Incentives for states to make "dramatic progress" in meeting goals that include improving standards. </a:t>
            </a:r>
          </a:p>
          <a:p>
            <a:r>
              <a:rPr lang="en-US" sz="2400">
                <a:solidFill>
                  <a:srgbClr val="000090"/>
                </a:solidFill>
                <a:sym typeface="Wingdings" charset="2"/>
              </a:rPr>
              <a:t>	</a:t>
            </a:r>
            <a:r>
              <a:rPr lang="en-US" sz="2400"/>
              <a:t/>
            </a:r>
            <a:br>
              <a:rPr lang="en-US" sz="2400"/>
            </a:br>
            <a:r>
              <a:rPr lang="en-US" sz="2400"/>
              <a:t/>
            </a:r>
            <a:br>
              <a:rPr lang="en-US" sz="2400"/>
            </a:br>
            <a:endParaRPr lang="en-US" sz="24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106499" name="TextBox 5"/>
          <p:cNvSpPr txBox="1">
            <a:spLocks noChangeArrowheads="1"/>
          </p:cNvSpPr>
          <p:nvPr/>
        </p:nvSpPr>
        <p:spPr bwMode="auto">
          <a:xfrm>
            <a:off x="152400" y="152400"/>
            <a:ext cx="8991600" cy="4524375"/>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r>
              <a:rPr lang="en-US" sz="2400">
                <a:solidFill>
                  <a:srgbClr val="000090"/>
                </a:solidFill>
              </a:rPr>
              <a:t>  2009, President Barack Obama and Secretary of Education Arne Duncan announce $4.35 billion for "Race to the Top" funds as part of the Stimulus Package</a:t>
            </a:r>
          </a:p>
          <a:p>
            <a:r>
              <a:rPr lang="en-US" sz="2400">
                <a:solidFill>
                  <a:srgbClr val="000090"/>
                </a:solidFill>
              </a:rPr>
              <a:t>	</a:t>
            </a:r>
            <a:r>
              <a:rPr lang="en-US" sz="2400">
                <a:solidFill>
                  <a:srgbClr val="000090"/>
                </a:solidFill>
                <a:sym typeface="Wingdings" charset="2"/>
              </a:rPr>
              <a:t> </a:t>
            </a:r>
            <a:r>
              <a:rPr lang="en-US" sz="2400">
                <a:solidFill>
                  <a:srgbClr val="000090"/>
                </a:solidFill>
              </a:rPr>
              <a:t>Incentives for states to make "dramatic progress" in meeting goals that include improving standards. </a:t>
            </a:r>
          </a:p>
          <a:p>
            <a:r>
              <a:rPr lang="en-US" sz="2400">
                <a:solidFill>
                  <a:srgbClr val="FF0000"/>
                </a:solidFill>
              </a:rPr>
              <a:t>	</a:t>
            </a:r>
            <a:r>
              <a:rPr lang="en-US" sz="2400">
                <a:solidFill>
                  <a:srgbClr val="FF0000"/>
                </a:solidFill>
                <a:sym typeface="Wingdings" charset="2"/>
              </a:rPr>
              <a:t> Involves a detailed 500 point system (Delaware – 454.6; Tennessee – 444.2; South Dakota – 135.8)</a:t>
            </a:r>
          </a:p>
          <a:p>
            <a:r>
              <a:rPr lang="en-US" sz="2400">
                <a:solidFill>
                  <a:srgbClr val="000090"/>
                </a:solidFill>
                <a:sym typeface="Wingdings" charset="2"/>
              </a:rPr>
              <a:t>	</a:t>
            </a:r>
            <a:r>
              <a:rPr lang="en-US" sz="2400"/>
              <a:t/>
            </a:r>
            <a:br>
              <a:rPr lang="en-US" sz="2400"/>
            </a:br>
            <a:r>
              <a:rPr lang="en-US" sz="2400"/>
              <a:t/>
            </a:r>
            <a:br>
              <a:rPr lang="en-US" sz="2400"/>
            </a:br>
            <a:endParaRPr lang="en-US" sz="24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108547" name="TextBox 5"/>
          <p:cNvSpPr txBox="1">
            <a:spLocks noChangeArrowheads="1"/>
          </p:cNvSpPr>
          <p:nvPr/>
        </p:nvSpPr>
        <p:spPr bwMode="auto">
          <a:xfrm>
            <a:off x="152400" y="152400"/>
            <a:ext cx="8991600" cy="5262563"/>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r>
              <a:rPr lang="en-US" sz="2400">
                <a:solidFill>
                  <a:srgbClr val="000090"/>
                </a:solidFill>
              </a:rPr>
              <a:t>  2009, President Barack Obama and Secretary of Education Arne Duncan announce $4.35 billion for "Race to the Top" funds as part of the Stimulus Package</a:t>
            </a:r>
          </a:p>
          <a:p>
            <a:r>
              <a:rPr lang="en-US" sz="2400">
                <a:solidFill>
                  <a:srgbClr val="000090"/>
                </a:solidFill>
              </a:rPr>
              <a:t>	</a:t>
            </a:r>
            <a:r>
              <a:rPr lang="en-US" sz="2400">
                <a:solidFill>
                  <a:srgbClr val="000090"/>
                </a:solidFill>
                <a:sym typeface="Wingdings" charset="2"/>
              </a:rPr>
              <a:t> </a:t>
            </a:r>
            <a:r>
              <a:rPr lang="en-US" sz="2400">
                <a:solidFill>
                  <a:srgbClr val="000090"/>
                </a:solidFill>
              </a:rPr>
              <a:t>Incentives for states to make "dramatic progress" in meeting goals that include improving standards. </a:t>
            </a:r>
          </a:p>
          <a:p>
            <a:r>
              <a:rPr lang="en-US" sz="2400">
                <a:solidFill>
                  <a:srgbClr val="000090"/>
                </a:solidFill>
              </a:rPr>
              <a:t>	</a:t>
            </a:r>
            <a:r>
              <a:rPr lang="en-US" sz="2400">
                <a:solidFill>
                  <a:srgbClr val="000090"/>
                </a:solidFill>
                <a:sym typeface="Wingdings" charset="2"/>
              </a:rPr>
              <a:t> Involves a detailed 500 point system (Delaware – 454.6; Tennessee – 444.2; South Dakota – 135.8)</a:t>
            </a:r>
          </a:p>
          <a:p>
            <a:r>
              <a:rPr lang="en-US" sz="2400">
                <a:solidFill>
                  <a:srgbClr val="FF0000"/>
                </a:solidFill>
                <a:sym typeface="Wingdings" charset="2"/>
              </a:rPr>
              <a:t>	 48 states initially sign on, promising to adopt “common core” standards for Math and English Language Arts (ELA)</a:t>
            </a:r>
          </a:p>
          <a:p>
            <a:r>
              <a:rPr lang="en-US" sz="2400"/>
              <a:t/>
            </a:r>
            <a:br>
              <a:rPr lang="en-US" sz="2400"/>
            </a:br>
            <a:r>
              <a:rPr lang="en-US" sz="2400"/>
              <a:t/>
            </a:r>
            <a:br>
              <a:rPr lang="en-US" sz="2400"/>
            </a:br>
            <a:endParaRPr lang="en-US" sz="2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67587" name="TextBox 5"/>
          <p:cNvSpPr txBox="1">
            <a:spLocks noChangeArrowheads="1"/>
          </p:cNvSpPr>
          <p:nvPr/>
        </p:nvSpPr>
        <p:spPr bwMode="auto">
          <a:xfrm>
            <a:off x="304800" y="152400"/>
            <a:ext cx="8534400" cy="3386138"/>
          </a:xfrm>
          <a:prstGeom prst="rect">
            <a:avLst/>
          </a:prstGeom>
          <a:noFill/>
          <a:ln w="9525">
            <a:noFill/>
            <a:miter lim="800000"/>
            <a:headEnd/>
            <a:tailEnd/>
          </a:ln>
        </p:spPr>
        <p:txBody>
          <a:bodyPr>
            <a:prstTxWarp prst="textNoShape">
              <a:avLst/>
            </a:prstTxWarp>
            <a:spAutoFit/>
          </a:bodyPr>
          <a:lstStyle/>
          <a:p>
            <a:r>
              <a:rPr lang="en-US" sz="2400" b="1" dirty="0">
                <a:solidFill>
                  <a:srgbClr val="FF0000"/>
                </a:solidFill>
              </a:rPr>
              <a:t>Question: What year did American schools first use any kind of standards?</a:t>
            </a:r>
          </a:p>
          <a:p>
            <a:endParaRPr lang="en-US" sz="2400" b="1" dirty="0">
              <a:solidFill>
                <a:srgbClr val="FF0000"/>
              </a:solidFill>
            </a:endParaRPr>
          </a:p>
          <a:p>
            <a:r>
              <a:rPr lang="en-US" sz="2400" b="1" dirty="0">
                <a:solidFill>
                  <a:srgbClr val="FF0000"/>
                </a:solidFill>
              </a:rPr>
              <a:t>Answer: 1852</a:t>
            </a:r>
            <a:endParaRPr lang="en-US" sz="2400" b="1" i="1" dirty="0">
              <a:solidFill>
                <a:srgbClr val="FF0000"/>
              </a:solidFill>
            </a:endParaRPr>
          </a:p>
          <a:p>
            <a:endParaRPr lang="en-US" dirty="0"/>
          </a:p>
          <a:p>
            <a:pPr>
              <a:buFont typeface="Wingdings" charset="2"/>
              <a:buChar char="à"/>
            </a:pPr>
            <a:r>
              <a:rPr lang="en-US" sz="2000" b="1" dirty="0">
                <a:solidFill>
                  <a:srgbClr val="000090"/>
                </a:solidFill>
                <a:sym typeface="Wingdings" charset="2"/>
              </a:rPr>
              <a:t> Horace Mann convinces Massachusetts to adopt the Prussian Education System</a:t>
            </a:r>
          </a:p>
          <a:p>
            <a:pPr>
              <a:buFont typeface="Wingdings" charset="2"/>
              <a:buChar char="à"/>
            </a:pPr>
            <a:r>
              <a:rPr lang="en-US" sz="2000" b="1" dirty="0">
                <a:solidFill>
                  <a:srgbClr val="000090"/>
                </a:solidFill>
                <a:sym typeface="Wingdings" charset="2"/>
              </a:rPr>
              <a:t> Started by Prussian King Frederick II in 1763 – made schooling compulsory for all children ages 5-13.</a:t>
            </a:r>
            <a:endParaRPr lang="en-US" sz="2000" dirty="0">
              <a:solidFill>
                <a:srgbClr val="000090"/>
              </a:solidFill>
            </a:endParaRPr>
          </a:p>
          <a:p>
            <a:endParaRPr lang="en-US"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110595" name="TextBox 5"/>
          <p:cNvSpPr txBox="1">
            <a:spLocks noChangeArrowheads="1"/>
          </p:cNvSpPr>
          <p:nvPr/>
        </p:nvSpPr>
        <p:spPr bwMode="auto">
          <a:xfrm>
            <a:off x="152400" y="152400"/>
            <a:ext cx="8991600" cy="6002338"/>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r>
              <a:rPr lang="en-US" sz="2400">
                <a:solidFill>
                  <a:srgbClr val="000090"/>
                </a:solidFill>
              </a:rPr>
              <a:t>  2009, President Barack Obama and Secretary of Education Arne Duncan announce $4.35 billion for "Race to the Top" funds as part of the Stimulus Package</a:t>
            </a:r>
          </a:p>
          <a:p>
            <a:r>
              <a:rPr lang="en-US" sz="2400">
                <a:solidFill>
                  <a:srgbClr val="000090"/>
                </a:solidFill>
              </a:rPr>
              <a:t>	</a:t>
            </a:r>
            <a:r>
              <a:rPr lang="en-US" sz="2400">
                <a:solidFill>
                  <a:srgbClr val="000090"/>
                </a:solidFill>
                <a:sym typeface="Wingdings" charset="2"/>
              </a:rPr>
              <a:t> </a:t>
            </a:r>
            <a:r>
              <a:rPr lang="en-US" sz="2400">
                <a:solidFill>
                  <a:srgbClr val="000090"/>
                </a:solidFill>
              </a:rPr>
              <a:t>Incentives for states to make "dramatic progress" in meeting goals that include improving standards. </a:t>
            </a:r>
          </a:p>
          <a:p>
            <a:r>
              <a:rPr lang="en-US" sz="2400">
                <a:solidFill>
                  <a:srgbClr val="000090"/>
                </a:solidFill>
              </a:rPr>
              <a:t>	</a:t>
            </a:r>
            <a:r>
              <a:rPr lang="en-US" sz="2400">
                <a:solidFill>
                  <a:srgbClr val="000090"/>
                </a:solidFill>
                <a:sym typeface="Wingdings" charset="2"/>
              </a:rPr>
              <a:t> Involves a detailed 500 point system (Delaware – 454.6; Tennessee – 444.2; South Dakota – 135.8)</a:t>
            </a:r>
          </a:p>
          <a:p>
            <a:r>
              <a:rPr lang="en-US" sz="2400">
                <a:solidFill>
                  <a:srgbClr val="000090"/>
                </a:solidFill>
                <a:sym typeface="Wingdings" charset="2"/>
              </a:rPr>
              <a:t>	 48 states initially sign on, promising to adopt “common core” standards for Math and English Language Arts (ELA)</a:t>
            </a:r>
          </a:p>
          <a:p>
            <a:r>
              <a:rPr lang="en-US" sz="2400">
                <a:solidFill>
                  <a:srgbClr val="FF0000"/>
                </a:solidFill>
                <a:sym typeface="Wingdings" charset="2"/>
              </a:rPr>
              <a:t>	 March 29, 2010 – Delaware and Tennessee win Phase 1 funding</a:t>
            </a:r>
          </a:p>
          <a:p>
            <a:r>
              <a:rPr lang="en-US" sz="2400">
                <a:solidFill>
                  <a:srgbClr val="000090"/>
                </a:solidFill>
                <a:sym typeface="Wingdings" charset="2"/>
              </a:rPr>
              <a:t>	</a:t>
            </a:r>
            <a:r>
              <a:rPr lang="en-US" sz="2400"/>
              <a:t/>
            </a:r>
            <a:br>
              <a:rPr lang="en-US" sz="2400"/>
            </a:br>
            <a:r>
              <a:rPr lang="en-US" sz="2400"/>
              <a:t/>
            </a:r>
            <a:br>
              <a:rPr lang="en-US" sz="2400"/>
            </a:br>
            <a:endParaRPr lang="en-US" sz="24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112643" name="TextBox 5"/>
          <p:cNvSpPr txBox="1">
            <a:spLocks noChangeArrowheads="1"/>
          </p:cNvSpPr>
          <p:nvPr/>
        </p:nvSpPr>
        <p:spPr bwMode="auto">
          <a:xfrm>
            <a:off x="152400" y="152400"/>
            <a:ext cx="8991600" cy="7110413"/>
          </a:xfrm>
          <a:prstGeom prst="rect">
            <a:avLst/>
          </a:prstGeom>
          <a:noFill/>
          <a:ln w="9525">
            <a:noFill/>
            <a:miter lim="800000"/>
            <a:headEnd/>
            <a:tailEnd/>
          </a:ln>
        </p:spPr>
        <p:txBody>
          <a:bodyPr>
            <a:prstTxWarp prst="textNoShape">
              <a:avLst/>
            </a:prstTxWarp>
            <a:spAutoFit/>
          </a:bodyPr>
          <a:lstStyle/>
          <a:p>
            <a:r>
              <a:rPr lang="en-US" sz="2400" b="1" i="1"/>
              <a:t>What Happened….</a:t>
            </a:r>
          </a:p>
          <a:p>
            <a:endParaRPr lang="en-US" sz="2400" b="1" i="1"/>
          </a:p>
          <a:p>
            <a:r>
              <a:rPr lang="en-US" sz="2400">
                <a:solidFill>
                  <a:srgbClr val="000090"/>
                </a:solidFill>
              </a:rPr>
              <a:t>  2009, President Barack Obama and Secretary of Education Arne Duncan announce $4.35 billion for "Race to the Top" funds as part of the Stimulus Package</a:t>
            </a:r>
          </a:p>
          <a:p>
            <a:r>
              <a:rPr lang="en-US" sz="2400">
                <a:solidFill>
                  <a:srgbClr val="000090"/>
                </a:solidFill>
              </a:rPr>
              <a:t>	</a:t>
            </a:r>
            <a:r>
              <a:rPr lang="en-US" sz="2400">
                <a:solidFill>
                  <a:srgbClr val="000090"/>
                </a:solidFill>
                <a:sym typeface="Wingdings" charset="2"/>
              </a:rPr>
              <a:t> </a:t>
            </a:r>
            <a:r>
              <a:rPr lang="en-US" sz="2400">
                <a:solidFill>
                  <a:srgbClr val="000090"/>
                </a:solidFill>
              </a:rPr>
              <a:t>Incentives for states to make "dramatic progress" in meeting goals that include improving standards. </a:t>
            </a:r>
          </a:p>
          <a:p>
            <a:r>
              <a:rPr lang="en-US" sz="2400">
                <a:solidFill>
                  <a:srgbClr val="000090"/>
                </a:solidFill>
              </a:rPr>
              <a:t>	</a:t>
            </a:r>
            <a:r>
              <a:rPr lang="en-US" sz="2400">
                <a:solidFill>
                  <a:srgbClr val="000090"/>
                </a:solidFill>
                <a:sym typeface="Wingdings" charset="2"/>
              </a:rPr>
              <a:t> Involves a detailed 500 point system (Delaware – 454.6; Tennessee – 444.2; South Dakota – 135.8)</a:t>
            </a:r>
          </a:p>
          <a:p>
            <a:r>
              <a:rPr lang="en-US" sz="2400">
                <a:solidFill>
                  <a:srgbClr val="000090"/>
                </a:solidFill>
                <a:sym typeface="Wingdings" charset="2"/>
              </a:rPr>
              <a:t>	 48 states initially sign on, promising to adopt “common core” standards for Math and English Language Arts (ELA)</a:t>
            </a:r>
          </a:p>
          <a:p>
            <a:r>
              <a:rPr lang="en-US" sz="2400">
                <a:solidFill>
                  <a:srgbClr val="000090"/>
                </a:solidFill>
                <a:sym typeface="Wingdings" charset="2"/>
              </a:rPr>
              <a:t>	 March 29, 2010 – Delaware and Tennessee win Phase 1 funding</a:t>
            </a:r>
          </a:p>
          <a:p>
            <a:r>
              <a:rPr lang="en-US" sz="2400">
                <a:solidFill>
                  <a:srgbClr val="FF0000"/>
                </a:solidFill>
                <a:sym typeface="Wingdings" charset="2"/>
              </a:rPr>
              <a:t>	 August 24, 2010 – Phase 2 funding goes to </a:t>
            </a:r>
            <a:r>
              <a:rPr lang="en-US" sz="2400">
                <a:solidFill>
                  <a:srgbClr val="FF0000"/>
                </a:solidFill>
              </a:rPr>
              <a:t>the District of Columbia, Florida, Georgia, Hawaii, Maryland, Massachusetts, New York, North Carolina, Ohio, and Rhode Island</a:t>
            </a:r>
            <a:endParaRPr lang="en-US" sz="2400">
              <a:solidFill>
                <a:srgbClr val="FF0000"/>
              </a:solidFill>
              <a:sym typeface="Wingdings" charset="2"/>
            </a:endParaRPr>
          </a:p>
          <a:p>
            <a:r>
              <a:rPr lang="en-US" sz="2400">
                <a:solidFill>
                  <a:srgbClr val="000090"/>
                </a:solidFill>
                <a:sym typeface="Wingdings" charset="2"/>
              </a:rPr>
              <a:t>	</a:t>
            </a:r>
            <a:r>
              <a:rPr lang="en-US" sz="2400"/>
              <a:t/>
            </a:r>
            <a:br>
              <a:rPr lang="en-US" sz="2400"/>
            </a:br>
            <a:r>
              <a:rPr lang="en-US" sz="2400"/>
              <a:t/>
            </a:r>
            <a:br>
              <a:rPr lang="en-US" sz="2400"/>
            </a:br>
            <a:endParaRPr lang="en-US" sz="24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pic>
        <p:nvPicPr>
          <p:cNvPr id="114691" name="Picture 3" descr="commoncore.png"/>
          <p:cNvPicPr>
            <a:picLocks noChangeAspect="1"/>
          </p:cNvPicPr>
          <p:nvPr/>
        </p:nvPicPr>
        <p:blipFill>
          <a:blip r:embed="rId3"/>
          <a:srcRect/>
          <a:stretch>
            <a:fillRect/>
          </a:stretch>
        </p:blipFill>
        <p:spPr bwMode="auto">
          <a:xfrm>
            <a:off x="228600" y="409575"/>
            <a:ext cx="8763000" cy="5986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pic>
        <p:nvPicPr>
          <p:cNvPr id="116739" name="Picture 3" descr="Achieve.jpg"/>
          <p:cNvPicPr>
            <a:picLocks noChangeAspect="1"/>
          </p:cNvPicPr>
          <p:nvPr/>
        </p:nvPicPr>
        <p:blipFill>
          <a:blip r:embed="rId3"/>
          <a:srcRect/>
          <a:stretch>
            <a:fillRect/>
          </a:stretch>
        </p:blipFill>
        <p:spPr bwMode="auto">
          <a:xfrm>
            <a:off x="3429000" y="152400"/>
            <a:ext cx="5551488" cy="6554788"/>
          </a:xfrm>
          <a:prstGeom prst="rect">
            <a:avLst/>
          </a:prstGeom>
          <a:noFill/>
          <a:ln w="9525">
            <a:noFill/>
            <a:miter lim="800000"/>
            <a:headEnd/>
            <a:tailEnd/>
          </a:ln>
        </p:spPr>
      </p:pic>
      <p:sp>
        <p:nvSpPr>
          <p:cNvPr id="116740" name="TextBox 5"/>
          <p:cNvSpPr txBox="1">
            <a:spLocks noChangeArrowheads="1"/>
          </p:cNvSpPr>
          <p:nvPr/>
        </p:nvSpPr>
        <p:spPr bwMode="auto">
          <a:xfrm>
            <a:off x="152400" y="152400"/>
            <a:ext cx="3276600" cy="6278563"/>
          </a:xfrm>
          <a:prstGeom prst="rect">
            <a:avLst/>
          </a:prstGeom>
          <a:noFill/>
          <a:ln w="9525">
            <a:noFill/>
            <a:miter lim="800000"/>
            <a:headEnd/>
            <a:tailEnd/>
          </a:ln>
        </p:spPr>
        <p:txBody>
          <a:bodyPr>
            <a:prstTxWarp prst="textNoShape">
              <a:avLst/>
            </a:prstTxWarp>
            <a:spAutoFit/>
          </a:bodyPr>
          <a:lstStyle/>
          <a:p>
            <a:r>
              <a:rPr lang="en-US" sz="2400" b="1"/>
              <a:t>“Achieve, Inc.:”</a:t>
            </a:r>
          </a:p>
          <a:p>
            <a:endParaRPr lang="en-US"/>
          </a:p>
          <a:p>
            <a:r>
              <a:rPr lang="en-US" sz="2000"/>
              <a:t>Created in 1996 by the nation's governors (CCSSO - The National Governors Association and the Council of Chief State School Officers) and corporate leaders, Achieve is an independent, bipartisan, non-profit education reform organization based in Washington, D.C. that helps states raise academic standards and graduation requirements, improve assessments and strengthen accountability.</a:t>
            </a:r>
          </a:p>
          <a:p>
            <a:endParaRPr lang="en-US" sz="20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pic>
        <p:nvPicPr>
          <p:cNvPr id="118787" name="Picture 4" descr="states.png"/>
          <p:cNvPicPr>
            <a:picLocks noChangeAspect="1"/>
          </p:cNvPicPr>
          <p:nvPr/>
        </p:nvPicPr>
        <p:blipFill>
          <a:blip r:embed="rId3"/>
          <a:srcRect/>
          <a:stretch>
            <a:fillRect/>
          </a:stretch>
        </p:blipFill>
        <p:spPr bwMode="auto">
          <a:xfrm>
            <a:off x="228600" y="609600"/>
            <a:ext cx="8686800" cy="566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4"/>
          <p:cNvSpPr>
            <a:spLocks noGrp="1" noChangeArrowheads="1"/>
          </p:cNvSpPr>
          <p:nvPr>
            <p:ph type="body" idx="1"/>
          </p:nvPr>
        </p:nvSpPr>
        <p:spPr>
          <a:xfrm>
            <a:off x="0" y="0"/>
            <a:ext cx="9144000" cy="6858000"/>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pic>
        <p:nvPicPr>
          <p:cNvPr id="4" name="Picture 3" descr="ngss.png"/>
          <p:cNvPicPr>
            <a:picLocks noChangeAspect="1"/>
          </p:cNvPicPr>
          <p:nvPr/>
        </p:nvPicPr>
        <p:blipFill>
          <a:blip r:embed="rId3"/>
          <a:stretch>
            <a:fillRect/>
          </a:stretch>
        </p:blipFill>
        <p:spPr>
          <a:xfrm>
            <a:off x="182671" y="0"/>
            <a:ext cx="8778658"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dirty="0" smtClean="0">
              <a:ea typeface="ＭＳ Ｐゴシック" charset="-128"/>
              <a:cs typeface="ＭＳ Ｐゴシック" charset="-128"/>
            </a:endParaRPr>
          </a:p>
          <a:p>
            <a:pPr eaLnBrk="1" hangingPunct="1">
              <a:buFontTx/>
              <a:buNone/>
            </a:pPr>
            <a:endParaRPr lang="en-US" sz="2000" dirty="0" smtClean="0">
              <a:ea typeface="ＭＳ Ｐゴシック" charset="-128"/>
              <a:cs typeface="ＭＳ Ｐゴシック" charset="-128"/>
            </a:endParaRPr>
          </a:p>
          <a:p>
            <a:pPr eaLnBrk="1" hangingPunct="1">
              <a:buFontTx/>
              <a:buNone/>
            </a:pPr>
            <a:endParaRPr lang="en-US" sz="2000" dirty="0" smtClean="0">
              <a:ea typeface="ＭＳ Ｐゴシック" charset="-128"/>
              <a:cs typeface="ＭＳ Ｐゴシック" charset="-128"/>
            </a:endParaRPr>
          </a:p>
          <a:p>
            <a:pPr eaLnBrk="1" hangingPunct="1">
              <a:buFontTx/>
              <a:buNone/>
            </a:pPr>
            <a:endParaRPr lang="en-US" sz="2000" dirty="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120835" name="TextBox 3"/>
          <p:cNvSpPr txBox="1">
            <a:spLocks noChangeArrowheads="1"/>
          </p:cNvSpPr>
          <p:nvPr/>
        </p:nvSpPr>
        <p:spPr bwMode="auto">
          <a:xfrm>
            <a:off x="304800" y="457200"/>
            <a:ext cx="8610600" cy="4154488"/>
          </a:xfrm>
          <a:prstGeom prst="rect">
            <a:avLst/>
          </a:prstGeom>
          <a:noFill/>
          <a:ln w="9525">
            <a:noFill/>
            <a:miter lim="800000"/>
            <a:headEnd/>
            <a:tailEnd/>
          </a:ln>
        </p:spPr>
        <p:txBody>
          <a:bodyPr>
            <a:prstTxWarp prst="textNoShape">
              <a:avLst/>
            </a:prstTxWarp>
            <a:spAutoFit/>
          </a:bodyPr>
          <a:lstStyle/>
          <a:p>
            <a:pPr algn="ctr"/>
            <a:r>
              <a:rPr lang="en-US" sz="2400" b="1" i="1" dirty="0"/>
              <a:t>National “Next Generation” Science Standards now being written by Achieve, Inc.:</a:t>
            </a:r>
            <a:endParaRPr lang="en-US" sz="2400" b="1" dirty="0"/>
          </a:p>
          <a:p>
            <a:r>
              <a:rPr lang="en-US" sz="2400" dirty="0"/>
              <a:t> </a:t>
            </a:r>
          </a:p>
          <a:p>
            <a:pPr>
              <a:buFont typeface="Arial" charset="0"/>
              <a:buChar char="•"/>
            </a:pPr>
            <a:r>
              <a:rPr lang="en-US" sz="2400" dirty="0"/>
              <a:t>  The content will be taken from the Framework, but will be combined into complete standards that integrate concepts, big ideas, and practices.</a:t>
            </a:r>
            <a:endParaRPr lang="en-US" sz="2400" dirty="0" smtClean="0"/>
          </a:p>
          <a:p>
            <a:pPr>
              <a:buFont typeface="Arial" charset="0"/>
              <a:buChar char="•"/>
            </a:pPr>
            <a:r>
              <a:rPr lang="en-US" sz="2400" dirty="0" smtClean="0"/>
              <a:t> These </a:t>
            </a:r>
            <a:r>
              <a:rPr lang="en-US" sz="2400" dirty="0"/>
              <a:t>are </a:t>
            </a:r>
            <a:r>
              <a:rPr lang="en-US" sz="2400" b="1" i="1" dirty="0"/>
              <a:t>not </a:t>
            </a:r>
            <a:r>
              <a:rPr lang="en-US" sz="2400" dirty="0"/>
              <a:t>part of the “Common Core” (there </a:t>
            </a:r>
            <a:r>
              <a:rPr lang="en-US" sz="2400" b="1" dirty="0"/>
              <a:t>will be no </a:t>
            </a:r>
            <a:r>
              <a:rPr lang="en-US" sz="2400" dirty="0"/>
              <a:t>Common Core science standards)</a:t>
            </a:r>
          </a:p>
          <a:p>
            <a:pPr>
              <a:buFont typeface="Arial" charset="0"/>
              <a:buChar char="•"/>
            </a:pPr>
            <a:r>
              <a:rPr lang="en-US" sz="2400" dirty="0"/>
              <a:t>  These will hopefully be adopted by many states or play a major role in influencing new state standards (“</a:t>
            </a:r>
            <a:r>
              <a:rPr lang="en-US" sz="2400" i="1" dirty="0"/>
              <a:t>Build it and they will come</a:t>
            </a:r>
            <a:r>
              <a:rPr lang="en-US" sz="2400" dirty="0"/>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4" descr="Moon flower"/>
          <p:cNvPicPr>
            <a:picLocks noChangeAspect="1" noChangeArrowheads="1"/>
          </p:cNvPicPr>
          <p:nvPr/>
        </p:nvPicPr>
        <p:blipFill>
          <a:blip r:embed="rId3"/>
          <a:srcRect/>
          <a:stretch>
            <a:fillRect/>
          </a:stretch>
        </p:blipFill>
        <p:spPr bwMode="auto">
          <a:xfrm>
            <a:off x="0" y="304800"/>
            <a:ext cx="9144000" cy="304800"/>
          </a:xfrm>
          <a:prstGeom prst="rect">
            <a:avLst/>
          </a:prstGeom>
          <a:noFill/>
          <a:ln w="9525">
            <a:noFill/>
            <a:miter lim="800000"/>
            <a:headEnd/>
            <a:tailEnd/>
          </a:ln>
        </p:spPr>
      </p:pic>
      <p:sp>
        <p:nvSpPr>
          <p:cNvPr id="69636" name="TextBox 3"/>
          <p:cNvSpPr txBox="1">
            <a:spLocks noChangeArrowheads="1"/>
          </p:cNvSpPr>
          <p:nvPr/>
        </p:nvSpPr>
        <p:spPr bwMode="auto">
          <a:xfrm>
            <a:off x="6858000" y="6488113"/>
            <a:ext cx="2286000" cy="307975"/>
          </a:xfrm>
          <a:prstGeom prst="rect">
            <a:avLst/>
          </a:prstGeom>
          <a:noFill/>
          <a:ln w="9525">
            <a:noFill/>
            <a:miter lim="800000"/>
            <a:headEnd/>
            <a:tailEnd/>
          </a:ln>
        </p:spPr>
        <p:txBody>
          <a:bodyPr>
            <a:prstTxWarp prst="textNoShape">
              <a:avLst/>
            </a:prstTxWarp>
            <a:spAutoFit/>
          </a:bodyPr>
          <a:lstStyle/>
          <a:p>
            <a:r>
              <a:rPr lang="en-US" sz="1400">
                <a:solidFill>
                  <a:srgbClr val="FFFF00"/>
                </a:solidFill>
              </a:rPr>
              <a:t>[Bybee, 2010]</a:t>
            </a:r>
          </a:p>
        </p:txBody>
      </p:sp>
      <p:sp>
        <p:nvSpPr>
          <p:cNvPr id="5" name="Rectangle 4"/>
          <p:cNvSpPr txBox="1">
            <a:spLocks noChangeArrowheads="1"/>
          </p:cNvSpPr>
          <p:nvPr/>
        </p:nvSpPr>
        <p:spPr>
          <a:xfrm>
            <a:off x="0" y="0"/>
            <a:ext cx="9144000" cy="7172325"/>
          </a:xfrm>
          <a:prstGeom prst="rect">
            <a:avLst/>
          </a:prstGeom>
          <a:solidFill>
            <a:srgbClr val="FFCC99"/>
          </a:solidFill>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800" b="0" i="0" u="none" strike="noStrike" kern="1200" cap="none" spc="0" normalizeH="0" baseline="0" noProof="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smtClean="0">
              <a:ln>
                <a:noFill/>
              </a:ln>
              <a:solidFill>
                <a:schemeClr val="tx1"/>
              </a:solidFill>
              <a:effectLst/>
              <a:uLnTx/>
              <a:uFillTx/>
              <a:latin typeface="+mn-lt"/>
              <a:ea typeface="ＭＳ Ｐゴシック" charset="-128"/>
              <a:cs typeface="ＭＳ Ｐゴシック" charset="-128"/>
            </a:endParaRPr>
          </a:p>
        </p:txBody>
      </p:sp>
      <p:sp>
        <p:nvSpPr>
          <p:cNvPr id="6" name="Text Box 5"/>
          <p:cNvSpPr txBox="1">
            <a:spLocks noChangeArrowheads="1"/>
          </p:cNvSpPr>
          <p:nvPr/>
        </p:nvSpPr>
        <p:spPr bwMode="auto">
          <a:xfrm>
            <a:off x="838200" y="685800"/>
            <a:ext cx="7467600" cy="5730875"/>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FF"/>
                </a:solidFill>
              </a:rPr>
              <a:t>BRIEF HISTORY OF SCIENCE STANDARDS</a:t>
            </a:r>
          </a:p>
          <a:p>
            <a:pPr>
              <a:lnSpc>
                <a:spcPct val="5000"/>
              </a:lnSpc>
              <a:spcBef>
                <a:spcPct val="50000"/>
              </a:spcBef>
            </a:pPr>
            <a:endParaRPr lang="en-US" dirty="0">
              <a:solidFill>
                <a:srgbClr val="0000FF"/>
              </a:solidFill>
            </a:endParaRPr>
          </a:p>
          <a:p>
            <a:pPr lvl="1">
              <a:lnSpc>
                <a:spcPct val="25000"/>
              </a:lnSpc>
              <a:spcBef>
                <a:spcPct val="50000"/>
              </a:spcBef>
            </a:pPr>
            <a:endParaRPr lang="en-US" dirty="0">
              <a:solidFill>
                <a:srgbClr val="0000FF"/>
              </a:solidFill>
            </a:endParaRPr>
          </a:p>
          <a:p>
            <a:pPr lvl="1">
              <a:spcBef>
                <a:spcPts val="600"/>
              </a:spcBef>
              <a:buFont typeface="Arial" charset="0"/>
              <a:buChar char="•"/>
            </a:pPr>
            <a:r>
              <a:rPr lang="en-US" dirty="0">
                <a:solidFill>
                  <a:srgbClr val="0000FF"/>
                </a:solidFill>
              </a:rPr>
              <a:t>  The Harvard Descriptive List of Physics Laboratories (1891)</a:t>
            </a:r>
          </a:p>
          <a:p>
            <a:pPr lvl="1">
              <a:spcBef>
                <a:spcPts val="600"/>
              </a:spcBef>
              <a:buFont typeface="Arial" charset="0"/>
              <a:buChar char="•"/>
            </a:pPr>
            <a:r>
              <a:rPr lang="en-US" dirty="0">
                <a:solidFill>
                  <a:srgbClr val="0000FF"/>
                </a:solidFill>
              </a:rPr>
              <a:t>  The Committee of Ten (1893)</a:t>
            </a:r>
          </a:p>
          <a:p>
            <a:pPr lvl="1">
              <a:spcBef>
                <a:spcPts val="600"/>
              </a:spcBef>
              <a:buFont typeface="Arial" charset="0"/>
              <a:buChar char="•"/>
            </a:pPr>
            <a:r>
              <a:rPr lang="en-US" i="1" dirty="0">
                <a:solidFill>
                  <a:srgbClr val="0000FF"/>
                </a:solidFill>
              </a:rPr>
              <a:t>  A Nation at Risk</a:t>
            </a:r>
            <a:r>
              <a:rPr lang="en-US" dirty="0">
                <a:solidFill>
                  <a:srgbClr val="0000FF"/>
                </a:solidFill>
              </a:rPr>
              <a:t> (National Commission on Excellence in Education, 1983)</a:t>
            </a:r>
          </a:p>
          <a:p>
            <a:pPr lvl="1">
              <a:spcBef>
                <a:spcPts val="600"/>
              </a:spcBef>
              <a:buFont typeface="Arial" charset="0"/>
              <a:buChar char="•"/>
            </a:pPr>
            <a:r>
              <a:rPr lang="en-US" i="1" dirty="0">
                <a:solidFill>
                  <a:srgbClr val="0000FF"/>
                </a:solidFill>
              </a:rPr>
              <a:t>  Educating Americans for the 21</a:t>
            </a:r>
            <a:r>
              <a:rPr lang="en-US" i="1" baseline="30000" dirty="0">
                <a:solidFill>
                  <a:srgbClr val="0000FF"/>
                </a:solidFill>
              </a:rPr>
              <a:t>st</a:t>
            </a:r>
            <a:r>
              <a:rPr lang="en-US" i="1" dirty="0">
                <a:solidFill>
                  <a:srgbClr val="0000FF"/>
                </a:solidFill>
              </a:rPr>
              <a:t> Century</a:t>
            </a:r>
            <a:r>
              <a:rPr lang="en-US" dirty="0">
                <a:solidFill>
                  <a:srgbClr val="0000FF"/>
                </a:solidFill>
              </a:rPr>
              <a:t> (Commission on Precollege Education in Mathematics, Science, Technology of the National Science Board, 1983)</a:t>
            </a:r>
          </a:p>
          <a:p>
            <a:pPr lvl="1">
              <a:spcBef>
                <a:spcPts val="600"/>
              </a:spcBef>
              <a:buFont typeface="Arial" charset="0"/>
              <a:buChar char="•"/>
            </a:pPr>
            <a:r>
              <a:rPr lang="en-US" dirty="0">
                <a:solidFill>
                  <a:srgbClr val="0000FF"/>
                </a:solidFill>
              </a:rPr>
              <a:t>  PROJECT 2061 (1985)</a:t>
            </a:r>
          </a:p>
          <a:p>
            <a:pPr lvl="1">
              <a:spcBef>
                <a:spcPts val="600"/>
              </a:spcBef>
              <a:buFont typeface="Arial" charset="0"/>
              <a:buChar char="•"/>
            </a:pPr>
            <a:r>
              <a:rPr lang="en-US" dirty="0">
                <a:solidFill>
                  <a:srgbClr val="0000FF"/>
                </a:solidFill>
              </a:rPr>
              <a:t>  National Governors’ Conference (1989)</a:t>
            </a:r>
          </a:p>
          <a:p>
            <a:pPr lvl="1">
              <a:spcBef>
                <a:spcPts val="600"/>
              </a:spcBef>
              <a:buFont typeface="Arial" charset="0"/>
              <a:buChar char="•"/>
            </a:pPr>
            <a:r>
              <a:rPr lang="en-US" i="1" dirty="0">
                <a:solidFill>
                  <a:srgbClr val="0000FF"/>
                </a:solidFill>
              </a:rPr>
              <a:t>  Curriculum and Evaluation Standards for School </a:t>
            </a:r>
            <a:r>
              <a:rPr lang="en-US" i="1" dirty="0" err="1">
                <a:solidFill>
                  <a:srgbClr val="0000FF"/>
                </a:solidFill>
              </a:rPr>
              <a:t>Mathematics</a:t>
            </a:r>
            <a:r>
              <a:rPr lang="en-US" dirty="0" err="1">
                <a:solidFill>
                  <a:srgbClr val="0000FF"/>
                </a:solidFill>
              </a:rPr>
              <a:t>(NCTM</a:t>
            </a:r>
            <a:r>
              <a:rPr lang="en-US" dirty="0">
                <a:solidFill>
                  <a:srgbClr val="0000FF"/>
                </a:solidFill>
              </a:rPr>
              <a:t>, 1989)</a:t>
            </a:r>
          </a:p>
          <a:p>
            <a:pPr lvl="1">
              <a:spcBef>
                <a:spcPts val="600"/>
              </a:spcBef>
              <a:buFont typeface="Arial" charset="0"/>
              <a:buChar char="•"/>
            </a:pPr>
            <a:r>
              <a:rPr lang="en-US" i="1" dirty="0">
                <a:solidFill>
                  <a:srgbClr val="0000FF"/>
                </a:solidFill>
              </a:rPr>
              <a:t>  AMERICA 2000: An Education Strategy</a:t>
            </a:r>
            <a:r>
              <a:rPr lang="en-US" dirty="0">
                <a:solidFill>
                  <a:srgbClr val="0000FF"/>
                </a:solidFill>
              </a:rPr>
              <a:t> (1991)</a:t>
            </a:r>
          </a:p>
          <a:p>
            <a:pPr lvl="1">
              <a:spcBef>
                <a:spcPts val="600"/>
              </a:spcBef>
              <a:buFont typeface="Arial" charset="0"/>
              <a:buChar char="•"/>
            </a:pPr>
            <a:r>
              <a:rPr lang="en-US" i="1" dirty="0">
                <a:solidFill>
                  <a:srgbClr val="0000FF"/>
                </a:solidFill>
              </a:rPr>
              <a:t>  Benchmarks for Science Literacy </a:t>
            </a:r>
            <a:r>
              <a:rPr lang="en-US" dirty="0">
                <a:solidFill>
                  <a:srgbClr val="0000FF"/>
                </a:solidFill>
              </a:rPr>
              <a:t>(AAAS, 1993)</a:t>
            </a:r>
          </a:p>
          <a:p>
            <a:pPr lvl="1">
              <a:spcBef>
                <a:spcPts val="600"/>
              </a:spcBef>
              <a:buFont typeface="Arial" charset="0"/>
              <a:buChar char="•"/>
            </a:pPr>
            <a:r>
              <a:rPr lang="en-US" i="1" dirty="0">
                <a:solidFill>
                  <a:srgbClr val="0000FF"/>
                </a:solidFill>
              </a:rPr>
              <a:t>  GOALS 2000: Educate America Act</a:t>
            </a:r>
            <a:r>
              <a:rPr lang="en-US" dirty="0">
                <a:solidFill>
                  <a:srgbClr val="0000FF"/>
                </a:solidFill>
              </a:rPr>
              <a:t> (1994)</a:t>
            </a:r>
          </a:p>
          <a:p>
            <a:pPr lvl="1">
              <a:spcBef>
                <a:spcPts val="600"/>
              </a:spcBef>
              <a:buFont typeface="Arial" charset="0"/>
              <a:buChar char="•"/>
            </a:pPr>
            <a:r>
              <a:rPr lang="en-US" i="1" dirty="0">
                <a:solidFill>
                  <a:srgbClr val="0000FF"/>
                </a:solidFill>
              </a:rPr>
              <a:t>  National Science Education Standards</a:t>
            </a:r>
            <a:r>
              <a:rPr lang="en-US" dirty="0">
                <a:solidFill>
                  <a:srgbClr val="0000FF"/>
                </a:solidFill>
              </a:rPr>
              <a:t> (1995)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n-US" sz="4000" b="1" dirty="0">
                <a:latin typeface="Arial" charset="0"/>
              </a:rPr>
              <a:t>Major components of the Framework</a:t>
            </a:r>
          </a:p>
        </p:txBody>
      </p:sp>
      <p:sp>
        <p:nvSpPr>
          <p:cNvPr id="19459" name="Rectangle 3"/>
          <p:cNvSpPr>
            <a:spLocks noGrp="1" noChangeArrowheads="1"/>
          </p:cNvSpPr>
          <p:nvPr>
            <p:ph idx="1"/>
          </p:nvPr>
        </p:nvSpPr>
        <p:spPr>
          <a:xfrm>
            <a:off x="381000" y="1524000"/>
            <a:ext cx="7772400" cy="4038600"/>
          </a:xfrm>
        </p:spPr>
        <p:txBody>
          <a:bodyPr/>
          <a:lstStyle/>
          <a:p>
            <a:pPr>
              <a:lnSpc>
                <a:spcPct val="80000"/>
              </a:lnSpc>
              <a:buFontTx/>
              <a:buChar char="•"/>
            </a:pPr>
            <a:endParaRPr lang="en-US" sz="1600" b="0" dirty="0"/>
          </a:p>
          <a:p>
            <a:pPr>
              <a:lnSpc>
                <a:spcPct val="80000"/>
              </a:lnSpc>
              <a:buFontTx/>
              <a:buChar char="•"/>
            </a:pPr>
            <a:r>
              <a:rPr lang="en-US" b="0" dirty="0"/>
              <a:t>Vision of high quality science education</a:t>
            </a:r>
          </a:p>
          <a:p>
            <a:pPr>
              <a:lnSpc>
                <a:spcPct val="80000"/>
              </a:lnSpc>
              <a:buFontTx/>
              <a:buChar char="•"/>
            </a:pPr>
            <a:r>
              <a:rPr lang="en-US" b="0" dirty="0" smtClean="0"/>
              <a:t>Practices, crosscutting concepts, and disciplinary core ideas </a:t>
            </a:r>
            <a:endParaRPr lang="en-US" b="0" dirty="0"/>
          </a:p>
          <a:p>
            <a:pPr>
              <a:lnSpc>
                <a:spcPct val="80000"/>
              </a:lnSpc>
              <a:buFontTx/>
              <a:buChar char="•"/>
            </a:pPr>
            <a:r>
              <a:rPr lang="en-US" b="0" dirty="0"/>
              <a:t>Guidance for standards </a:t>
            </a:r>
            <a:r>
              <a:rPr lang="en-US" b="0" dirty="0" smtClean="0"/>
              <a:t>developers</a:t>
            </a:r>
          </a:p>
          <a:p>
            <a:pPr>
              <a:lnSpc>
                <a:spcPct val="80000"/>
              </a:lnSpc>
              <a:buFontTx/>
              <a:buChar char="•"/>
            </a:pPr>
            <a:r>
              <a:rPr lang="en-US" b="0" dirty="0" smtClean="0"/>
              <a:t>Discussion </a:t>
            </a:r>
            <a:r>
              <a:rPr lang="en-US" b="0" dirty="0"/>
              <a:t>of implementation </a:t>
            </a:r>
            <a:r>
              <a:rPr lang="en-US" b="0" dirty="0" smtClean="0"/>
              <a:t>issues</a:t>
            </a:r>
          </a:p>
          <a:p>
            <a:pPr>
              <a:lnSpc>
                <a:spcPct val="80000"/>
              </a:lnSpc>
              <a:buFontTx/>
              <a:buChar char="•"/>
            </a:pPr>
            <a:r>
              <a:rPr lang="en-US" b="0" dirty="0" smtClean="0"/>
              <a:t>Attendance to diversity and equity</a:t>
            </a:r>
            <a:endParaRPr lang="en-US" b="0" dirty="0"/>
          </a:p>
          <a:p>
            <a:pPr>
              <a:lnSpc>
                <a:spcPct val="80000"/>
              </a:lnSpc>
              <a:buFontTx/>
              <a:buChar char="•"/>
            </a:pPr>
            <a:r>
              <a:rPr lang="en-US" b="0" dirty="0"/>
              <a:t>Suggestions for </a:t>
            </a:r>
            <a:r>
              <a:rPr lang="en-US" b="0" dirty="0" smtClean="0"/>
              <a:t>future research </a:t>
            </a:r>
            <a:endParaRPr lang="en-US" b="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71683" name="TextBox 5"/>
          <p:cNvSpPr txBox="1">
            <a:spLocks noChangeArrowheads="1"/>
          </p:cNvSpPr>
          <p:nvPr/>
        </p:nvSpPr>
        <p:spPr bwMode="auto">
          <a:xfrm>
            <a:off x="304800" y="152400"/>
            <a:ext cx="8534400" cy="6648450"/>
          </a:xfrm>
          <a:prstGeom prst="rect">
            <a:avLst/>
          </a:prstGeom>
          <a:noFill/>
          <a:ln w="9525">
            <a:noFill/>
            <a:miter lim="800000"/>
            <a:headEnd/>
            <a:tailEnd/>
          </a:ln>
        </p:spPr>
        <p:txBody>
          <a:bodyPr>
            <a:prstTxWarp prst="textNoShape">
              <a:avLst/>
            </a:prstTxWarp>
            <a:spAutoFit/>
          </a:bodyPr>
          <a:lstStyle/>
          <a:p>
            <a:r>
              <a:rPr lang="en-US" sz="2400" b="1"/>
              <a:t>NRC Conceptual Frameworks Committee</a:t>
            </a:r>
          </a:p>
          <a:p>
            <a:endParaRPr lang="en-US"/>
          </a:p>
          <a:p>
            <a:r>
              <a:rPr lang="en-US" sz="2200" b="1" i="1"/>
              <a:t>Science Content:</a:t>
            </a:r>
          </a:p>
          <a:p>
            <a:r>
              <a:rPr lang="en-US" sz="1600" b="1"/>
              <a:t>Helen Quinn, </a:t>
            </a:r>
            <a:r>
              <a:rPr lang="en-US" sz="1600"/>
              <a:t>Stanford, Chair (Physics)</a:t>
            </a:r>
          </a:p>
          <a:p>
            <a:r>
              <a:rPr lang="en-US" sz="1600" b="1"/>
              <a:t>Wyatt Anderson, </a:t>
            </a:r>
            <a:r>
              <a:rPr lang="en-US" sz="1600"/>
              <a:t>University of Georgia (Biology)</a:t>
            </a:r>
          </a:p>
          <a:p>
            <a:r>
              <a:rPr lang="en-US" sz="1600" b="1"/>
              <a:t>Tanya Atwater</a:t>
            </a:r>
            <a:r>
              <a:rPr lang="en-US" sz="1600"/>
              <a:t>, UCSB (Geophysics)</a:t>
            </a:r>
          </a:p>
          <a:p>
            <a:r>
              <a:rPr lang="en-US" sz="1600" b="1"/>
              <a:t>Rodolfo Dirzo</a:t>
            </a:r>
            <a:r>
              <a:rPr lang="en-US" sz="1600"/>
              <a:t>, Stanford University (Bioecology)</a:t>
            </a:r>
          </a:p>
          <a:p>
            <a:r>
              <a:rPr lang="en-US" sz="1600" b="1"/>
              <a:t>Phillip Griffiths, </a:t>
            </a:r>
            <a:r>
              <a:rPr lang="en-US" sz="1600"/>
              <a:t>Institute for Advanced Study (Mathematics)</a:t>
            </a:r>
          </a:p>
          <a:p>
            <a:r>
              <a:rPr lang="en-US" sz="1600" b="1"/>
              <a:t>Dudley Herschbach</a:t>
            </a:r>
            <a:r>
              <a:rPr lang="en-US" sz="1600"/>
              <a:t>, Harvard University (Biology)</a:t>
            </a:r>
          </a:p>
          <a:p>
            <a:r>
              <a:rPr lang="en-US" sz="1600" b="1"/>
              <a:t>Linda Katehi, </a:t>
            </a:r>
            <a:r>
              <a:rPr lang="en-US" sz="1600"/>
              <a:t>UC Davis (Engineering)</a:t>
            </a:r>
          </a:p>
          <a:p>
            <a:r>
              <a:rPr lang="en-US" sz="1600" b="1"/>
              <a:t>John Mather</a:t>
            </a:r>
            <a:r>
              <a:rPr lang="en-US" sz="1600"/>
              <a:t>, NASA Goddard Space Flight Center (Astrophysics)</a:t>
            </a:r>
          </a:p>
          <a:p>
            <a:r>
              <a:rPr lang="en-US" sz="1600" b="1"/>
              <a:t>Rebecca Richards-Kortum,</a:t>
            </a:r>
            <a:r>
              <a:rPr lang="en-US" sz="1600"/>
              <a:t> Rice University (Bioengineering)</a:t>
            </a:r>
          </a:p>
          <a:p>
            <a:endParaRPr lang="en-US" sz="2000" b="1"/>
          </a:p>
          <a:p>
            <a:r>
              <a:rPr lang="en-US" sz="2200" b="1" i="1"/>
              <a:t>Education and Learning</a:t>
            </a:r>
          </a:p>
          <a:p>
            <a:r>
              <a:rPr lang="en-US" sz="1600" b="1"/>
              <a:t>Philip Bell</a:t>
            </a:r>
            <a:r>
              <a:rPr lang="en-US" sz="1600"/>
              <a:t>, University of Washington</a:t>
            </a:r>
          </a:p>
          <a:p>
            <a:r>
              <a:rPr lang="en-US" sz="1600" b="1"/>
              <a:t>Thomas Corcoran</a:t>
            </a:r>
            <a:r>
              <a:rPr lang="en-US" sz="1600"/>
              <a:t>, Columbia University, Teachers College</a:t>
            </a:r>
          </a:p>
          <a:p>
            <a:r>
              <a:rPr lang="en-US" sz="1600" b="1"/>
              <a:t>Tom Keller</a:t>
            </a:r>
            <a:r>
              <a:rPr lang="en-US" sz="1600"/>
              <a:t>, NRC</a:t>
            </a:r>
          </a:p>
          <a:p>
            <a:r>
              <a:rPr lang="en-US" sz="1600" b="1"/>
              <a:t>Brett Moulding</a:t>
            </a:r>
            <a:r>
              <a:rPr lang="en-US" sz="1600"/>
              <a:t>, Utah Partnership for Effective Sci Teaching &amp;Learning</a:t>
            </a:r>
          </a:p>
          <a:p>
            <a:r>
              <a:rPr lang="en-US" sz="1600" b="1"/>
              <a:t>Jonathan Osborne</a:t>
            </a:r>
            <a:r>
              <a:rPr lang="en-US" sz="1600"/>
              <a:t>, Stanford</a:t>
            </a:r>
          </a:p>
          <a:p>
            <a:r>
              <a:rPr lang="en-US" sz="1600" b="1"/>
              <a:t>James W. Pellegrino</a:t>
            </a:r>
            <a:r>
              <a:rPr lang="en-US" sz="1600"/>
              <a:t>, University of Illinois</a:t>
            </a:r>
          </a:p>
          <a:p>
            <a:r>
              <a:rPr lang="en-US" sz="1600" b="1"/>
              <a:t>Stephen L. Pruitt</a:t>
            </a:r>
            <a:r>
              <a:rPr lang="en-US" sz="1600"/>
              <a:t>, Georgia Department of Education</a:t>
            </a:r>
          </a:p>
          <a:p>
            <a:r>
              <a:rPr lang="en-US" sz="1600" b="1"/>
              <a:t>Brian Reiser</a:t>
            </a:r>
            <a:r>
              <a:rPr lang="en-US" sz="1600"/>
              <a:t>, Northwestern University</a:t>
            </a:r>
          </a:p>
          <a:p>
            <a:r>
              <a:rPr lang="en-US" sz="1600" b="1"/>
              <a:t>Heidi Schweingruber</a:t>
            </a:r>
            <a:r>
              <a:rPr lang="en-US" sz="1600"/>
              <a:t>, NRC</a:t>
            </a:r>
          </a:p>
          <a:p>
            <a:r>
              <a:rPr lang="en-US" sz="1600" b="1"/>
              <a:t>Walter Secada</a:t>
            </a:r>
            <a:r>
              <a:rPr lang="en-US" sz="1600"/>
              <a:t>, University of Miami</a:t>
            </a:r>
          </a:p>
          <a:p>
            <a:r>
              <a:rPr lang="en-US" sz="1600" b="1"/>
              <a:t>Deborah C. Smith</a:t>
            </a:r>
            <a:r>
              <a:rPr lang="en-US" sz="1600"/>
              <a:t>, Pennsylvania State University </a:t>
            </a:r>
            <a:endParaRPr lang="en-US" sz="16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a:p>
            <a:pPr eaLnBrk="1" hangingPunct="1">
              <a:buFontTx/>
              <a:buNone/>
            </a:pPr>
            <a:endParaRPr lang="en-US" sz="2000" smtClean="0">
              <a:ea typeface="ＭＳ Ｐゴシック" charset="-128"/>
              <a:cs typeface="ＭＳ Ｐゴシック" charset="-128"/>
            </a:endParaRPr>
          </a:p>
        </p:txBody>
      </p:sp>
      <p:sp>
        <p:nvSpPr>
          <p:cNvPr id="73731" name="TextBox 5"/>
          <p:cNvSpPr txBox="1">
            <a:spLocks noChangeArrowheads="1"/>
          </p:cNvSpPr>
          <p:nvPr/>
        </p:nvSpPr>
        <p:spPr bwMode="auto">
          <a:xfrm>
            <a:off x="304800" y="152400"/>
            <a:ext cx="8839200" cy="6770688"/>
          </a:xfrm>
          <a:prstGeom prst="rect">
            <a:avLst/>
          </a:prstGeom>
          <a:noFill/>
          <a:ln w="9525">
            <a:noFill/>
            <a:miter lim="800000"/>
            <a:headEnd/>
            <a:tailEnd/>
          </a:ln>
        </p:spPr>
        <p:txBody>
          <a:bodyPr>
            <a:prstTxWarp prst="textNoShape">
              <a:avLst/>
            </a:prstTxWarp>
            <a:spAutoFit/>
          </a:bodyPr>
          <a:lstStyle/>
          <a:p>
            <a:r>
              <a:rPr lang="en-US" sz="2400" b="1"/>
              <a:t>Four Design Teams:</a:t>
            </a:r>
          </a:p>
          <a:p>
            <a:endParaRPr lang="en-US"/>
          </a:p>
          <a:p>
            <a:r>
              <a:rPr lang="en-US" sz="1600" b="1" i="1"/>
              <a:t>Earth and Space Science:</a:t>
            </a:r>
          </a:p>
          <a:p>
            <a:r>
              <a:rPr lang="en-US" sz="1600"/>
              <a:t>Michael Wysession, Washington University, St. Louis, MO (Team Lead)</a:t>
            </a:r>
          </a:p>
          <a:p>
            <a:r>
              <a:rPr lang="en-US" sz="1600"/>
              <a:t>Don Duggan-Haas, Museum of the Earth, Ithaca, NY</a:t>
            </a:r>
          </a:p>
          <a:p>
            <a:r>
              <a:rPr lang="en-US" sz="1600"/>
              <a:t>Scott Linneman, Western Washington University, Bellingham, WA </a:t>
            </a:r>
          </a:p>
          <a:p>
            <a:r>
              <a:rPr lang="en-US" sz="1600"/>
              <a:t>Eric Pyle, James Madison University, Harrisonburg, VA</a:t>
            </a:r>
          </a:p>
          <a:p>
            <a:r>
              <a:rPr lang="en-US" sz="1600"/>
              <a:t>Dennis Schatz, Pacific Science Center, Seattle, WA</a:t>
            </a:r>
          </a:p>
          <a:p>
            <a:endParaRPr lang="en-US" sz="800" b="1"/>
          </a:p>
          <a:p>
            <a:r>
              <a:rPr lang="en-US" sz="1600" b="1" i="1"/>
              <a:t>Life Science</a:t>
            </a:r>
          </a:p>
          <a:p>
            <a:r>
              <a:rPr lang="de-DE" sz="1600"/>
              <a:t>Rodger Bybee, BSCS, Colorado Springs, CO (Team Lead)</a:t>
            </a:r>
            <a:endParaRPr lang="en-US" sz="1600"/>
          </a:p>
          <a:p>
            <a:r>
              <a:rPr lang="en-US" sz="1600"/>
              <a:t>Bruce Fuchs, National Institutes of Health, Bethesda, MD</a:t>
            </a:r>
          </a:p>
          <a:p>
            <a:r>
              <a:rPr lang="en-US" sz="1600"/>
              <a:t>Kathy Comfort, WestEd, San Francisco, CA</a:t>
            </a:r>
          </a:p>
          <a:p>
            <a:r>
              <a:rPr lang="en-US" sz="1600"/>
              <a:t>Danine Ezell, Energy Project, San Diego, CA</a:t>
            </a:r>
          </a:p>
          <a:p>
            <a:endParaRPr lang="en-US" sz="800"/>
          </a:p>
          <a:p>
            <a:r>
              <a:rPr lang="en-US" sz="1600" b="1" i="1"/>
              <a:t>Physical Science</a:t>
            </a:r>
          </a:p>
          <a:p>
            <a:r>
              <a:rPr lang="en-US" sz="1600"/>
              <a:t>Joseph Krajcik, University of Michigan, Ann Arbor, MI (Team Lead)</a:t>
            </a:r>
          </a:p>
          <a:p>
            <a:r>
              <a:rPr lang="en-US" sz="1600"/>
              <a:t>Shawn Stevens, University of Michigan, Ann Arbor, MI</a:t>
            </a:r>
          </a:p>
          <a:p>
            <a:r>
              <a:rPr lang="en-US" sz="1600"/>
              <a:t>Sophia Gershman, Princeton Plasma Physics Lab, Princeton, NJ</a:t>
            </a:r>
          </a:p>
          <a:p>
            <a:r>
              <a:rPr lang="en-US" sz="1600"/>
              <a:t>Arthur Eisenkraft, University of Massachusetts, Boston, MA</a:t>
            </a:r>
          </a:p>
          <a:p>
            <a:r>
              <a:rPr lang="de-DE" sz="1600"/>
              <a:t>Angelica Stacy</a:t>
            </a:r>
            <a:r>
              <a:rPr lang="en-US" sz="1600"/>
              <a:t>, </a:t>
            </a:r>
            <a:r>
              <a:rPr lang="de-DE" sz="1600"/>
              <a:t>UC Berkeley</a:t>
            </a:r>
            <a:r>
              <a:rPr lang="en-US" sz="1600"/>
              <a:t>, </a:t>
            </a:r>
            <a:r>
              <a:rPr lang="de-DE" sz="1600"/>
              <a:t>Berkeley, CA</a:t>
            </a:r>
            <a:endParaRPr lang="en-US" sz="1600"/>
          </a:p>
          <a:p>
            <a:endParaRPr lang="en-US" sz="800"/>
          </a:p>
          <a:p>
            <a:r>
              <a:rPr lang="en-US" sz="1600" b="1" i="1"/>
              <a:t>Engineering and Applied Science</a:t>
            </a:r>
            <a:endParaRPr lang="en-US" sz="1600"/>
          </a:p>
          <a:p>
            <a:r>
              <a:rPr lang="en-US" sz="1600"/>
              <a:t>Cary Sneider, Portland State University, Portland, OR (Team Lead)</a:t>
            </a:r>
          </a:p>
          <a:p>
            <a:r>
              <a:rPr lang="en-US" sz="1600"/>
              <a:t>Rodney (Rod) L. Custer, Illinois State University, Normal, IL </a:t>
            </a:r>
          </a:p>
          <a:p>
            <a:r>
              <a:rPr lang="en-US" sz="1600"/>
              <a:t>Jacob (Jake) Foster, Mass. Dept Elementary &amp; Secondary Ed, Malden, MA   </a:t>
            </a:r>
          </a:p>
          <a:p>
            <a:r>
              <a:rPr lang="en-US" sz="1600"/>
              <a:t>Yvonne Spicer, Museum of Science, Boston, MA  </a:t>
            </a:r>
          </a:p>
          <a:p>
            <a:r>
              <a:rPr lang="en-US" sz="1600"/>
              <a:t>Maurice Frazier, Chesapeake Public School System, Chesapeake, VA</a:t>
            </a:r>
            <a:endParaRPr lang="en-US" sz="20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1028</TotalTime>
  <Words>3538</Words>
  <Application>Microsoft Macintosh PowerPoint</Application>
  <PresentationFormat>On-screen Show (4:3)</PresentationFormat>
  <Paragraphs>450</Paragraphs>
  <Slides>56</Slides>
  <Notes>35</Notes>
  <HiddenSlides>0</HiddenSlides>
  <MMClips>0</MMClips>
  <ScaleCrop>false</ScaleCrop>
  <HeadingPairs>
    <vt:vector size="4" baseType="variant">
      <vt:variant>
        <vt:lpstr>Design Template</vt:lpstr>
      </vt:variant>
      <vt:variant>
        <vt:i4>2</vt:i4>
      </vt:variant>
      <vt:variant>
        <vt:lpstr>Slide Titles</vt:lpstr>
      </vt:variant>
      <vt:variant>
        <vt:i4>56</vt:i4>
      </vt:variant>
    </vt:vector>
  </HeadingPairs>
  <TitlesOfParts>
    <vt:vector size="58" baseType="lpstr">
      <vt:lpstr>Office Theme</vt:lpstr>
      <vt:lpstr>Custom Design</vt:lpstr>
      <vt:lpstr>Slide 1</vt:lpstr>
      <vt:lpstr>Slide 2</vt:lpstr>
      <vt:lpstr>Slide 3</vt:lpstr>
      <vt:lpstr>Slide 4</vt:lpstr>
      <vt:lpstr>Slide 5</vt:lpstr>
      <vt:lpstr>Slide 6</vt:lpstr>
      <vt:lpstr>Major components of the Framework</vt:lpstr>
      <vt:lpstr>Slide 8</vt:lpstr>
      <vt:lpstr>Slide 9</vt:lpstr>
      <vt:lpstr>What is the Framework about?</vt:lpstr>
      <vt:lpstr>Framework Goals: By the end of Grade 12, students should be able to</vt:lpstr>
      <vt:lpstr>Slide 12</vt:lpstr>
      <vt:lpstr>Three dimensions</vt:lpstr>
      <vt:lpstr>Scientific and engineering practices </vt:lpstr>
      <vt:lpstr>Scientific and engineering practices (cont’)</vt:lpstr>
      <vt:lpstr>Crosscutting concepts </vt:lpstr>
      <vt:lpstr>Recommendations for Standards Writers</vt:lpstr>
      <vt:lpstr>Recommendations continued</vt:lpstr>
      <vt:lpstr>Recommendations continued</vt:lpstr>
      <vt:lpstr>Recommendations continued</vt:lpstr>
      <vt:lpstr>Recommendations continued</vt:lpstr>
      <vt:lpstr>Recommendations continued</vt:lpstr>
      <vt:lpstr>Recommendations continued</vt:lpstr>
      <vt:lpstr>Organizational Structure</vt:lpstr>
      <vt:lpstr>Life Sciences: Core Ideas</vt:lpstr>
      <vt:lpstr>Physical Sciences: Core Ideas</vt:lpstr>
      <vt:lpstr>Engineering, Technology, and Applications of Science Core Ideas</vt:lpstr>
      <vt:lpstr>Earth and Space Sciences: Core Ideas</vt:lpstr>
      <vt:lpstr>Slide 29</vt:lpstr>
      <vt:lpstr>Earth and Space Sciences: Core Ideas</vt:lpstr>
      <vt:lpstr>Earth and Space Sciences: Core Ideas</vt:lpstr>
      <vt:lpstr>NSES (1996): Earth and Space Science</vt:lpstr>
      <vt:lpstr>NSES (1996): Science in Personal and Social Perspectives</vt:lpstr>
      <vt:lpstr>Earth and Space Sciences: Core Ideas</vt:lpstr>
      <vt:lpstr>Earth and Space Sciences: Core Ideas</vt:lpstr>
      <vt:lpstr>ESS1 - Earth’s Place in the Universe</vt:lpstr>
      <vt:lpstr>ESS2 - Earth’s Systems</vt:lpstr>
      <vt:lpstr>ESS3 - Earth and Human Activity</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Achieve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Kate Blosveren</dc:creator>
  <cp:lastModifiedBy>Karen Kirk</cp:lastModifiedBy>
  <cp:revision>118</cp:revision>
  <dcterms:created xsi:type="dcterms:W3CDTF">2011-07-25T18:48:21Z</dcterms:created>
  <dcterms:modified xsi:type="dcterms:W3CDTF">2011-07-25T18:52:39Z</dcterms:modified>
</cp:coreProperties>
</file>