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679" r:id="rId2"/>
    <p:sldId id="844" r:id="rId3"/>
    <p:sldId id="819" r:id="rId4"/>
    <p:sldId id="820" r:id="rId5"/>
    <p:sldId id="821" r:id="rId6"/>
    <p:sldId id="822" r:id="rId7"/>
    <p:sldId id="824" r:id="rId8"/>
    <p:sldId id="688" r:id="rId9"/>
    <p:sldId id="804" r:id="rId10"/>
    <p:sldId id="681" r:id="rId11"/>
    <p:sldId id="682" r:id="rId12"/>
    <p:sldId id="683" r:id="rId13"/>
    <p:sldId id="829" r:id="rId14"/>
    <p:sldId id="843" r:id="rId15"/>
    <p:sldId id="848" r:id="rId16"/>
    <p:sldId id="849" r:id="rId17"/>
    <p:sldId id="850" r:id="rId18"/>
    <p:sldId id="851" r:id="rId19"/>
    <p:sldId id="680" r:id="rId20"/>
  </p:sldIdLst>
  <p:sldSz cx="9144000" cy="6858000" type="overhead"/>
  <p:notesSz cx="6858000" cy="9296400"/>
  <p:defaultTextStyle>
    <a:defPPr>
      <a:defRPr lang="en-US"/>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chemeClr val="bg1"/>
    </p:penClr>
  </p:showPr>
  <p:clrMru>
    <a:srgbClr val="9900FF"/>
    <a:srgbClr val="9966FF"/>
    <a:srgbClr val="9999FF"/>
    <a:srgbClr val="0099FF"/>
    <a:srgbClr val="3366FF"/>
    <a:srgbClr val="CC0000"/>
    <a:srgbClr val="FF0000"/>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72" autoAdjust="0"/>
    <p:restoredTop sz="94660" autoAdjust="0"/>
  </p:normalViewPr>
  <p:slideViewPr>
    <p:cSldViewPr snapToGrid="0">
      <p:cViewPr>
        <p:scale>
          <a:sx n="66" d="100"/>
          <a:sy n="66" d="100"/>
        </p:scale>
        <p:origin x="-1002" y="-38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32" d="100"/>
          <a:sy n="32" d="100"/>
        </p:scale>
        <p:origin x="-1099" y="-8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slide" Target="slides/slide4.xml"/><Relationship Id="rId1" Type="http://schemas.openxmlformats.org/officeDocument/2006/relationships/slide" Target="slides/slide1.xml"/><Relationship Id="rId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588"/>
            <a:ext cx="2971800" cy="463551"/>
          </a:xfrm>
          <a:prstGeom prst="rect">
            <a:avLst/>
          </a:prstGeom>
          <a:noFill/>
          <a:ln w="9525">
            <a:noFill/>
            <a:miter lim="800000"/>
            <a:headEnd/>
            <a:tailEnd/>
          </a:ln>
          <a:effectLst/>
        </p:spPr>
        <p:txBody>
          <a:bodyPr vert="horz" wrap="square" lIns="19717" tIns="0" rIns="19717" bIns="0" numCol="1" anchor="t" anchorCtr="0" compatLnSpc="1">
            <a:prstTxWarp prst="textNoShape">
              <a:avLst/>
            </a:prstTxWarp>
          </a:bodyPr>
          <a:lstStyle>
            <a:lvl1pPr algn="l" defTabSz="947738" eaLnBrk="0" hangingPunct="0">
              <a:defRPr sz="1000" i="1" smtClean="0"/>
            </a:lvl1pPr>
          </a:lstStyle>
          <a:p>
            <a:pPr>
              <a:defRPr/>
            </a:pPr>
            <a:endParaRPr lang="en-US"/>
          </a:p>
        </p:txBody>
      </p:sp>
      <p:sp>
        <p:nvSpPr>
          <p:cNvPr id="4099" name="Rectangle 3"/>
          <p:cNvSpPr>
            <a:spLocks noGrp="1" noChangeArrowheads="1"/>
          </p:cNvSpPr>
          <p:nvPr>
            <p:ph type="dt" sz="quarter" idx="1"/>
          </p:nvPr>
        </p:nvSpPr>
        <p:spPr bwMode="auto">
          <a:xfrm>
            <a:off x="3886200" y="-1588"/>
            <a:ext cx="2971800" cy="463551"/>
          </a:xfrm>
          <a:prstGeom prst="rect">
            <a:avLst/>
          </a:prstGeom>
          <a:noFill/>
          <a:ln w="9525">
            <a:noFill/>
            <a:miter lim="800000"/>
            <a:headEnd/>
            <a:tailEnd/>
          </a:ln>
          <a:effectLst/>
        </p:spPr>
        <p:txBody>
          <a:bodyPr vert="horz" wrap="square" lIns="19717" tIns="0" rIns="19717" bIns="0" numCol="1" anchor="t" anchorCtr="0" compatLnSpc="1">
            <a:prstTxWarp prst="textNoShape">
              <a:avLst/>
            </a:prstTxWarp>
          </a:bodyPr>
          <a:lstStyle>
            <a:lvl1pPr algn="r" defTabSz="947738" eaLnBrk="0" hangingPunct="0">
              <a:defRPr sz="1000" i="1" smtClean="0"/>
            </a:lvl1pPr>
          </a:lstStyle>
          <a:p>
            <a:pPr>
              <a:defRPr/>
            </a:pPr>
            <a:endParaRPr lang="en-US"/>
          </a:p>
        </p:txBody>
      </p:sp>
      <p:sp>
        <p:nvSpPr>
          <p:cNvPr id="4100" name="Rectangle 4"/>
          <p:cNvSpPr>
            <a:spLocks noGrp="1" noChangeArrowheads="1"/>
          </p:cNvSpPr>
          <p:nvPr>
            <p:ph type="ftr" sz="quarter" idx="2"/>
          </p:nvPr>
        </p:nvSpPr>
        <p:spPr bwMode="auto">
          <a:xfrm>
            <a:off x="0" y="8832850"/>
            <a:ext cx="2971800" cy="463550"/>
          </a:xfrm>
          <a:prstGeom prst="rect">
            <a:avLst/>
          </a:prstGeom>
          <a:noFill/>
          <a:ln w="9525">
            <a:noFill/>
            <a:miter lim="800000"/>
            <a:headEnd/>
            <a:tailEnd/>
          </a:ln>
          <a:effectLst/>
        </p:spPr>
        <p:txBody>
          <a:bodyPr vert="horz" wrap="square" lIns="19717" tIns="0" rIns="19717" bIns="0" numCol="1" anchor="b" anchorCtr="0" compatLnSpc="1">
            <a:prstTxWarp prst="textNoShape">
              <a:avLst/>
            </a:prstTxWarp>
          </a:bodyPr>
          <a:lstStyle>
            <a:lvl1pPr algn="l" defTabSz="947738" eaLnBrk="0" hangingPunct="0">
              <a:defRPr sz="1000" i="1" smtClean="0"/>
            </a:lvl1pPr>
          </a:lstStyle>
          <a:p>
            <a:pPr>
              <a:defRPr/>
            </a:pPr>
            <a:endParaRPr lang="en-US"/>
          </a:p>
        </p:txBody>
      </p:sp>
      <p:sp>
        <p:nvSpPr>
          <p:cNvPr id="4101" name="Rectangle 5"/>
          <p:cNvSpPr>
            <a:spLocks noGrp="1" noChangeArrowheads="1"/>
          </p:cNvSpPr>
          <p:nvPr>
            <p:ph type="sldNum" sz="quarter" idx="3"/>
          </p:nvPr>
        </p:nvSpPr>
        <p:spPr bwMode="auto">
          <a:xfrm>
            <a:off x="3886200" y="8832850"/>
            <a:ext cx="2971800" cy="463550"/>
          </a:xfrm>
          <a:prstGeom prst="rect">
            <a:avLst/>
          </a:prstGeom>
          <a:noFill/>
          <a:ln w="9525">
            <a:noFill/>
            <a:miter lim="800000"/>
            <a:headEnd/>
            <a:tailEnd/>
          </a:ln>
          <a:effectLst/>
        </p:spPr>
        <p:txBody>
          <a:bodyPr vert="horz" wrap="square" lIns="19717" tIns="0" rIns="19717" bIns="0" numCol="1" anchor="b" anchorCtr="0" compatLnSpc="1">
            <a:prstTxWarp prst="textNoShape">
              <a:avLst/>
            </a:prstTxWarp>
          </a:bodyPr>
          <a:lstStyle>
            <a:lvl1pPr algn="r" defTabSz="947738" eaLnBrk="0" hangingPunct="0">
              <a:defRPr sz="1000" i="1" smtClean="0"/>
            </a:lvl1pPr>
          </a:lstStyle>
          <a:p>
            <a:pPr>
              <a:defRPr/>
            </a:pPr>
            <a:fld id="{F792E0BE-BF0B-4B06-B132-A974738ECC5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2971800" cy="463551"/>
          </a:xfrm>
          <a:prstGeom prst="rect">
            <a:avLst/>
          </a:prstGeom>
          <a:noFill/>
          <a:ln w="9525">
            <a:noFill/>
            <a:miter lim="800000"/>
            <a:headEnd/>
            <a:tailEnd/>
          </a:ln>
          <a:effectLst/>
        </p:spPr>
        <p:txBody>
          <a:bodyPr vert="horz" wrap="square" lIns="19717" tIns="0" rIns="19717" bIns="0" numCol="1" anchor="t" anchorCtr="0" compatLnSpc="1">
            <a:prstTxWarp prst="textNoShape">
              <a:avLst/>
            </a:prstTxWarp>
          </a:bodyPr>
          <a:lstStyle>
            <a:lvl1pPr algn="l" defTabSz="947738" eaLnBrk="0" hangingPunct="0">
              <a:defRPr sz="1000" i="1" smtClean="0"/>
            </a:lvl1pPr>
          </a:lstStyle>
          <a:p>
            <a:pPr>
              <a:defRPr/>
            </a:pPr>
            <a:endParaRPr lang="en-US"/>
          </a:p>
        </p:txBody>
      </p:sp>
      <p:sp>
        <p:nvSpPr>
          <p:cNvPr id="2051" name="Rectangle 3"/>
          <p:cNvSpPr>
            <a:spLocks noGrp="1" noChangeArrowheads="1"/>
          </p:cNvSpPr>
          <p:nvPr>
            <p:ph type="dt" idx="1"/>
          </p:nvPr>
        </p:nvSpPr>
        <p:spPr bwMode="auto">
          <a:xfrm>
            <a:off x="3886200" y="-1588"/>
            <a:ext cx="2971800" cy="463551"/>
          </a:xfrm>
          <a:prstGeom prst="rect">
            <a:avLst/>
          </a:prstGeom>
          <a:noFill/>
          <a:ln w="9525">
            <a:noFill/>
            <a:miter lim="800000"/>
            <a:headEnd/>
            <a:tailEnd/>
          </a:ln>
          <a:effectLst/>
        </p:spPr>
        <p:txBody>
          <a:bodyPr vert="horz" wrap="square" lIns="19717" tIns="0" rIns="19717" bIns="0" numCol="1" anchor="t" anchorCtr="0" compatLnSpc="1">
            <a:prstTxWarp prst="textNoShape">
              <a:avLst/>
            </a:prstTxWarp>
          </a:bodyPr>
          <a:lstStyle>
            <a:lvl1pPr algn="r" defTabSz="947738" eaLnBrk="0" hangingPunct="0">
              <a:defRPr sz="1000" i="1" smtClean="0"/>
            </a:lvl1pPr>
          </a:lstStyle>
          <a:p>
            <a:pPr>
              <a:defRPr/>
            </a:pPr>
            <a:endParaRPr lang="en-US"/>
          </a:p>
        </p:txBody>
      </p:sp>
      <p:sp>
        <p:nvSpPr>
          <p:cNvPr id="2052" name="Rectangle 4"/>
          <p:cNvSpPr>
            <a:spLocks noGrp="1" noChangeArrowheads="1"/>
          </p:cNvSpPr>
          <p:nvPr>
            <p:ph type="ftr" sz="quarter" idx="4"/>
          </p:nvPr>
        </p:nvSpPr>
        <p:spPr bwMode="auto">
          <a:xfrm>
            <a:off x="0" y="8832850"/>
            <a:ext cx="2971800" cy="463550"/>
          </a:xfrm>
          <a:prstGeom prst="rect">
            <a:avLst/>
          </a:prstGeom>
          <a:noFill/>
          <a:ln w="9525">
            <a:noFill/>
            <a:miter lim="800000"/>
            <a:headEnd/>
            <a:tailEnd/>
          </a:ln>
          <a:effectLst/>
        </p:spPr>
        <p:txBody>
          <a:bodyPr vert="horz" wrap="square" lIns="19717" tIns="0" rIns="19717" bIns="0" numCol="1" anchor="b" anchorCtr="0" compatLnSpc="1">
            <a:prstTxWarp prst="textNoShape">
              <a:avLst/>
            </a:prstTxWarp>
          </a:bodyPr>
          <a:lstStyle>
            <a:lvl1pPr algn="l" defTabSz="947738" eaLnBrk="0" hangingPunct="0">
              <a:defRPr sz="1000" i="1" smtClean="0"/>
            </a:lvl1pPr>
          </a:lstStyle>
          <a:p>
            <a:pPr>
              <a:defRPr/>
            </a:pPr>
            <a:endParaRPr lang="en-US"/>
          </a:p>
        </p:txBody>
      </p:sp>
      <p:sp>
        <p:nvSpPr>
          <p:cNvPr id="2053" name="Rectangle 5"/>
          <p:cNvSpPr>
            <a:spLocks noGrp="1" noChangeArrowheads="1"/>
          </p:cNvSpPr>
          <p:nvPr>
            <p:ph type="sldNum" sz="quarter" idx="5"/>
          </p:nvPr>
        </p:nvSpPr>
        <p:spPr bwMode="auto">
          <a:xfrm>
            <a:off x="3886200" y="8832850"/>
            <a:ext cx="2971800" cy="463550"/>
          </a:xfrm>
          <a:prstGeom prst="rect">
            <a:avLst/>
          </a:prstGeom>
          <a:noFill/>
          <a:ln w="9525">
            <a:noFill/>
            <a:miter lim="800000"/>
            <a:headEnd/>
            <a:tailEnd/>
          </a:ln>
          <a:effectLst/>
        </p:spPr>
        <p:txBody>
          <a:bodyPr vert="horz" wrap="square" lIns="19717" tIns="0" rIns="19717" bIns="0" numCol="1" anchor="b" anchorCtr="0" compatLnSpc="1">
            <a:prstTxWarp prst="textNoShape">
              <a:avLst/>
            </a:prstTxWarp>
          </a:bodyPr>
          <a:lstStyle>
            <a:lvl1pPr algn="r" defTabSz="947738" eaLnBrk="0" hangingPunct="0">
              <a:defRPr sz="1000" i="1" smtClean="0"/>
            </a:lvl1pPr>
          </a:lstStyle>
          <a:p>
            <a:pPr>
              <a:defRPr/>
            </a:pPr>
            <a:fld id="{49441B5E-F0F0-4A03-802B-D4E5175DBCDB}" type="slidenum">
              <a:rPr lang="en-US"/>
              <a:pPr>
                <a:defRPr/>
              </a:pPr>
              <a:t>‹#›</a:t>
            </a:fld>
            <a:endParaRPr lang="en-US"/>
          </a:p>
        </p:txBody>
      </p:sp>
      <p:sp>
        <p:nvSpPr>
          <p:cNvPr id="2054" name="Rectangle 6"/>
          <p:cNvSpPr>
            <a:spLocks noGrp="1" noChangeArrowheads="1"/>
          </p:cNvSpPr>
          <p:nvPr>
            <p:ph type="body" sz="quarter" idx="3"/>
          </p:nvPr>
        </p:nvSpPr>
        <p:spPr bwMode="auto">
          <a:xfrm>
            <a:off x="912813" y="4411663"/>
            <a:ext cx="5032375" cy="4183062"/>
          </a:xfrm>
          <a:prstGeom prst="rect">
            <a:avLst/>
          </a:prstGeom>
          <a:noFill/>
          <a:ln w="9525">
            <a:noFill/>
            <a:miter lim="800000"/>
            <a:headEnd/>
            <a:tailEnd/>
          </a:ln>
          <a:effectLst/>
        </p:spPr>
        <p:txBody>
          <a:bodyPr vert="horz" wrap="square" lIns="95297" tIns="47650" rIns="95297" bIns="47650"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3" name="Rectangle 7"/>
          <p:cNvSpPr>
            <a:spLocks noGrp="1" noRot="1" noChangeAspect="1" noChangeArrowheads="1" noTextEdit="1"/>
          </p:cNvSpPr>
          <p:nvPr>
            <p:ph type="sldImg" idx="2"/>
          </p:nvPr>
        </p:nvSpPr>
        <p:spPr bwMode="auto">
          <a:xfrm>
            <a:off x="1108075" y="701675"/>
            <a:ext cx="4641850" cy="3481388"/>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Grp="1" noChangeArrowheads="1"/>
          </p:cNvSpPr>
          <p:nvPr>
            <p:ph type="sldNum" sz="quarter" idx="5"/>
          </p:nvPr>
        </p:nvSpPr>
        <p:spPr>
          <a:noFill/>
        </p:spPr>
        <p:txBody>
          <a:bodyPr/>
          <a:lstStyle/>
          <a:p>
            <a:fld id="{4B8202E7-6DBD-4867-BD38-A00DEBEC4A99}" type="slidenum">
              <a:rPr lang="en-US"/>
              <a:pPr/>
              <a:t>1</a:t>
            </a:fld>
            <a:endParaRPr lang="en-US" dirty="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sldNum" sz="quarter" idx="5"/>
          </p:nvPr>
        </p:nvSpPr>
        <p:spPr>
          <a:noFill/>
        </p:spPr>
        <p:txBody>
          <a:bodyPr/>
          <a:lstStyle/>
          <a:p>
            <a:fld id="{BD5D980B-8075-422C-BDBB-337AEA8F582D}" type="slidenum">
              <a:rPr lang="en-US"/>
              <a:pPr/>
              <a:t>10</a:t>
            </a:fld>
            <a:endParaRPr lang="en-US"/>
          </a:p>
        </p:txBody>
      </p:sp>
      <p:sp>
        <p:nvSpPr>
          <p:cNvPr id="38915" name="Rectangle 2"/>
          <p:cNvSpPr>
            <a:spLocks noGrp="1" noRot="1" noChangeAspect="1" noChangeArrowheads="1" noTextEdit="1"/>
          </p:cNvSpPr>
          <p:nvPr>
            <p:ph type="sldImg"/>
          </p:nvPr>
        </p:nvSpPr>
        <p:spPr>
          <a:xfrm>
            <a:off x="1103313" y="695325"/>
            <a:ext cx="4652962" cy="3489325"/>
          </a:xfrm>
          <a:ln/>
        </p:spPr>
      </p:sp>
      <p:sp>
        <p:nvSpPr>
          <p:cNvPr id="38916" name="Rectangle 3"/>
          <p:cNvSpPr>
            <a:spLocks noGrp="1" noChangeArrowheads="1"/>
          </p:cNvSpPr>
          <p:nvPr>
            <p:ph type="body" idx="1"/>
          </p:nvPr>
        </p:nvSpPr>
        <p:spPr>
          <a:xfrm>
            <a:off x="914400" y="4416425"/>
            <a:ext cx="5029200" cy="4184650"/>
          </a:xfrm>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sldNum" sz="quarter" idx="5"/>
          </p:nvPr>
        </p:nvSpPr>
        <p:spPr>
          <a:noFill/>
        </p:spPr>
        <p:txBody>
          <a:bodyPr/>
          <a:lstStyle/>
          <a:p>
            <a:fld id="{B89EB203-BFC7-4D86-A8DB-8B9CAF0D9204}" type="slidenum">
              <a:rPr lang="en-US"/>
              <a:pPr/>
              <a:t>11</a:t>
            </a:fld>
            <a:endParaRPr lang="en-US"/>
          </a:p>
        </p:txBody>
      </p:sp>
      <p:sp>
        <p:nvSpPr>
          <p:cNvPr id="39939" name="Rectangle 1026"/>
          <p:cNvSpPr>
            <a:spLocks noGrp="1" noRot="1" noChangeAspect="1" noChangeArrowheads="1" noTextEdit="1"/>
          </p:cNvSpPr>
          <p:nvPr>
            <p:ph type="sldImg"/>
          </p:nvPr>
        </p:nvSpPr>
        <p:spPr>
          <a:xfrm>
            <a:off x="1103313" y="695325"/>
            <a:ext cx="4652962" cy="3489325"/>
          </a:xfrm>
          <a:ln/>
        </p:spPr>
      </p:sp>
      <p:sp>
        <p:nvSpPr>
          <p:cNvPr id="39940" name="Rectangle 1027"/>
          <p:cNvSpPr>
            <a:spLocks noGrp="1" noChangeArrowheads="1"/>
          </p:cNvSpPr>
          <p:nvPr>
            <p:ph type="body" idx="1"/>
          </p:nvPr>
        </p:nvSpPr>
        <p:spPr>
          <a:xfrm>
            <a:off x="914400" y="4416425"/>
            <a:ext cx="5029200" cy="4184650"/>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sldNum" sz="quarter" idx="5"/>
          </p:nvPr>
        </p:nvSpPr>
        <p:spPr>
          <a:noFill/>
        </p:spPr>
        <p:txBody>
          <a:bodyPr/>
          <a:lstStyle/>
          <a:p>
            <a:fld id="{42B8F2FF-9AAD-4067-8399-7212DC6BA13C}" type="slidenum">
              <a:rPr lang="en-US"/>
              <a:pPr/>
              <a:t>12</a:t>
            </a:fld>
            <a:endParaRPr lang="en-US"/>
          </a:p>
        </p:txBody>
      </p:sp>
      <p:sp>
        <p:nvSpPr>
          <p:cNvPr id="40963" name="Rectangle 4098"/>
          <p:cNvSpPr>
            <a:spLocks noGrp="1" noRot="1" noChangeAspect="1" noChangeArrowheads="1" noTextEdit="1"/>
          </p:cNvSpPr>
          <p:nvPr>
            <p:ph type="sldImg"/>
          </p:nvPr>
        </p:nvSpPr>
        <p:spPr>
          <a:xfrm>
            <a:off x="1103313" y="695325"/>
            <a:ext cx="4652962" cy="3489325"/>
          </a:xfrm>
          <a:ln/>
        </p:spPr>
      </p:sp>
      <p:sp>
        <p:nvSpPr>
          <p:cNvPr id="40964" name="Rectangle 4099"/>
          <p:cNvSpPr>
            <a:spLocks noGrp="1" noChangeArrowheads="1"/>
          </p:cNvSpPr>
          <p:nvPr>
            <p:ph type="body" idx="1"/>
          </p:nvPr>
        </p:nvSpPr>
        <p:spPr>
          <a:xfrm>
            <a:off x="914400" y="4416425"/>
            <a:ext cx="5029200" cy="4184650"/>
          </a:xfrm>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a:ln/>
        </p:spPr>
      </p:sp>
      <p:sp>
        <p:nvSpPr>
          <p:cNvPr id="5222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7F6CCB2-1FDD-46A5-8EAF-C2105ED4D1C3}"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56717E-E580-423B-8E64-694E8D88952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FD14F0-AAB0-4DEB-88EA-624AF663F919}" type="slidenum">
              <a:rPr lang="en-US"/>
              <a:pPr/>
              <a:t>16</a:t>
            </a:fld>
            <a:endParaRPr lang="en-US"/>
          </a:p>
        </p:txBody>
      </p:sp>
      <p:sp>
        <p:nvSpPr>
          <p:cNvPr id="219138" name="Rectangle 2"/>
          <p:cNvSpPr>
            <a:spLocks noGrp="1" noRot="1" noChangeAspect="1" noChangeArrowheads="1" noTextEdit="1"/>
          </p:cNvSpPr>
          <p:nvPr>
            <p:ph type="sldImg"/>
          </p:nvPr>
        </p:nvSpPr>
        <p:spPr>
          <a:xfrm>
            <a:off x="1120775" y="714375"/>
            <a:ext cx="4656138" cy="3492500"/>
          </a:xfrm>
          <a:ln/>
        </p:spPr>
      </p:sp>
      <p:sp>
        <p:nvSpPr>
          <p:cNvPr id="219139" name="Rectangle 3"/>
          <p:cNvSpPr>
            <a:spLocks noGrp="1" noChangeArrowheads="1"/>
          </p:cNvSpPr>
          <p:nvPr>
            <p:ph type="body" idx="1"/>
          </p:nvPr>
        </p:nvSpPr>
        <p:spPr>
          <a:xfrm>
            <a:off x="919938" y="4452925"/>
            <a:ext cx="5063573" cy="4217634"/>
          </a:xfrm>
        </p:spPr>
        <p:txBody>
          <a:bodyPr/>
          <a:lstStyle/>
          <a:p>
            <a:r>
              <a:rPr lang="en-US"/>
              <a:t>Replaces one function of SGER</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BD88D3-AE10-4432-B299-D9805734C529}" type="slidenum">
              <a:rPr lang="en-US"/>
              <a:pPr/>
              <a:t>17</a:t>
            </a:fld>
            <a:endParaRPr lang="en-US"/>
          </a:p>
        </p:txBody>
      </p:sp>
      <p:sp>
        <p:nvSpPr>
          <p:cNvPr id="221186" name="Rectangle 2"/>
          <p:cNvSpPr>
            <a:spLocks noGrp="1" noRot="1" noChangeAspect="1" noChangeArrowheads="1" noTextEdit="1"/>
          </p:cNvSpPr>
          <p:nvPr>
            <p:ph type="sldImg"/>
          </p:nvPr>
        </p:nvSpPr>
        <p:spPr>
          <a:xfrm>
            <a:off x="1120775" y="714375"/>
            <a:ext cx="4656138" cy="3492500"/>
          </a:xfrm>
          <a:ln/>
        </p:spPr>
      </p:sp>
      <p:sp>
        <p:nvSpPr>
          <p:cNvPr id="221187" name="Rectangle 3"/>
          <p:cNvSpPr>
            <a:spLocks noGrp="1" noChangeArrowheads="1"/>
          </p:cNvSpPr>
          <p:nvPr>
            <p:ph type="body" idx="1"/>
          </p:nvPr>
        </p:nvSpPr>
        <p:spPr>
          <a:xfrm>
            <a:off x="919938" y="4452925"/>
            <a:ext cx="5063573" cy="4217634"/>
          </a:xfrm>
        </p:spPr>
        <p:txBody>
          <a:bodyPr/>
          <a:lstStyle/>
          <a:p>
            <a:r>
              <a:rPr lang="en-US"/>
              <a:t>Replaces one function of SGER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FCEABE-E12C-47C0-9EF9-7A95D654FCA7}" type="slidenum">
              <a:rPr lang="en-US"/>
              <a:pPr/>
              <a:t>18</a:t>
            </a:fld>
            <a:endParaRPr lang="en-US"/>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r>
              <a:rPr lang="en-US"/>
              <a:t>New topic areas announced in spring; webcast on Sept. 17, 2009 for more info.</a:t>
            </a:r>
          </a:p>
          <a:p>
            <a:r>
              <a:rPr lang="en-US"/>
              <a:t>Suggest new research topics via the EFRI website each summer (closes Sept. 15, 2009).</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sldNum" sz="quarter" idx="5"/>
          </p:nvPr>
        </p:nvSpPr>
        <p:spPr>
          <a:noFill/>
        </p:spPr>
        <p:txBody>
          <a:bodyPr/>
          <a:lstStyle/>
          <a:p>
            <a:fld id="{64DEB7C3-D223-4DB2-9E4F-5265EABF82DE}" type="slidenum">
              <a:rPr lang="en-US"/>
              <a:pPr/>
              <a:t>19</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xfrm>
            <a:off x="1104900" y="696913"/>
            <a:ext cx="4648200" cy="3486150"/>
          </a:xfrm>
          <a:ln/>
        </p:spPr>
      </p:sp>
      <p:sp>
        <p:nvSpPr>
          <p:cNvPr id="23554" name="Rectangle 3"/>
          <p:cNvSpPr>
            <a:spLocks noGrp="1" noChangeArrowheads="1"/>
          </p:cNvSpPr>
          <p:nvPr>
            <p:ph type="body" idx="1"/>
          </p:nvPr>
        </p:nvSpPr>
        <p:spPr>
          <a:xfrm>
            <a:off x="914400" y="4415790"/>
            <a:ext cx="5029200" cy="4183380"/>
          </a:xfrm>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5"/>
          <p:cNvSpPr>
            <a:spLocks noGrp="1" noChangeArrowheads="1"/>
          </p:cNvSpPr>
          <p:nvPr>
            <p:ph type="sldNum" sz="quarter" idx="5"/>
          </p:nvPr>
        </p:nvSpPr>
        <p:spPr>
          <a:noFill/>
        </p:spPr>
        <p:txBody>
          <a:bodyPr/>
          <a:lstStyle/>
          <a:p>
            <a:fld id="{539F4ED7-383B-4056-8C12-E110CA83EAF7}" type="slidenum">
              <a:rPr lang="en-US" smtClean="0"/>
              <a:pPr/>
              <a:t>3</a:t>
            </a:fld>
            <a:endParaRPr lang="en-US" smtClean="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5"/>
          <p:cNvSpPr>
            <a:spLocks noGrp="1" noChangeArrowheads="1"/>
          </p:cNvSpPr>
          <p:nvPr>
            <p:ph type="sldNum" sz="quarter" idx="5"/>
          </p:nvPr>
        </p:nvSpPr>
        <p:spPr>
          <a:noFill/>
        </p:spPr>
        <p:txBody>
          <a:bodyPr/>
          <a:lstStyle/>
          <a:p>
            <a:fld id="{15E0B7E2-DF68-4E1A-8015-24981B355747}" type="slidenum">
              <a:rPr lang="en-US" smtClean="0"/>
              <a:pPr/>
              <a:t>4</a:t>
            </a:fld>
            <a:endParaRPr lang="en-US" smtClean="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p:cNvSpPr>
            <a:spLocks noGrp="1" noChangeArrowheads="1"/>
          </p:cNvSpPr>
          <p:nvPr>
            <p:ph type="sldNum" sz="quarter" idx="5"/>
          </p:nvPr>
        </p:nvSpPr>
        <p:spPr>
          <a:noFill/>
        </p:spPr>
        <p:txBody>
          <a:bodyPr/>
          <a:lstStyle/>
          <a:p>
            <a:fld id="{24147418-06F6-450B-B3B6-239F145353FA}" type="slidenum">
              <a:rPr lang="en-US" smtClean="0"/>
              <a:pPr/>
              <a:t>5</a:t>
            </a:fld>
            <a:endParaRPr lang="en-US" smtClean="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5"/>
          <p:cNvSpPr>
            <a:spLocks noGrp="1" noChangeArrowheads="1"/>
          </p:cNvSpPr>
          <p:nvPr>
            <p:ph type="sldNum" sz="quarter" idx="5"/>
          </p:nvPr>
        </p:nvSpPr>
        <p:spPr>
          <a:noFill/>
        </p:spPr>
        <p:txBody>
          <a:bodyPr/>
          <a:lstStyle/>
          <a:p>
            <a:fld id="{57338DDF-0D72-429E-A1C1-9C073FF968E1}" type="slidenum">
              <a:rPr lang="en-US" smtClean="0"/>
              <a:pPr/>
              <a:t>6</a:t>
            </a:fld>
            <a:endParaRPr lang="en-US" smtClean="0"/>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5"/>
          <p:cNvSpPr txBox="1">
            <a:spLocks noGrp="1" noChangeArrowheads="1"/>
          </p:cNvSpPr>
          <p:nvPr/>
        </p:nvSpPr>
        <p:spPr bwMode="auto">
          <a:xfrm>
            <a:off x="3886200" y="8833194"/>
            <a:ext cx="2971800" cy="463206"/>
          </a:xfrm>
          <a:prstGeom prst="rect">
            <a:avLst/>
          </a:prstGeom>
          <a:noFill/>
          <a:ln w="9525">
            <a:noFill/>
            <a:miter lim="800000"/>
            <a:headEnd/>
            <a:tailEnd/>
          </a:ln>
        </p:spPr>
        <p:txBody>
          <a:bodyPr lIns="19717" tIns="0" rIns="19717" bIns="0" anchor="b"/>
          <a:lstStyle/>
          <a:p>
            <a:pPr algn="r" defTabSz="947738" eaLnBrk="0" hangingPunct="0"/>
            <a:fld id="{5FE12781-329E-4CDD-9C47-0D731383F193}" type="slidenum">
              <a:rPr lang="en-US" sz="1000" i="1"/>
              <a:pPr algn="r" defTabSz="947738" eaLnBrk="0" hangingPunct="0"/>
              <a:t>7</a:t>
            </a:fld>
            <a:endParaRPr lang="en-US" sz="1000" i="1"/>
          </a:p>
        </p:txBody>
      </p:sp>
      <p:sp>
        <p:nvSpPr>
          <p:cNvPr id="33794" name="Rectangle 2"/>
          <p:cNvSpPr>
            <a:spLocks noGrp="1" noRot="1" noChangeAspect="1" noChangeArrowheads="1" noTextEdit="1"/>
          </p:cNvSpPr>
          <p:nvPr>
            <p:ph type="sldImg"/>
          </p:nvPr>
        </p:nvSpPr>
        <p:spPr>
          <a:xfrm>
            <a:off x="1147764" y="700458"/>
            <a:ext cx="4567237" cy="3482922"/>
          </a:xfrm>
          <a:ln/>
        </p:spPr>
      </p:sp>
      <p:sp>
        <p:nvSpPr>
          <p:cNvPr id="33795" name="Rectangle 3"/>
          <p:cNvSpPr>
            <a:spLocks noGrp="1" noChangeArrowheads="1"/>
          </p:cNvSpPr>
          <p:nvPr>
            <p:ph type="body" idx="1"/>
          </p:nvPr>
        </p:nvSpPr>
        <p:spPr>
          <a:xfrm>
            <a:off x="912814" y="4414176"/>
            <a:ext cx="5032375" cy="4181766"/>
          </a:xfrm>
          <a:noFill/>
          <a:ln/>
        </p:spPr>
        <p:txBody>
          <a:bodyPr lIns="92882" tIns="46440" rIns="92882" bIns="46440"/>
          <a:lstStyle/>
          <a:p>
            <a:pPr eaLnBrk="1" hangingPunct="1">
              <a:buFontTx/>
              <a:buChar char="•"/>
            </a:pPr>
            <a:r>
              <a:rPr lang="en-US" smtClean="0"/>
              <a:t> During FY 1999, NSF took action on 28,504 competitive, merit reviewed research and education proposals. The number of proposals reviewed annually by NSF has been reasonably stable at around 30,000 proposals since 1995.</a:t>
            </a:r>
          </a:p>
          <a:p>
            <a:pPr eaLnBrk="1" hangingPunct="1">
              <a:buFontTx/>
              <a:buChar char="•"/>
            </a:pPr>
            <a:r>
              <a:rPr lang="en-US" smtClean="0"/>
              <a:t> 51,900 individuals either served on a panel, were sent a proposal for mail review, or served in both functions. Of these reviewers, 16 percent were female, 77 percent were male, and for 7 percent the gender was unknown. The data for minorities is not of sufficient quality to publish. (due in part to voluntary self-reporting).</a:t>
            </a:r>
          </a:p>
          <a:p>
            <a:pPr eaLnBrk="1" hangingPunct="1">
              <a:buFontTx/>
              <a:buChar char="•"/>
            </a:pPr>
            <a:r>
              <a:rPr lang="en-US" smtClean="0"/>
              <a:t> NSF funding was awarded to 9,112 of the proposals, resulting in an overall funding rate of 32 percent.  The number of awards made each year has varied between approximately 9,000 and 10,000.  The overall funding rate has varied little since 1995. However, funding rates among directorates</a:t>
            </a:r>
            <a:r>
              <a:rPr lang="en-US" baseline="30000" smtClean="0">
                <a:sym typeface="Symbol" pitchFamily="18" charset="2"/>
              </a:rPr>
              <a:t></a:t>
            </a:r>
            <a:r>
              <a:rPr lang="en-US" smtClean="0"/>
              <a:t> varied considerably, ranging from 27 percent to 42 percent.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p:spPr>
        <p:txBody>
          <a:bodyPr/>
          <a:lstStyle/>
          <a:p>
            <a:fld id="{0B4763AF-A019-470E-8638-A356212F0DCE}" type="slidenum">
              <a:rPr lang="en-US"/>
              <a:pPr/>
              <a:t>8</a:t>
            </a:fld>
            <a:endParaRPr lang="en-US"/>
          </a:p>
        </p:txBody>
      </p:sp>
      <p:sp>
        <p:nvSpPr>
          <p:cNvPr id="33795" name="Rectangle 1026"/>
          <p:cNvSpPr>
            <a:spLocks noGrp="1" noRot="1" noChangeAspect="1" noChangeArrowheads="1" noTextEdit="1"/>
          </p:cNvSpPr>
          <p:nvPr>
            <p:ph type="sldImg"/>
          </p:nvPr>
        </p:nvSpPr>
        <p:spPr>
          <a:ln/>
        </p:spPr>
      </p:sp>
      <p:sp>
        <p:nvSpPr>
          <p:cNvPr id="33796" name="Rectangle 1027"/>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sldNum" sz="quarter" idx="5"/>
          </p:nvPr>
        </p:nvSpPr>
        <p:spPr>
          <a:noFill/>
        </p:spPr>
        <p:txBody>
          <a:bodyPr/>
          <a:lstStyle/>
          <a:p>
            <a:fld id="{042DD90A-B714-4D67-B032-BBAB91D6B382}" type="slidenum">
              <a:rPr lang="en-US"/>
              <a:pPr/>
              <a:t>9</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7" name="Rectangle 5"/>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3078" name="Rectangle 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
          <p:cNvSpPr>
            <a:spLocks noGrp="1" noChangeArrowheads="1"/>
          </p:cNvSpPr>
          <p:nvPr>
            <p:ph type="dt" sz="quarter" idx="10"/>
          </p:nvPr>
        </p:nvSpPr>
        <p:spPr bwMode="auto">
          <a:xfrm>
            <a:off x="685800" y="6248400"/>
            <a:ext cx="1905000" cy="457200"/>
          </a:xfrm>
          <a:prstGeom prst="rect">
            <a:avLst/>
          </a:prstGeom>
          <a:ln>
            <a:miter lim="800000"/>
            <a:headEnd/>
            <a:tailEnd/>
          </a:ln>
        </p:spPr>
        <p:txBody>
          <a:bodyPr vert="horz" wrap="none" lIns="92075" tIns="46038" rIns="92075" bIns="46038" numCol="1" anchor="ctr" anchorCtr="0" compatLnSpc="1">
            <a:prstTxWarp prst="textNoShape">
              <a:avLst/>
            </a:prstTxWarp>
          </a:bodyPr>
          <a:lstStyle>
            <a:lvl1pPr algn="l" eaLnBrk="0" hangingPunct="0">
              <a:defRPr sz="1400" smtClean="0"/>
            </a:lvl1pPr>
          </a:lstStyle>
          <a:p>
            <a:pPr>
              <a:defRPr/>
            </a:pPr>
            <a:endParaRPr lang="en-US"/>
          </a:p>
        </p:txBody>
      </p:sp>
      <p:sp>
        <p:nvSpPr>
          <p:cNvPr id="5" name="Rectangle 3"/>
          <p:cNvSpPr>
            <a:spLocks noGrp="1" noChangeArrowheads="1"/>
          </p:cNvSpPr>
          <p:nvPr>
            <p:ph type="ftr" sz="quarter" idx="11"/>
          </p:nvPr>
        </p:nvSpPr>
        <p:spPr/>
        <p:txBody>
          <a:bodyPr/>
          <a:lstStyle>
            <a:lvl1pPr>
              <a:defRPr smtClean="0"/>
            </a:lvl1pPr>
          </a:lstStyle>
          <a:p>
            <a:pPr>
              <a:defRPr/>
            </a:pPr>
            <a:endParaRPr lang="en-US"/>
          </a:p>
        </p:txBody>
      </p:sp>
      <p:sp>
        <p:nvSpPr>
          <p:cNvPr id="6" name="Rectangle 4"/>
          <p:cNvSpPr>
            <a:spLocks noGrp="1" noChangeArrowheads="1"/>
          </p:cNvSpPr>
          <p:nvPr>
            <p:ph type="sldNum" sz="quarter" idx="12"/>
          </p:nvPr>
        </p:nvSpPr>
        <p:spPr bwMode="auto">
          <a:xfrm>
            <a:off x="6553200" y="6248400"/>
            <a:ext cx="1905000" cy="457200"/>
          </a:xfrm>
          <a:prstGeom prst="rect">
            <a:avLst/>
          </a:prstGeom>
          <a:ln>
            <a:miter lim="800000"/>
            <a:headEnd/>
            <a:tailEnd/>
          </a:ln>
        </p:spPr>
        <p:txBody>
          <a:bodyPr vert="horz" wrap="none" lIns="92075" tIns="46038" rIns="92075" bIns="46038" numCol="1" anchor="ctr" anchorCtr="0" compatLnSpc="1">
            <a:prstTxWarp prst="textNoShape">
              <a:avLst/>
            </a:prstTxWarp>
          </a:bodyPr>
          <a:lstStyle>
            <a:lvl1pPr algn="r" eaLnBrk="0" hangingPunct="0">
              <a:defRPr sz="1400" smtClean="0"/>
            </a:lvl1pPr>
          </a:lstStyle>
          <a:p>
            <a:pPr>
              <a:defRPr/>
            </a:pPr>
            <a:fld id="{A75F150E-D90C-45B5-B17F-5EBA3062B710}" type="slidenum">
              <a:rPr lang="en-US"/>
              <a:pPr>
                <a:defRPr/>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19125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0600" y="1676400"/>
            <a:ext cx="37877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30775" y="1676400"/>
            <a:ext cx="37877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smtClean="0"/>
            </a:lvl1pPr>
          </a:lstStyle>
          <a:p>
            <a:pPr>
              <a:defRPr/>
            </a:pPr>
            <a:endParaRPr lang="en-US"/>
          </a:p>
        </p:txBody>
      </p:sp>
      <p:sp>
        <p:nvSpPr>
          <p:cNvPr id="2051" name="Rectangle 5"/>
          <p:cNvSpPr>
            <a:spLocks noGrp="1" noChangeArrowheads="1"/>
          </p:cNvSpPr>
          <p:nvPr>
            <p:ph type="title"/>
          </p:nvPr>
        </p:nvSpPr>
        <p:spPr bwMode="auto">
          <a:xfrm>
            <a:off x="381000" y="152400"/>
            <a:ext cx="8458200" cy="1104900"/>
          </a:xfrm>
          <a:prstGeom prst="rect">
            <a:avLst/>
          </a:prstGeom>
          <a:noFill/>
          <a:ln w="9525">
            <a:noFill/>
            <a:miter lim="800000"/>
            <a:headEnd/>
            <a:tailEnd/>
          </a:ln>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2052" name="Rectangle 6"/>
          <p:cNvSpPr>
            <a:spLocks noGrp="1" noChangeArrowheads="1"/>
          </p:cNvSpPr>
          <p:nvPr>
            <p:ph type="body" idx="1"/>
          </p:nvPr>
        </p:nvSpPr>
        <p:spPr bwMode="auto">
          <a:xfrm>
            <a:off x="990600" y="1676400"/>
            <a:ext cx="772795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2053" name="Picture 7" descr="nsf4c"/>
          <p:cNvPicPr>
            <a:picLocks noChangeAspect="1" noChangeArrowheads="1"/>
          </p:cNvPicPr>
          <p:nvPr userDrawn="1"/>
        </p:nvPicPr>
        <p:blipFill>
          <a:blip r:embed="rId13" cstate="print"/>
          <a:srcRect/>
          <a:stretch>
            <a:fillRect/>
          </a:stretch>
        </p:blipFill>
        <p:spPr bwMode="auto">
          <a:xfrm>
            <a:off x="0" y="5919788"/>
            <a:ext cx="938213" cy="938212"/>
          </a:xfrm>
          <a:prstGeom prst="rect">
            <a:avLst/>
          </a:prstGeom>
          <a:noFill/>
          <a:ln w="9525">
            <a:noFill/>
            <a:miter lim="800000"/>
            <a:headEnd/>
            <a:tailEnd/>
          </a:ln>
        </p:spPr>
      </p:pic>
      <p:sp>
        <p:nvSpPr>
          <p:cNvPr id="1032" name="Text Box 8"/>
          <p:cNvSpPr txBox="1">
            <a:spLocks noChangeArrowheads="1"/>
          </p:cNvSpPr>
          <p:nvPr userDrawn="1"/>
        </p:nvSpPr>
        <p:spPr bwMode="auto">
          <a:xfrm>
            <a:off x="-838200" y="6553200"/>
            <a:ext cx="2190750" cy="304800"/>
          </a:xfrm>
          <a:prstGeom prst="rect">
            <a:avLst/>
          </a:prstGeom>
          <a:noFill/>
          <a:ln w="12700">
            <a:noFill/>
            <a:miter lim="800000"/>
            <a:headEnd type="none" w="sm" len="sm"/>
            <a:tailEnd type="none" w="sm" len="sm"/>
          </a:ln>
          <a:effectLst/>
        </p:spPr>
        <p:txBody>
          <a:bodyPr>
            <a:spAutoFit/>
          </a:bodyPr>
          <a:lstStyle/>
          <a:p>
            <a:pPr>
              <a:spcBef>
                <a:spcPct val="50000"/>
              </a:spcBef>
              <a:defRPr/>
            </a:pPr>
            <a:r>
              <a:rPr lang="en-US" sz="1400" b="1">
                <a:solidFill>
                  <a:schemeClr val="hlink"/>
                </a:solidFill>
              </a:rPr>
              <a:t>          </a:t>
            </a:r>
            <a:endParaRPr lang="en-US" sz="1400" b="1">
              <a:solidFill>
                <a:srgbClr val="FFCC66"/>
              </a:solidFill>
              <a:effectLst>
                <a:outerShdw blurRad="38100" dist="38100" dir="2700000" algn="tl">
                  <a:srgbClr val="000000"/>
                </a:outerShdw>
              </a:effectLst>
            </a:endParaRPr>
          </a:p>
        </p:txBody>
      </p:sp>
    </p:spTree>
  </p:cSld>
  <p:clrMap bg1="dk2" tx1="lt1" bg2="dk1"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spd="med"/>
  <p:txStyles>
    <p:titleStyle>
      <a:lvl1pPr algn="l" rtl="0" eaLnBrk="0" fontAlgn="base" hangingPunct="0">
        <a:spcBef>
          <a:spcPct val="0"/>
        </a:spcBef>
        <a:spcAft>
          <a:spcPct val="0"/>
        </a:spcAft>
        <a:defRPr sz="4600" b="1">
          <a:solidFill>
            <a:schemeClr val="tx2"/>
          </a:solidFill>
          <a:latin typeface="+mj-lt"/>
          <a:ea typeface="+mj-ea"/>
          <a:cs typeface="+mj-cs"/>
        </a:defRPr>
      </a:lvl1pPr>
      <a:lvl2pPr algn="l" rtl="0" eaLnBrk="0" fontAlgn="base" hangingPunct="0">
        <a:spcBef>
          <a:spcPct val="0"/>
        </a:spcBef>
        <a:spcAft>
          <a:spcPct val="0"/>
        </a:spcAft>
        <a:defRPr sz="4600" b="1">
          <a:solidFill>
            <a:schemeClr val="tx2"/>
          </a:solidFill>
          <a:latin typeface="Arial" charset="0"/>
        </a:defRPr>
      </a:lvl2pPr>
      <a:lvl3pPr algn="l" rtl="0" eaLnBrk="0" fontAlgn="base" hangingPunct="0">
        <a:spcBef>
          <a:spcPct val="0"/>
        </a:spcBef>
        <a:spcAft>
          <a:spcPct val="0"/>
        </a:spcAft>
        <a:defRPr sz="4600" b="1">
          <a:solidFill>
            <a:schemeClr val="tx2"/>
          </a:solidFill>
          <a:latin typeface="Arial" charset="0"/>
        </a:defRPr>
      </a:lvl3pPr>
      <a:lvl4pPr algn="l" rtl="0" eaLnBrk="0" fontAlgn="base" hangingPunct="0">
        <a:spcBef>
          <a:spcPct val="0"/>
        </a:spcBef>
        <a:spcAft>
          <a:spcPct val="0"/>
        </a:spcAft>
        <a:defRPr sz="4600" b="1">
          <a:solidFill>
            <a:schemeClr val="tx2"/>
          </a:solidFill>
          <a:latin typeface="Arial" charset="0"/>
        </a:defRPr>
      </a:lvl4pPr>
      <a:lvl5pPr algn="l" rtl="0" eaLnBrk="0" fontAlgn="base" hangingPunct="0">
        <a:spcBef>
          <a:spcPct val="0"/>
        </a:spcBef>
        <a:spcAft>
          <a:spcPct val="0"/>
        </a:spcAft>
        <a:defRPr sz="4600" b="1">
          <a:solidFill>
            <a:schemeClr val="tx2"/>
          </a:solidFill>
          <a:latin typeface="Arial" charset="0"/>
        </a:defRPr>
      </a:lvl5pPr>
      <a:lvl6pPr marL="457200" algn="l" rtl="0" fontAlgn="base">
        <a:spcBef>
          <a:spcPct val="0"/>
        </a:spcBef>
        <a:spcAft>
          <a:spcPct val="0"/>
        </a:spcAft>
        <a:defRPr sz="4600" b="1">
          <a:solidFill>
            <a:schemeClr val="tx2"/>
          </a:solidFill>
          <a:latin typeface="Arial" charset="0"/>
        </a:defRPr>
      </a:lvl6pPr>
      <a:lvl7pPr marL="914400" algn="l" rtl="0" fontAlgn="base">
        <a:spcBef>
          <a:spcPct val="0"/>
        </a:spcBef>
        <a:spcAft>
          <a:spcPct val="0"/>
        </a:spcAft>
        <a:defRPr sz="4600" b="1">
          <a:solidFill>
            <a:schemeClr val="tx2"/>
          </a:solidFill>
          <a:latin typeface="Arial" charset="0"/>
        </a:defRPr>
      </a:lvl7pPr>
      <a:lvl8pPr marL="1371600" algn="l" rtl="0" fontAlgn="base">
        <a:spcBef>
          <a:spcPct val="0"/>
        </a:spcBef>
        <a:spcAft>
          <a:spcPct val="0"/>
        </a:spcAft>
        <a:defRPr sz="4600" b="1">
          <a:solidFill>
            <a:schemeClr val="tx2"/>
          </a:solidFill>
          <a:latin typeface="Arial" charset="0"/>
        </a:defRPr>
      </a:lvl8pPr>
      <a:lvl9pPr marL="1828800" algn="l" rtl="0" fontAlgn="base">
        <a:spcBef>
          <a:spcPct val="0"/>
        </a:spcBef>
        <a:spcAft>
          <a:spcPct val="0"/>
        </a:spcAft>
        <a:defRPr sz="4600" b="1">
          <a:solidFill>
            <a:schemeClr val="tx2"/>
          </a:solidFill>
          <a:latin typeface="Arial" charset="0"/>
        </a:defRPr>
      </a:lvl9pPr>
    </p:titleStyle>
    <p:bodyStyle>
      <a:lvl1pPr marL="400050" indent="-400050" algn="l" rtl="0" eaLnBrk="0" fontAlgn="base" hangingPunct="0">
        <a:spcBef>
          <a:spcPct val="0"/>
        </a:spcBef>
        <a:spcAft>
          <a:spcPct val="35000"/>
        </a:spcAft>
        <a:buClr>
          <a:schemeClr val="hlink"/>
        </a:buClr>
        <a:buSzPct val="175000"/>
        <a:buChar char="•"/>
        <a:defRPr sz="3800">
          <a:solidFill>
            <a:schemeClr val="tx1"/>
          </a:solidFill>
          <a:latin typeface="+mn-lt"/>
          <a:ea typeface="+mn-ea"/>
          <a:cs typeface="+mn-cs"/>
        </a:defRPr>
      </a:lvl1pPr>
      <a:lvl2pPr marL="914400" indent="-342900" algn="l" rtl="0" eaLnBrk="0" fontAlgn="base" hangingPunct="0">
        <a:spcBef>
          <a:spcPct val="0"/>
        </a:spcBef>
        <a:spcAft>
          <a:spcPct val="30000"/>
        </a:spcAft>
        <a:buClr>
          <a:schemeClr val="hlink"/>
        </a:buClr>
        <a:buSzPct val="120000"/>
        <a:buChar char="•"/>
        <a:defRPr sz="3200">
          <a:solidFill>
            <a:schemeClr val="tx1"/>
          </a:solidFill>
          <a:latin typeface="+mn-lt"/>
        </a:defRPr>
      </a:lvl2pPr>
      <a:lvl3pPr marL="1428750" indent="-342900" algn="l" rtl="0" eaLnBrk="0" fontAlgn="base" hangingPunct="0">
        <a:spcBef>
          <a:spcPct val="0"/>
        </a:spcBef>
        <a:spcAft>
          <a:spcPct val="0"/>
        </a:spcAft>
        <a:buClr>
          <a:schemeClr val="hlink"/>
        </a:buClr>
        <a:buChar char="–"/>
        <a:defRPr sz="2800">
          <a:solidFill>
            <a:schemeClr val="tx1"/>
          </a:solidFill>
          <a:latin typeface="+mn-lt"/>
        </a:defRPr>
      </a:lvl3pPr>
      <a:lvl4pPr marL="1885950" indent="-342900" algn="l" rtl="0" eaLnBrk="0" fontAlgn="base" hangingPunct="0">
        <a:spcBef>
          <a:spcPct val="0"/>
        </a:spcBef>
        <a:spcAft>
          <a:spcPct val="0"/>
        </a:spcAft>
        <a:buClr>
          <a:schemeClr val="accent2"/>
        </a:buClr>
        <a:buSzPct val="64000"/>
        <a:buFont typeface="Monotype Sorts" pitchFamily="2" charset="2"/>
        <a:buChar char="u"/>
        <a:defRPr sz="2400">
          <a:solidFill>
            <a:schemeClr val="tx1"/>
          </a:solidFill>
          <a:latin typeface="+mn-lt"/>
        </a:defRPr>
      </a:lvl4pPr>
      <a:lvl5pPr marL="2343150" indent="-342900" algn="l" rtl="0" eaLnBrk="0" fontAlgn="base" hangingPunct="0">
        <a:spcBef>
          <a:spcPct val="0"/>
        </a:spcBef>
        <a:spcAft>
          <a:spcPct val="0"/>
        </a:spcAft>
        <a:buClr>
          <a:schemeClr val="tx1"/>
        </a:buClr>
        <a:buChar char="–"/>
        <a:defRPr sz="2000">
          <a:solidFill>
            <a:schemeClr val="tx1"/>
          </a:solidFill>
          <a:latin typeface="+mn-lt"/>
        </a:defRPr>
      </a:lvl5pPr>
      <a:lvl6pPr marL="2800350" indent="-342900" algn="l" rtl="0" fontAlgn="base">
        <a:spcBef>
          <a:spcPct val="0"/>
        </a:spcBef>
        <a:spcAft>
          <a:spcPct val="0"/>
        </a:spcAft>
        <a:buClr>
          <a:schemeClr val="tx1"/>
        </a:buClr>
        <a:buChar char="–"/>
        <a:defRPr sz="2000">
          <a:solidFill>
            <a:schemeClr val="tx1"/>
          </a:solidFill>
          <a:latin typeface="+mn-lt"/>
        </a:defRPr>
      </a:lvl6pPr>
      <a:lvl7pPr marL="3257550" indent="-342900" algn="l" rtl="0" fontAlgn="base">
        <a:spcBef>
          <a:spcPct val="0"/>
        </a:spcBef>
        <a:spcAft>
          <a:spcPct val="0"/>
        </a:spcAft>
        <a:buClr>
          <a:schemeClr val="tx1"/>
        </a:buClr>
        <a:buChar char="–"/>
        <a:defRPr sz="2000">
          <a:solidFill>
            <a:schemeClr val="tx1"/>
          </a:solidFill>
          <a:latin typeface="+mn-lt"/>
        </a:defRPr>
      </a:lvl7pPr>
      <a:lvl8pPr marL="3714750" indent="-342900" algn="l" rtl="0" fontAlgn="base">
        <a:spcBef>
          <a:spcPct val="0"/>
        </a:spcBef>
        <a:spcAft>
          <a:spcPct val="0"/>
        </a:spcAft>
        <a:buClr>
          <a:schemeClr val="tx1"/>
        </a:buClr>
        <a:buChar char="–"/>
        <a:defRPr sz="2000">
          <a:solidFill>
            <a:schemeClr val="tx1"/>
          </a:solidFill>
          <a:latin typeface="+mn-lt"/>
        </a:defRPr>
      </a:lvl8pPr>
      <a:lvl9pPr marL="4171950" indent="-342900" algn="l" rtl="0" fontAlgn="base">
        <a:spcBef>
          <a:spcPct val="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1026"/>
          <p:cNvSpPr>
            <a:spLocks noGrp="1" noChangeArrowheads="1"/>
          </p:cNvSpPr>
          <p:nvPr>
            <p:ph type="ctrTitle"/>
          </p:nvPr>
        </p:nvSpPr>
        <p:spPr>
          <a:xfrm>
            <a:off x="-66675" y="2006600"/>
            <a:ext cx="9210675" cy="995363"/>
          </a:xfrm>
        </p:spPr>
        <p:txBody>
          <a:bodyPr anchor="ctr"/>
          <a:lstStyle/>
          <a:p>
            <a:pPr algn="ctr">
              <a:defRPr/>
            </a:pPr>
            <a:r>
              <a:rPr lang="en-US" dirty="0" smtClean="0">
                <a:effectLst>
                  <a:outerShdw blurRad="38100" dist="38100" dir="2700000" algn="tl">
                    <a:srgbClr val="000000"/>
                  </a:outerShdw>
                </a:effectLst>
              </a:rPr>
              <a:t>NSF and Funding Opportunities</a:t>
            </a:r>
          </a:p>
        </p:txBody>
      </p:sp>
      <p:sp>
        <p:nvSpPr>
          <p:cNvPr id="754692" name="Text Box 1028"/>
          <p:cNvSpPr txBox="1">
            <a:spLocks noChangeArrowheads="1"/>
          </p:cNvSpPr>
          <p:nvPr/>
        </p:nvSpPr>
        <p:spPr bwMode="auto">
          <a:xfrm>
            <a:off x="0" y="3282950"/>
            <a:ext cx="9144000" cy="3370153"/>
          </a:xfrm>
          <a:prstGeom prst="rect">
            <a:avLst/>
          </a:prstGeom>
          <a:noFill/>
          <a:ln w="12700">
            <a:noFill/>
            <a:miter lim="800000"/>
            <a:headEnd type="none" w="sm" len="sm"/>
            <a:tailEnd type="none" w="sm" len="sm"/>
          </a:ln>
          <a:effectLst/>
        </p:spPr>
        <p:txBody>
          <a:bodyPr>
            <a:spAutoFit/>
          </a:bodyPr>
          <a:lstStyle/>
          <a:p>
            <a:pPr>
              <a:spcBef>
                <a:spcPct val="50000"/>
              </a:spcBef>
              <a:defRPr/>
            </a:pPr>
            <a:endParaRPr lang="en-US" sz="1200" b="1" dirty="0">
              <a:latin typeface="Arial" charset="0"/>
            </a:endParaRPr>
          </a:p>
          <a:p>
            <a:pPr>
              <a:spcBef>
                <a:spcPct val="50000"/>
              </a:spcBef>
              <a:defRPr/>
            </a:pPr>
            <a:r>
              <a:rPr lang="en-US" sz="1600" b="1" dirty="0">
                <a:effectLst>
                  <a:outerShdw blurRad="38100" dist="38100" dir="2700000" algn="tl">
                    <a:srgbClr val="000000"/>
                  </a:outerShdw>
                </a:effectLst>
                <a:latin typeface="Arial" charset="0"/>
              </a:rPr>
              <a:t>Semahat Demir, Ph.D. </a:t>
            </a:r>
            <a:endParaRPr lang="en-US" sz="1600" b="1" dirty="0">
              <a:solidFill>
                <a:srgbClr val="000080"/>
              </a:solidFill>
              <a:effectLst>
                <a:outerShdw blurRad="38100" dist="38100" dir="2700000" algn="tl">
                  <a:srgbClr val="000000"/>
                </a:outerShdw>
              </a:effectLst>
              <a:latin typeface="Arial" charset="0"/>
            </a:endParaRPr>
          </a:p>
          <a:p>
            <a:pPr>
              <a:spcBef>
                <a:spcPct val="50000"/>
              </a:spcBef>
              <a:defRPr/>
            </a:pPr>
            <a:r>
              <a:rPr lang="en-US" sz="1600" b="1" dirty="0">
                <a:effectLst>
                  <a:outerShdw blurRad="38100" dist="38100" dir="2700000" algn="tl">
                    <a:srgbClr val="000000"/>
                  </a:outerShdw>
                </a:effectLst>
                <a:latin typeface="Arial" charset="0"/>
              </a:rPr>
              <a:t>Program Director</a:t>
            </a:r>
          </a:p>
          <a:p>
            <a:pPr>
              <a:spcBef>
                <a:spcPct val="50000"/>
              </a:spcBef>
              <a:defRPr/>
            </a:pPr>
            <a:r>
              <a:rPr lang="en-US" sz="1600" b="1" dirty="0">
                <a:effectLst>
                  <a:outerShdw blurRad="38100" dist="38100" dir="2700000" algn="tl">
                    <a:srgbClr val="000000"/>
                  </a:outerShdw>
                </a:effectLst>
                <a:latin typeface="Arial" charset="0"/>
              </a:rPr>
              <a:t>Biomedical Engineering Program</a:t>
            </a:r>
          </a:p>
          <a:p>
            <a:pPr>
              <a:spcBef>
                <a:spcPct val="50000"/>
              </a:spcBef>
              <a:defRPr/>
            </a:pPr>
            <a:r>
              <a:rPr lang="en-US" sz="1600" b="1" dirty="0">
                <a:effectLst>
                  <a:outerShdw blurRad="38100" dist="38100" dir="2700000" algn="tl">
                    <a:srgbClr val="000000"/>
                  </a:outerShdw>
                </a:effectLst>
                <a:latin typeface="Arial" charset="0"/>
              </a:rPr>
              <a:t>National Science Foundation</a:t>
            </a:r>
          </a:p>
          <a:p>
            <a:pPr>
              <a:spcBef>
                <a:spcPct val="50000"/>
              </a:spcBef>
              <a:defRPr/>
            </a:pPr>
            <a:endParaRPr lang="en-US" sz="1400" b="1" dirty="0" smtClean="0">
              <a:solidFill>
                <a:schemeClr val="tx2"/>
              </a:solidFill>
              <a:effectLst>
                <a:outerShdw blurRad="38100" dist="38100" dir="2700000" algn="tl">
                  <a:srgbClr val="000000">
                    <a:alpha val="43137"/>
                  </a:srgbClr>
                </a:outerShdw>
              </a:effectLst>
              <a:latin typeface="+mn-lt"/>
            </a:endParaRPr>
          </a:p>
          <a:p>
            <a:pPr>
              <a:spcBef>
                <a:spcPct val="50000"/>
              </a:spcBef>
              <a:defRPr/>
            </a:pPr>
            <a:r>
              <a:rPr lang="en-US" sz="1400" b="1" dirty="0" smtClean="0">
                <a:solidFill>
                  <a:schemeClr val="tx2"/>
                </a:solidFill>
                <a:effectLst>
                  <a:outerShdw blurRad="38100" dist="38100" dir="2700000" algn="tl">
                    <a:srgbClr val="000000">
                      <a:alpha val="43137"/>
                    </a:srgbClr>
                  </a:outerShdw>
                </a:effectLst>
                <a:latin typeface="+mn-lt"/>
              </a:rPr>
              <a:t>MIT</a:t>
            </a:r>
          </a:p>
          <a:p>
            <a:pPr>
              <a:spcBef>
                <a:spcPct val="50000"/>
              </a:spcBef>
              <a:defRPr/>
            </a:pPr>
            <a:r>
              <a:rPr lang="en-US" sz="1400" b="1" dirty="0" smtClean="0">
                <a:solidFill>
                  <a:schemeClr val="tx2"/>
                </a:solidFill>
                <a:effectLst>
                  <a:outerShdw blurRad="38100" dist="38100" dir="2700000" algn="tl">
                    <a:srgbClr val="000000">
                      <a:alpha val="43137"/>
                    </a:srgbClr>
                  </a:outerShdw>
                </a:effectLst>
                <a:latin typeface="+mn-lt"/>
              </a:rPr>
              <a:t>NSF Minority Faculty Development Workshop</a:t>
            </a:r>
          </a:p>
          <a:p>
            <a:pPr>
              <a:spcBef>
                <a:spcPct val="50000"/>
              </a:spcBef>
              <a:defRPr/>
            </a:pPr>
            <a:r>
              <a:rPr lang="en-US" sz="1400" b="1" dirty="0" smtClean="0">
                <a:solidFill>
                  <a:schemeClr val="tx2"/>
                </a:solidFill>
                <a:effectLst>
                  <a:outerShdw blurRad="38100" dist="38100" dir="2700000" algn="tl">
                    <a:srgbClr val="000000">
                      <a:alpha val="43137"/>
                    </a:srgbClr>
                  </a:outerShdw>
                </a:effectLst>
                <a:latin typeface="+mn-lt"/>
              </a:rPr>
              <a:t>March </a:t>
            </a:r>
            <a:r>
              <a:rPr lang="en-US" sz="1400" b="1" dirty="0" smtClean="0">
                <a:solidFill>
                  <a:schemeClr val="tx2"/>
                </a:solidFill>
                <a:effectLst>
                  <a:outerShdw blurRad="38100" dist="38100" dir="2700000" algn="tl">
                    <a:srgbClr val="000000">
                      <a:alpha val="43137"/>
                    </a:srgbClr>
                  </a:outerShdw>
                </a:effectLst>
                <a:latin typeface="+mn-lt"/>
              </a:rPr>
              <a:t>23, </a:t>
            </a:r>
            <a:r>
              <a:rPr lang="en-US" sz="1400" b="1" dirty="0" smtClean="0">
                <a:solidFill>
                  <a:schemeClr val="tx2"/>
                </a:solidFill>
                <a:effectLst>
                  <a:outerShdw blurRad="38100" dist="38100" dir="2700000" algn="tl">
                    <a:srgbClr val="000000">
                      <a:alpha val="43137"/>
                    </a:srgbClr>
                  </a:outerShdw>
                </a:effectLst>
                <a:latin typeface="+mn-lt"/>
              </a:rPr>
              <a:t>2010</a:t>
            </a:r>
          </a:p>
          <a:p>
            <a:pPr>
              <a:spcBef>
                <a:spcPct val="50000"/>
              </a:spcBef>
              <a:defRPr/>
            </a:pPr>
            <a:endParaRPr lang="en-US" sz="1400" b="1" dirty="0" smtClean="0">
              <a:solidFill>
                <a:schemeClr val="tx2"/>
              </a:solidFill>
              <a:effectLst>
                <a:outerShdw blurRad="38100" dist="38100" dir="2700000" algn="tl">
                  <a:srgbClr val="000000"/>
                </a:outerShdw>
              </a:effectLst>
              <a:latin typeface="Arial" charset="0"/>
            </a:endParaRPr>
          </a:p>
        </p:txBody>
      </p:sp>
      <p:pic>
        <p:nvPicPr>
          <p:cNvPr id="4101" name="Picture 5" descr="nsf1"/>
          <p:cNvPicPr>
            <a:picLocks noChangeAspect="1" noChangeArrowheads="1"/>
          </p:cNvPicPr>
          <p:nvPr/>
        </p:nvPicPr>
        <p:blipFill>
          <a:blip r:embed="rId4" cstate="print"/>
          <a:srcRect/>
          <a:stretch>
            <a:fillRect/>
          </a:stretch>
        </p:blipFill>
        <p:spPr bwMode="auto">
          <a:xfrm>
            <a:off x="3817258" y="174173"/>
            <a:ext cx="1204685" cy="1216853"/>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a:xfrm>
            <a:off x="1219200" y="533400"/>
            <a:ext cx="7467600" cy="1104900"/>
          </a:xfrm>
        </p:spPr>
        <p:txBody>
          <a:bodyPr/>
          <a:lstStyle/>
          <a:p>
            <a:pPr eaLnBrk="1" hangingPunct="1">
              <a:defRPr/>
            </a:pPr>
            <a:r>
              <a:rPr lang="en-US" sz="4200" smtClean="0">
                <a:effectLst>
                  <a:outerShdw blurRad="38100" dist="38100" dir="2700000" algn="tl">
                    <a:srgbClr val="000000"/>
                  </a:outerShdw>
                </a:effectLst>
              </a:rPr>
              <a:t>NSF Merit Review Criteria</a:t>
            </a:r>
            <a:endParaRPr lang="en-US" smtClean="0">
              <a:effectLst>
                <a:outerShdw blurRad="38100" dist="38100" dir="2700000" algn="tl">
                  <a:srgbClr val="000000"/>
                </a:outerShdw>
              </a:effectLst>
            </a:endParaRPr>
          </a:p>
        </p:txBody>
      </p:sp>
      <p:sp>
        <p:nvSpPr>
          <p:cNvPr id="758787" name="Rectangle 3"/>
          <p:cNvSpPr>
            <a:spLocks noGrp="1" noChangeArrowheads="1"/>
          </p:cNvSpPr>
          <p:nvPr>
            <p:ph type="body" idx="1"/>
          </p:nvPr>
        </p:nvSpPr>
        <p:spPr>
          <a:xfrm>
            <a:off x="1239838" y="2074863"/>
            <a:ext cx="6659562" cy="3554412"/>
          </a:xfrm>
        </p:spPr>
        <p:txBody>
          <a:bodyPr/>
          <a:lstStyle/>
          <a:p>
            <a:pPr marL="342900" indent="-342900" eaLnBrk="1" hangingPunct="1">
              <a:lnSpc>
                <a:spcPct val="90000"/>
              </a:lnSpc>
              <a:buSzPct val="80000"/>
              <a:defRPr/>
            </a:pPr>
            <a:r>
              <a:rPr lang="en-US" sz="3000" b="1" smtClean="0">
                <a:effectLst>
                  <a:outerShdw blurRad="38100" dist="38100" dir="2700000" algn="tl">
                    <a:srgbClr val="000000"/>
                  </a:outerShdw>
                </a:effectLst>
              </a:rPr>
              <a:t>Criteria include:</a:t>
            </a:r>
          </a:p>
          <a:p>
            <a:pPr marL="342900" indent="-342900" eaLnBrk="1" hangingPunct="1">
              <a:lnSpc>
                <a:spcPct val="90000"/>
              </a:lnSpc>
              <a:buSzPct val="80000"/>
              <a:defRPr/>
            </a:pPr>
            <a:endParaRPr lang="en-US" sz="3000" smtClean="0">
              <a:effectLst>
                <a:outerShdw blurRad="38100" dist="38100" dir="2700000" algn="tl">
                  <a:srgbClr val="000000"/>
                </a:outerShdw>
              </a:effectLst>
            </a:endParaRPr>
          </a:p>
          <a:p>
            <a:pPr marL="742950" lvl="1" indent="-285750" eaLnBrk="1" hangingPunct="1">
              <a:lnSpc>
                <a:spcPct val="90000"/>
              </a:lnSpc>
              <a:defRPr/>
            </a:pPr>
            <a:r>
              <a:rPr lang="en-US" sz="2800" smtClean="0">
                <a:solidFill>
                  <a:schemeClr val="tx2"/>
                </a:solidFill>
                <a:effectLst>
                  <a:outerShdw blurRad="38100" dist="38100" dir="2700000" algn="tl">
                    <a:srgbClr val="000000"/>
                  </a:outerShdw>
                </a:effectLst>
              </a:rPr>
              <a:t>What is the intellectual merit and quality of the proposed activity?</a:t>
            </a:r>
          </a:p>
          <a:p>
            <a:pPr marL="742950" lvl="1" indent="-285750" eaLnBrk="1" hangingPunct="1">
              <a:lnSpc>
                <a:spcPct val="90000"/>
              </a:lnSpc>
              <a:defRPr/>
            </a:pPr>
            <a:endParaRPr lang="en-US" sz="2800" smtClean="0">
              <a:solidFill>
                <a:schemeClr val="tx2"/>
              </a:solidFill>
              <a:effectLst>
                <a:outerShdw blurRad="38100" dist="38100" dir="2700000" algn="tl">
                  <a:srgbClr val="000000"/>
                </a:outerShdw>
              </a:effectLst>
            </a:endParaRPr>
          </a:p>
          <a:p>
            <a:pPr marL="742950" lvl="1" indent="-285750" eaLnBrk="1" hangingPunct="1">
              <a:lnSpc>
                <a:spcPct val="90000"/>
              </a:lnSpc>
              <a:defRPr/>
            </a:pPr>
            <a:r>
              <a:rPr lang="en-US" sz="2800" smtClean="0">
                <a:solidFill>
                  <a:schemeClr val="tx2"/>
                </a:solidFill>
                <a:effectLst>
                  <a:outerShdw blurRad="38100" dist="38100" dir="2700000" algn="tl">
                    <a:srgbClr val="000000"/>
                  </a:outerShdw>
                </a:effectLst>
              </a:rPr>
              <a:t>What are the broader impacts of the proposed activity?</a:t>
            </a:r>
          </a:p>
          <a:p>
            <a:pPr marL="342900" indent="-342900" eaLnBrk="1" hangingPunct="1">
              <a:lnSpc>
                <a:spcPct val="90000"/>
              </a:lnSpc>
              <a:defRPr/>
            </a:pPr>
            <a:endParaRPr lang="en-US" sz="3000" smtClean="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Rectangle 2050"/>
          <p:cNvSpPr>
            <a:spLocks noGrp="1" noChangeArrowheads="1"/>
          </p:cNvSpPr>
          <p:nvPr>
            <p:ph type="title"/>
          </p:nvPr>
        </p:nvSpPr>
        <p:spPr>
          <a:xfrm>
            <a:off x="498475" y="292100"/>
            <a:ext cx="8077200" cy="1028700"/>
          </a:xfrm>
        </p:spPr>
        <p:txBody>
          <a:bodyPr/>
          <a:lstStyle/>
          <a:p>
            <a:pPr eaLnBrk="1" hangingPunct="1">
              <a:defRPr/>
            </a:pPr>
            <a:r>
              <a:rPr lang="en-US" sz="4000" smtClean="0">
                <a:effectLst>
                  <a:outerShdw blurRad="38100" dist="38100" dir="2700000" algn="tl">
                    <a:srgbClr val="000000"/>
                  </a:outerShdw>
                </a:effectLst>
              </a:rPr>
              <a:t>What is the intellectual merit of the proposed activity?</a:t>
            </a:r>
          </a:p>
        </p:txBody>
      </p:sp>
      <p:sp>
        <p:nvSpPr>
          <p:cNvPr id="760835" name="Rectangle 2051"/>
          <p:cNvSpPr>
            <a:spLocks noGrp="1" noChangeArrowheads="1"/>
          </p:cNvSpPr>
          <p:nvPr>
            <p:ph type="body" idx="1"/>
          </p:nvPr>
        </p:nvSpPr>
        <p:spPr>
          <a:xfrm>
            <a:off x="965200" y="1449388"/>
            <a:ext cx="7212013" cy="3554412"/>
          </a:xfrm>
        </p:spPr>
        <p:txBody>
          <a:bodyPr/>
          <a:lstStyle/>
          <a:p>
            <a:pPr marL="342900" indent="-342900" eaLnBrk="1" hangingPunct="1">
              <a:lnSpc>
                <a:spcPct val="90000"/>
              </a:lnSpc>
              <a:buSzPct val="80000"/>
              <a:defRPr/>
            </a:pPr>
            <a:r>
              <a:rPr lang="en-US" sz="2400" b="1" dirty="0" smtClean="0">
                <a:effectLst>
                  <a:outerShdw blurRad="38100" dist="38100" dir="2700000" algn="tl">
                    <a:srgbClr val="000000"/>
                  </a:outerShdw>
                </a:effectLst>
              </a:rPr>
              <a:t>Potential Considerations:</a:t>
            </a:r>
          </a:p>
          <a:p>
            <a:pPr marL="742950" lvl="1" indent="-285750" eaLnBrk="1" hangingPunct="1">
              <a:lnSpc>
                <a:spcPct val="90000"/>
              </a:lnSpc>
              <a:defRPr/>
            </a:pPr>
            <a:r>
              <a:rPr lang="en-US" sz="2400" dirty="0" smtClean="0">
                <a:solidFill>
                  <a:schemeClr val="tx2"/>
                </a:solidFill>
                <a:effectLst>
                  <a:outerShdw blurRad="38100" dist="38100" dir="2700000" algn="tl">
                    <a:srgbClr val="000000"/>
                  </a:outerShdw>
                </a:effectLst>
              </a:rPr>
              <a:t>How important is the proposed activity to advancing knowledge and understanding within its own field or across different fields? </a:t>
            </a:r>
          </a:p>
          <a:p>
            <a:pPr marL="742950" lvl="1" indent="-285750" eaLnBrk="1" hangingPunct="1">
              <a:lnSpc>
                <a:spcPct val="90000"/>
              </a:lnSpc>
              <a:defRPr/>
            </a:pPr>
            <a:r>
              <a:rPr lang="en-US" sz="2400" dirty="0" smtClean="0">
                <a:solidFill>
                  <a:schemeClr val="tx2"/>
                </a:solidFill>
                <a:effectLst>
                  <a:outerShdw blurRad="38100" dist="38100" dir="2700000" algn="tl">
                    <a:srgbClr val="000000"/>
                  </a:outerShdw>
                </a:effectLst>
              </a:rPr>
              <a:t>How well qualified is the proposer (individual or team) to conduct the project?  (If appropriate, the reviewer will comment on the quality of prior work.)</a:t>
            </a:r>
          </a:p>
          <a:p>
            <a:pPr marL="742950" lvl="1" indent="-285750" eaLnBrk="1" hangingPunct="1">
              <a:lnSpc>
                <a:spcPct val="90000"/>
              </a:lnSpc>
              <a:defRPr/>
            </a:pPr>
            <a:r>
              <a:rPr lang="en-US" sz="2400" dirty="0" smtClean="0">
                <a:solidFill>
                  <a:schemeClr val="tx2"/>
                </a:solidFill>
                <a:effectLst>
                  <a:outerShdw blurRad="38100" dist="38100" dir="2700000" algn="tl">
                    <a:srgbClr val="000000"/>
                  </a:outerShdw>
                </a:effectLst>
              </a:rPr>
              <a:t>To what extent does the proposed activity suggest and explore </a:t>
            </a:r>
            <a:r>
              <a:rPr lang="en-US" sz="2400" u="sng" dirty="0" smtClean="0">
                <a:solidFill>
                  <a:schemeClr val="tx2"/>
                </a:solidFill>
                <a:effectLst>
                  <a:outerShdw blurRad="38100" dist="38100" dir="2700000" algn="tl">
                    <a:srgbClr val="000000"/>
                  </a:outerShdw>
                </a:effectLst>
              </a:rPr>
              <a:t>creative and original </a:t>
            </a:r>
            <a:r>
              <a:rPr lang="en-US" sz="2400" dirty="0" smtClean="0">
                <a:solidFill>
                  <a:schemeClr val="tx2"/>
                </a:solidFill>
                <a:effectLst>
                  <a:outerShdw blurRad="38100" dist="38100" dir="2700000" algn="tl">
                    <a:srgbClr val="000000"/>
                  </a:outerShdw>
                </a:effectLst>
              </a:rPr>
              <a:t>or </a:t>
            </a:r>
            <a:r>
              <a:rPr lang="en-US" sz="2400" u="sng" dirty="0" smtClean="0">
                <a:solidFill>
                  <a:srgbClr val="FF0000"/>
                </a:solidFill>
                <a:effectLst>
                  <a:outerShdw blurRad="38100" dist="38100" dir="2700000" algn="tl">
                    <a:srgbClr val="000000"/>
                  </a:outerShdw>
                </a:effectLst>
              </a:rPr>
              <a:t>potentially transformative concepts</a:t>
            </a:r>
            <a:r>
              <a:rPr lang="en-US" sz="2400" dirty="0" smtClean="0">
                <a:solidFill>
                  <a:schemeClr val="tx2"/>
                </a:solidFill>
                <a:effectLst>
                  <a:outerShdw blurRad="38100" dist="38100" dir="2700000" algn="tl">
                    <a:srgbClr val="000000"/>
                  </a:outerShdw>
                </a:effectLst>
              </a:rPr>
              <a:t>? </a:t>
            </a:r>
          </a:p>
          <a:p>
            <a:pPr marL="742950" lvl="1" indent="-285750" eaLnBrk="1" hangingPunct="1">
              <a:lnSpc>
                <a:spcPct val="90000"/>
              </a:lnSpc>
              <a:defRPr/>
            </a:pPr>
            <a:r>
              <a:rPr lang="en-US" sz="2400" dirty="0" smtClean="0">
                <a:solidFill>
                  <a:schemeClr val="tx2"/>
                </a:solidFill>
                <a:effectLst>
                  <a:outerShdw blurRad="38100" dist="38100" dir="2700000" algn="tl">
                    <a:srgbClr val="000000"/>
                  </a:outerShdw>
                </a:effectLst>
              </a:rPr>
              <a:t>How well conceived and organized is the proposed activity? </a:t>
            </a:r>
          </a:p>
          <a:p>
            <a:pPr marL="742950" lvl="1" indent="-285750" eaLnBrk="1" hangingPunct="1">
              <a:lnSpc>
                <a:spcPct val="90000"/>
              </a:lnSpc>
              <a:defRPr/>
            </a:pPr>
            <a:r>
              <a:rPr lang="en-US" sz="2400" dirty="0" smtClean="0">
                <a:solidFill>
                  <a:schemeClr val="tx2"/>
                </a:solidFill>
                <a:effectLst>
                  <a:outerShdw blurRad="38100" dist="38100" dir="2700000" algn="tl">
                    <a:srgbClr val="000000"/>
                  </a:outerShdw>
                </a:effectLst>
              </a:rPr>
              <a:t>Is there sufficient access to resources?</a:t>
            </a:r>
          </a:p>
          <a:p>
            <a:pPr marL="342900" indent="-342900" eaLnBrk="1" hangingPunct="1">
              <a:lnSpc>
                <a:spcPct val="90000"/>
              </a:lnSpc>
              <a:defRPr/>
            </a:pPr>
            <a:endParaRPr lang="en-US" sz="2400" b="1" dirty="0" smtClean="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Rectangle 4098"/>
          <p:cNvSpPr>
            <a:spLocks noGrp="1" noChangeArrowheads="1"/>
          </p:cNvSpPr>
          <p:nvPr>
            <p:ph type="title"/>
          </p:nvPr>
        </p:nvSpPr>
        <p:spPr>
          <a:xfrm>
            <a:off x="1274763" y="617538"/>
            <a:ext cx="7793037" cy="1143000"/>
          </a:xfrm>
        </p:spPr>
        <p:txBody>
          <a:bodyPr/>
          <a:lstStyle/>
          <a:p>
            <a:pPr eaLnBrk="1" hangingPunct="1">
              <a:defRPr/>
            </a:pPr>
            <a:r>
              <a:rPr lang="en-US" sz="4000" smtClean="0">
                <a:effectLst>
                  <a:outerShdw blurRad="38100" dist="38100" dir="2700000" algn="tl">
                    <a:srgbClr val="000000"/>
                  </a:outerShdw>
                </a:effectLst>
              </a:rPr>
              <a:t>What are the broader impacts of the proposed activity?</a:t>
            </a:r>
          </a:p>
        </p:txBody>
      </p:sp>
      <p:sp>
        <p:nvSpPr>
          <p:cNvPr id="762883" name="Rectangle 4099"/>
          <p:cNvSpPr>
            <a:spLocks noGrp="1" noChangeArrowheads="1"/>
          </p:cNvSpPr>
          <p:nvPr>
            <p:ph type="body" idx="1"/>
          </p:nvPr>
        </p:nvSpPr>
        <p:spPr>
          <a:xfrm>
            <a:off x="838200" y="2057400"/>
            <a:ext cx="7878763" cy="3233738"/>
          </a:xfrm>
        </p:spPr>
        <p:txBody>
          <a:bodyPr/>
          <a:lstStyle/>
          <a:p>
            <a:pPr marL="342900" indent="-342900" eaLnBrk="1" hangingPunct="1">
              <a:lnSpc>
                <a:spcPct val="90000"/>
              </a:lnSpc>
              <a:buSzPct val="80000"/>
              <a:defRPr/>
            </a:pPr>
            <a:r>
              <a:rPr lang="en-US" sz="2000" b="1" dirty="0" smtClean="0">
                <a:effectLst>
                  <a:outerShdw blurRad="38100" dist="38100" dir="2700000" algn="tl">
                    <a:srgbClr val="000000"/>
                  </a:outerShdw>
                </a:effectLst>
              </a:rPr>
              <a:t>Potential Considerations:</a:t>
            </a:r>
          </a:p>
          <a:p>
            <a:pPr marL="742950" lvl="1" indent="-285750" eaLnBrk="1" hangingPunct="1">
              <a:lnSpc>
                <a:spcPct val="90000"/>
              </a:lnSpc>
              <a:defRPr/>
            </a:pPr>
            <a:r>
              <a:rPr lang="en-US" sz="2000" dirty="0" smtClean="0">
                <a:solidFill>
                  <a:schemeClr val="tx2"/>
                </a:solidFill>
                <a:effectLst>
                  <a:outerShdw blurRad="38100" dist="38100" dir="2700000" algn="tl">
                    <a:srgbClr val="000000"/>
                  </a:outerShdw>
                </a:effectLst>
              </a:rPr>
              <a:t>How well does the activity advance discovery and understanding while promoting teaching, training and learning?</a:t>
            </a:r>
          </a:p>
          <a:p>
            <a:pPr marL="742950" lvl="1" indent="-285750" eaLnBrk="1" hangingPunct="1">
              <a:lnSpc>
                <a:spcPct val="90000"/>
              </a:lnSpc>
              <a:defRPr/>
            </a:pPr>
            <a:r>
              <a:rPr lang="en-US" sz="2000" dirty="0" smtClean="0">
                <a:solidFill>
                  <a:schemeClr val="tx2"/>
                </a:solidFill>
                <a:effectLst>
                  <a:outerShdw blurRad="38100" dist="38100" dir="2700000" algn="tl">
                    <a:srgbClr val="000000"/>
                  </a:outerShdw>
                </a:effectLst>
              </a:rPr>
              <a:t>How well does the activity broaden the participation of underrepresented groups (e.g., gender, ethnicity, disability, geographic, etc.)? </a:t>
            </a:r>
          </a:p>
          <a:p>
            <a:pPr marL="742950" lvl="1" indent="-285750" eaLnBrk="1" hangingPunct="1">
              <a:lnSpc>
                <a:spcPct val="90000"/>
              </a:lnSpc>
              <a:defRPr/>
            </a:pPr>
            <a:r>
              <a:rPr lang="en-US" sz="2000" dirty="0" smtClean="0">
                <a:solidFill>
                  <a:schemeClr val="tx2"/>
                </a:solidFill>
                <a:effectLst>
                  <a:outerShdw blurRad="38100" dist="38100" dir="2700000" algn="tl">
                    <a:srgbClr val="000000"/>
                  </a:outerShdw>
                </a:effectLst>
              </a:rPr>
              <a:t>To what extent will it enhance the infrastructure for research and education, such as facilities, instrumentation, networks and  partnerships?</a:t>
            </a:r>
          </a:p>
          <a:p>
            <a:pPr marL="742950" lvl="1" indent="-285750" eaLnBrk="1" hangingPunct="1">
              <a:lnSpc>
                <a:spcPct val="90000"/>
              </a:lnSpc>
              <a:defRPr/>
            </a:pPr>
            <a:r>
              <a:rPr lang="en-US" sz="2000" dirty="0" smtClean="0">
                <a:solidFill>
                  <a:schemeClr val="tx2"/>
                </a:solidFill>
                <a:effectLst>
                  <a:outerShdw blurRad="38100" dist="38100" dir="2700000" algn="tl">
                    <a:srgbClr val="000000"/>
                  </a:outerShdw>
                </a:effectLst>
              </a:rPr>
              <a:t>Will the results be disseminated broadly to enhance scientific and technological understanding? </a:t>
            </a:r>
          </a:p>
          <a:p>
            <a:pPr marL="742950" lvl="1" indent="-285750" eaLnBrk="1" hangingPunct="1">
              <a:lnSpc>
                <a:spcPct val="90000"/>
              </a:lnSpc>
              <a:defRPr/>
            </a:pPr>
            <a:r>
              <a:rPr lang="en-US" sz="2000" u="sng" dirty="0" smtClean="0">
                <a:solidFill>
                  <a:srgbClr val="FF0000"/>
                </a:solidFill>
                <a:effectLst>
                  <a:outerShdw blurRad="38100" dist="38100" dir="2700000" algn="tl">
                    <a:srgbClr val="000000"/>
                  </a:outerShdw>
                </a:effectLst>
              </a:rPr>
              <a:t>What may be the benefits of the proposed activity to society? </a:t>
            </a:r>
          </a:p>
          <a:p>
            <a:pPr marL="342900" indent="-342900" eaLnBrk="1" hangingPunct="1">
              <a:lnSpc>
                <a:spcPct val="90000"/>
              </a:lnSpc>
              <a:buFont typeface="Monotype Sorts" pitchFamily="2" charset="2"/>
              <a:buChar char="l"/>
              <a:defRPr/>
            </a:pPr>
            <a:endParaRPr lang="en-US" sz="2000" dirty="0" smtClean="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20688" y="0"/>
            <a:ext cx="8305800" cy="730250"/>
          </a:xfrm>
        </p:spPr>
        <p:txBody>
          <a:bodyPr/>
          <a:lstStyle/>
          <a:p>
            <a:pPr>
              <a:defRPr/>
            </a:pPr>
            <a:r>
              <a:rPr lang="en-US" sz="3300" smtClean="0">
                <a:effectLst>
                  <a:outerShdw blurRad="38100" dist="38100" dir="2700000" algn="tl">
                    <a:srgbClr val="000000"/>
                  </a:outerShdw>
                </a:effectLst>
              </a:rPr>
              <a:t>Tips for Successful Proposal Writing</a:t>
            </a:r>
            <a:r>
              <a:rPr lang="en-US" sz="3300" smtClean="0"/>
              <a:t> </a:t>
            </a:r>
          </a:p>
        </p:txBody>
      </p:sp>
      <p:sp>
        <p:nvSpPr>
          <p:cNvPr id="121859" name="Rectangle 3"/>
          <p:cNvSpPr>
            <a:spLocks noGrp="1" noChangeArrowheads="1"/>
          </p:cNvSpPr>
          <p:nvPr>
            <p:ph type="body" sz="half" idx="1"/>
          </p:nvPr>
        </p:nvSpPr>
        <p:spPr>
          <a:xfrm>
            <a:off x="295275" y="800100"/>
            <a:ext cx="8848725" cy="5748338"/>
          </a:xfrm>
        </p:spPr>
        <p:txBody>
          <a:bodyPr/>
          <a:lstStyle/>
          <a:p>
            <a:pPr marL="342900" indent="-342900">
              <a:lnSpc>
                <a:spcPct val="80000"/>
              </a:lnSpc>
              <a:defRPr/>
            </a:pPr>
            <a:r>
              <a:rPr lang="en-US" sz="2000" smtClean="0">
                <a:effectLst>
                  <a:outerShdw blurRad="38100" dist="38100" dir="2700000" algn="tl">
                    <a:srgbClr val="000000"/>
                  </a:outerShdw>
                </a:effectLst>
              </a:rPr>
              <a:t>Determine if your project is relevant to the program</a:t>
            </a:r>
          </a:p>
          <a:p>
            <a:pPr marL="742950" lvl="1" indent="-285750">
              <a:lnSpc>
                <a:spcPct val="80000"/>
              </a:lnSpc>
              <a:defRPr/>
            </a:pPr>
            <a:r>
              <a:rPr lang="en-US" sz="1700" smtClean="0">
                <a:effectLst>
                  <a:outerShdw blurRad="38100" dist="38100" dir="2700000" algn="tl">
                    <a:srgbClr val="000000"/>
                  </a:outerShdw>
                </a:effectLst>
              </a:rPr>
              <a:t>Get in touch with the Program Director </a:t>
            </a:r>
          </a:p>
          <a:p>
            <a:pPr marL="742950" lvl="1" indent="-285750">
              <a:lnSpc>
                <a:spcPct val="80000"/>
              </a:lnSpc>
              <a:defRPr/>
            </a:pPr>
            <a:r>
              <a:rPr lang="en-US" sz="1700" smtClean="0">
                <a:effectLst>
                  <a:outerShdw blurRad="38100" dist="38100" dir="2700000" algn="tl">
                    <a:srgbClr val="000000"/>
                  </a:outerShdw>
                </a:effectLst>
              </a:rPr>
              <a:t>Program Director: </a:t>
            </a:r>
          </a:p>
          <a:p>
            <a:pPr marL="1143000" lvl="2" indent="-228600">
              <a:lnSpc>
                <a:spcPct val="80000"/>
              </a:lnSpc>
              <a:defRPr/>
            </a:pPr>
            <a:r>
              <a:rPr lang="en-US" sz="1500" smtClean="0">
                <a:effectLst>
                  <a:outerShdw blurRad="38100" dist="38100" dir="2700000" algn="tl">
                    <a:srgbClr val="000000"/>
                  </a:outerShdw>
                </a:effectLst>
              </a:rPr>
              <a:t>Review Panels</a:t>
            </a:r>
          </a:p>
          <a:p>
            <a:pPr marL="1143000" lvl="2" indent="-228600">
              <a:lnSpc>
                <a:spcPct val="80000"/>
              </a:lnSpc>
              <a:defRPr/>
            </a:pPr>
            <a:r>
              <a:rPr lang="en-US" sz="1500" smtClean="0">
                <a:effectLst>
                  <a:outerShdw blurRad="38100" dist="38100" dir="2700000" algn="tl">
                    <a:srgbClr val="000000"/>
                  </a:outerShdw>
                </a:effectLst>
              </a:rPr>
              <a:t>Award/decline recommendation</a:t>
            </a:r>
          </a:p>
          <a:p>
            <a:pPr marL="1143000" lvl="2" indent="-228600">
              <a:lnSpc>
                <a:spcPct val="80000"/>
              </a:lnSpc>
              <a:defRPr/>
            </a:pPr>
            <a:r>
              <a:rPr lang="en-US" sz="1500" smtClean="0">
                <a:effectLst>
                  <a:outerShdw blurRad="38100" dist="38100" dir="2700000" algn="tl">
                    <a:srgbClr val="000000"/>
                  </a:outerShdw>
                </a:effectLst>
              </a:rPr>
              <a:t>Post management of the awards (progress report)</a:t>
            </a:r>
          </a:p>
          <a:p>
            <a:pPr marL="742950" lvl="1" indent="-285750">
              <a:lnSpc>
                <a:spcPct val="80000"/>
              </a:lnSpc>
              <a:defRPr/>
            </a:pPr>
            <a:endParaRPr lang="en-US" sz="1700" smtClean="0">
              <a:effectLst>
                <a:outerShdw blurRad="38100" dist="38100" dir="2700000" algn="tl">
                  <a:srgbClr val="000000"/>
                </a:outerShdw>
              </a:effectLst>
            </a:endParaRPr>
          </a:p>
          <a:p>
            <a:pPr marL="342900" indent="-342900">
              <a:lnSpc>
                <a:spcPct val="80000"/>
              </a:lnSpc>
              <a:defRPr/>
            </a:pPr>
            <a:r>
              <a:rPr lang="en-US" sz="2000" smtClean="0">
                <a:effectLst>
                  <a:outerShdw blurRad="38100" dist="38100" dir="2700000" algn="tl">
                    <a:srgbClr val="000000"/>
                  </a:outerShdw>
                </a:effectLst>
              </a:rPr>
              <a:t>Follow the instructions posted by the agency</a:t>
            </a:r>
          </a:p>
          <a:p>
            <a:pPr marL="742950" lvl="1" indent="-285750">
              <a:lnSpc>
                <a:spcPct val="80000"/>
              </a:lnSpc>
              <a:defRPr/>
            </a:pPr>
            <a:r>
              <a:rPr lang="en-US" sz="1700" smtClean="0">
                <a:effectLst>
                  <a:outerShdw blurRad="38100" dist="38100" dir="2700000" algn="tl">
                    <a:srgbClr val="000000"/>
                  </a:outerShdw>
                </a:effectLst>
              </a:rPr>
              <a:t>Format, sections, project plan</a:t>
            </a:r>
          </a:p>
          <a:p>
            <a:pPr marL="742950" lvl="1" indent="-285750">
              <a:lnSpc>
                <a:spcPct val="80000"/>
              </a:lnSpc>
              <a:defRPr/>
            </a:pPr>
            <a:r>
              <a:rPr lang="en-US" sz="1700" smtClean="0">
                <a:effectLst>
                  <a:outerShdw blurRad="38100" dist="38100" dir="2700000" algn="tl">
                    <a:srgbClr val="000000"/>
                  </a:outerShdw>
                </a:effectLst>
              </a:rPr>
              <a:t>Agency’s Review Criteria (NSF Merit Review Criteria)</a:t>
            </a:r>
          </a:p>
          <a:p>
            <a:pPr marL="742950" lvl="1" indent="-285750">
              <a:lnSpc>
                <a:spcPct val="80000"/>
              </a:lnSpc>
              <a:defRPr/>
            </a:pPr>
            <a:r>
              <a:rPr lang="en-US" sz="1700" smtClean="0">
                <a:effectLst>
                  <a:outerShdw blurRad="38100" dist="38100" dir="2700000" algn="tl">
                    <a:srgbClr val="000000"/>
                  </a:outerShdw>
                </a:effectLst>
              </a:rPr>
              <a:t>Priority Areas for the agency</a:t>
            </a:r>
          </a:p>
          <a:p>
            <a:pPr marL="342900" indent="-342900">
              <a:lnSpc>
                <a:spcPct val="80000"/>
              </a:lnSpc>
              <a:defRPr/>
            </a:pPr>
            <a:r>
              <a:rPr lang="en-US" sz="2000" smtClean="0">
                <a:effectLst>
                  <a:outerShdw blurRad="38100" dist="38100" dir="2700000" algn="tl">
                    <a:srgbClr val="000000"/>
                  </a:outerShdw>
                </a:effectLst>
              </a:rPr>
              <a:t>Respond to a solicitation </a:t>
            </a:r>
          </a:p>
          <a:p>
            <a:pPr marL="742950" lvl="1" indent="-285750">
              <a:lnSpc>
                <a:spcPct val="80000"/>
              </a:lnSpc>
              <a:defRPr/>
            </a:pPr>
            <a:r>
              <a:rPr lang="en-US" sz="1700" smtClean="0">
                <a:effectLst>
                  <a:outerShdw blurRad="38100" dist="38100" dir="2700000" algn="tl">
                    <a:srgbClr val="000000"/>
                  </a:outerShdw>
                </a:effectLst>
              </a:rPr>
              <a:t>Deadlines (preproposal, letter of intent, full proposal) </a:t>
            </a:r>
          </a:p>
          <a:p>
            <a:pPr marL="742950" lvl="1" indent="-285750">
              <a:lnSpc>
                <a:spcPct val="80000"/>
              </a:lnSpc>
              <a:defRPr/>
            </a:pPr>
            <a:r>
              <a:rPr lang="en-US" sz="1700" smtClean="0">
                <a:effectLst>
                  <a:outerShdw blurRad="38100" dist="38100" dir="2700000" algn="tl">
                    <a:srgbClr val="000000"/>
                  </a:outerShdw>
                </a:effectLst>
              </a:rPr>
              <a:t>Additional review criteria and requirements</a:t>
            </a:r>
          </a:p>
          <a:p>
            <a:pPr marL="342900" indent="-342900">
              <a:lnSpc>
                <a:spcPct val="80000"/>
              </a:lnSpc>
              <a:defRPr/>
            </a:pPr>
            <a:r>
              <a:rPr lang="en-US" sz="2000" smtClean="0">
                <a:effectLst>
                  <a:outerShdw blurRad="38100" dist="38100" dir="2700000" algn="tl">
                    <a:srgbClr val="000000"/>
                  </a:outerShdw>
                </a:effectLst>
              </a:rPr>
              <a:t>Read “successful” proposals of your colleagues</a:t>
            </a:r>
          </a:p>
          <a:p>
            <a:pPr marL="342900" indent="-342900">
              <a:lnSpc>
                <a:spcPct val="80000"/>
              </a:lnSpc>
              <a:defRPr/>
            </a:pPr>
            <a:r>
              <a:rPr lang="en-US" sz="2000" smtClean="0">
                <a:effectLst>
                  <a:outerShdw blurRad="38100" dist="38100" dir="2700000" algn="tl">
                    <a:srgbClr val="000000"/>
                  </a:outerShdw>
                </a:effectLst>
              </a:rPr>
              <a:t>Have your proposal reviewed by collaborators or colleagues before submitting</a:t>
            </a:r>
          </a:p>
          <a:p>
            <a:pPr marL="342900" indent="-342900">
              <a:lnSpc>
                <a:spcPct val="80000"/>
              </a:lnSpc>
              <a:defRPr/>
            </a:pPr>
            <a:r>
              <a:rPr lang="en-US" sz="2000" smtClean="0">
                <a:effectLst>
                  <a:outerShdw blurRad="38100" dist="38100" dir="2700000" algn="tl">
                    <a:srgbClr val="000000"/>
                  </a:outerShdw>
                </a:effectLst>
              </a:rPr>
              <a:t>Do not submit on the day of the deadline</a:t>
            </a:r>
          </a:p>
          <a:p>
            <a:pPr marL="342900" indent="-342900">
              <a:lnSpc>
                <a:spcPct val="80000"/>
              </a:lnSpc>
              <a:defRPr/>
            </a:pPr>
            <a:r>
              <a:rPr lang="en-US" sz="2000" smtClean="0">
                <a:effectLst>
                  <a:outerShdw blurRad="38100" dist="38100" dir="2700000" algn="tl">
                    <a:srgbClr val="000000"/>
                  </a:outerShdw>
                </a:effectLst>
              </a:rPr>
              <a:t>Volunteer to serve on a review panel</a:t>
            </a:r>
          </a:p>
          <a:p>
            <a:pPr marL="342900" indent="-342900">
              <a:lnSpc>
                <a:spcPct val="80000"/>
              </a:lnSpc>
              <a:buFontTx/>
              <a:buNone/>
              <a:defRPr/>
            </a:pPr>
            <a:endParaRPr lang="en-US" sz="2000" smtClean="0">
              <a:effectLst>
                <a:outerShdw blurRad="38100" dist="38100" dir="2700000" algn="tl">
                  <a:srgbClr val="000000"/>
                </a:outerShdw>
              </a:effectLst>
            </a:endParaRPr>
          </a:p>
          <a:p>
            <a:pPr marL="342900" indent="-342900">
              <a:lnSpc>
                <a:spcPct val="80000"/>
              </a:lnSpc>
              <a:buFontTx/>
              <a:buNone/>
              <a:defRPr/>
            </a:pPr>
            <a:endParaRPr lang="en-US" sz="2000" smtClean="0">
              <a:effectLst>
                <a:outerShdw blurRad="38100" dist="38100" dir="2700000" algn="tl">
                  <a:srgbClr val="000000"/>
                </a:outerShdw>
              </a:effectLst>
            </a:endParaRPr>
          </a:p>
          <a:p>
            <a:pPr marL="342900" indent="-342900">
              <a:lnSpc>
                <a:spcPct val="80000"/>
              </a:lnSpc>
              <a:defRPr/>
            </a:pPr>
            <a:endParaRPr lang="en-US" sz="2000" smtClean="0">
              <a:effectLst>
                <a:outerShdw blurRad="38100" dist="38100" dir="2700000" algn="tl">
                  <a:srgbClr val="000000"/>
                </a:outerShdw>
              </a:effectLst>
            </a:endParaRPr>
          </a:p>
          <a:p>
            <a:pPr marL="742950" lvl="1" indent="-285750">
              <a:lnSpc>
                <a:spcPct val="80000"/>
              </a:lnSpc>
              <a:buFontTx/>
              <a:buNone/>
              <a:defRPr/>
            </a:pPr>
            <a:endParaRPr lang="en-US" sz="1700" smtClean="0">
              <a:effectLst>
                <a:outerShdw blurRad="38100" dist="38100" dir="2700000" algn="tl">
                  <a:srgbClr val="000000"/>
                </a:outerShdw>
              </a:effectLst>
            </a:endParaRPr>
          </a:p>
          <a:p>
            <a:pPr marL="342900" indent="-342900">
              <a:lnSpc>
                <a:spcPct val="80000"/>
              </a:lnSpc>
              <a:defRPr/>
            </a:pPr>
            <a:endParaRPr lang="en-US" sz="700" smtClean="0">
              <a:effectLst>
                <a:outerShdw blurRad="38100" dist="38100" dir="2700000" algn="tl">
                  <a:srgbClr val="000000"/>
                </a:outerShdw>
              </a:effectLst>
            </a:endParaRPr>
          </a:p>
          <a:p>
            <a:pPr marL="342900" indent="-342900">
              <a:lnSpc>
                <a:spcPct val="80000"/>
              </a:lnSpc>
              <a:defRPr/>
            </a:pPr>
            <a:endParaRPr lang="en-US" sz="200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533400" y="0"/>
            <a:ext cx="8229600" cy="954107"/>
          </a:xfrm>
          <a:prstGeom prst="rect">
            <a:avLst/>
          </a:prstGeom>
          <a:noFill/>
          <a:ln w="9525">
            <a:noFill/>
            <a:miter lim="800000"/>
            <a:headEnd/>
            <a:tailEnd/>
          </a:ln>
        </p:spPr>
        <p:txBody>
          <a:bodyPr>
            <a:spAutoFit/>
          </a:bodyPr>
          <a:lstStyle/>
          <a:p>
            <a:pPr algn="ctr"/>
            <a:endParaRPr lang="en-US" b="1" dirty="0">
              <a:solidFill>
                <a:schemeClr val="accent2"/>
              </a:solidFill>
              <a:latin typeface="Comic Sans MS" pitchFamily="66" charset="0"/>
            </a:endParaRPr>
          </a:p>
          <a:p>
            <a:pPr algn="l"/>
            <a:r>
              <a:rPr lang="en-US" sz="3600" dirty="0">
                <a:solidFill>
                  <a:srgbClr val="FFFF00"/>
                </a:solidFill>
                <a:effectLst>
                  <a:outerShdw blurRad="38100" dist="38100" dir="2700000" algn="tl">
                    <a:srgbClr val="000000">
                      <a:alpha val="43137"/>
                    </a:srgbClr>
                  </a:outerShdw>
                </a:effectLst>
                <a:latin typeface="+mn-lt"/>
              </a:rPr>
              <a:t>FAQs about </a:t>
            </a:r>
            <a:r>
              <a:rPr lang="en-US" sz="3600" dirty="0" smtClean="0">
                <a:solidFill>
                  <a:srgbClr val="FFFF00"/>
                </a:solidFill>
                <a:effectLst>
                  <a:outerShdw blurRad="38100" dist="38100" dir="2700000" algn="tl">
                    <a:srgbClr val="000000">
                      <a:alpha val="43137"/>
                    </a:srgbClr>
                  </a:outerShdw>
                </a:effectLst>
                <a:latin typeface="+mn-lt"/>
              </a:rPr>
              <a:t>CAREER Submissions</a:t>
            </a:r>
            <a:endParaRPr lang="en-US" sz="3600" dirty="0">
              <a:solidFill>
                <a:srgbClr val="FFFF00"/>
              </a:solidFill>
              <a:effectLst>
                <a:outerShdw blurRad="38100" dist="38100" dir="2700000" algn="tl">
                  <a:srgbClr val="000000">
                    <a:alpha val="43137"/>
                  </a:srgbClr>
                </a:outerShdw>
              </a:effectLst>
              <a:latin typeface="+mn-lt"/>
            </a:endParaRPr>
          </a:p>
        </p:txBody>
      </p:sp>
      <p:sp>
        <p:nvSpPr>
          <p:cNvPr id="12291" name="Text Box 3"/>
          <p:cNvSpPr txBox="1">
            <a:spLocks noChangeArrowheads="1"/>
          </p:cNvSpPr>
          <p:nvPr/>
        </p:nvSpPr>
        <p:spPr bwMode="auto">
          <a:xfrm>
            <a:off x="631372" y="1102578"/>
            <a:ext cx="7848600" cy="5755422"/>
          </a:xfrm>
          <a:prstGeom prst="rect">
            <a:avLst/>
          </a:prstGeom>
          <a:noFill/>
          <a:ln w="9525">
            <a:noFill/>
            <a:miter lim="800000"/>
            <a:headEnd/>
            <a:tailEnd/>
          </a:ln>
        </p:spPr>
        <p:txBody>
          <a:bodyPr>
            <a:spAutoFit/>
          </a:bodyPr>
          <a:lstStyle/>
          <a:p>
            <a:pPr algn="l">
              <a:buFont typeface="Arial" pitchFamily="34" charset="0"/>
              <a:buChar char="•"/>
            </a:pPr>
            <a:r>
              <a:rPr lang="en-US" sz="2400" b="1" dirty="0">
                <a:effectLst>
                  <a:outerShdw blurRad="38100" dist="38100" dir="2700000" algn="tl">
                    <a:srgbClr val="000000">
                      <a:alpha val="43137"/>
                    </a:srgbClr>
                  </a:outerShdw>
                </a:effectLst>
                <a:latin typeface="+mn-lt"/>
                <a:cs typeface="Times New Roman" pitchFamily="18" charset="0"/>
              </a:rPr>
              <a:t>When to submit</a:t>
            </a:r>
          </a:p>
          <a:p>
            <a:pPr algn="l">
              <a:buFont typeface="Arial" pitchFamily="34" charset="0"/>
              <a:buChar char="•"/>
            </a:pPr>
            <a:r>
              <a:rPr lang="en-US" sz="2400" b="1" dirty="0">
                <a:effectLst>
                  <a:outerShdw blurRad="38100" dist="38100" dir="2700000" algn="tl">
                    <a:srgbClr val="000000">
                      <a:alpha val="43137"/>
                    </a:srgbClr>
                  </a:outerShdw>
                </a:effectLst>
                <a:latin typeface="+mn-lt"/>
                <a:cs typeface="Times New Roman" pitchFamily="18" charset="0"/>
              </a:rPr>
              <a:t>Volunteer for a panel</a:t>
            </a:r>
          </a:p>
          <a:p>
            <a:pPr algn="l">
              <a:buFont typeface="Arial" pitchFamily="34" charset="0"/>
              <a:buChar char="•"/>
            </a:pPr>
            <a:r>
              <a:rPr lang="en-US" sz="2400" b="1" dirty="0" err="1">
                <a:effectLst>
                  <a:outerShdw blurRad="38100" dist="38100" dir="2700000" algn="tl">
                    <a:srgbClr val="000000">
                      <a:alpha val="43137"/>
                    </a:srgbClr>
                  </a:outerShdw>
                </a:effectLst>
                <a:latin typeface="+mn-lt"/>
                <a:cs typeface="Times New Roman" pitchFamily="18" charset="0"/>
              </a:rPr>
              <a:t>Strategical</a:t>
            </a:r>
            <a:r>
              <a:rPr lang="en-US" sz="2400" b="1" dirty="0">
                <a:effectLst>
                  <a:outerShdw blurRad="38100" dist="38100" dir="2700000" algn="tl">
                    <a:srgbClr val="000000">
                      <a:alpha val="43137"/>
                    </a:srgbClr>
                  </a:outerShdw>
                </a:effectLst>
                <a:latin typeface="+mn-lt"/>
                <a:cs typeface="Times New Roman" pitchFamily="18" charset="0"/>
              </a:rPr>
              <a:t> career planning</a:t>
            </a:r>
          </a:p>
          <a:p>
            <a:pPr algn="l">
              <a:buFont typeface="Arial" pitchFamily="34" charset="0"/>
              <a:buChar char="•"/>
            </a:pPr>
            <a:r>
              <a:rPr lang="en-US" sz="2400" b="1" dirty="0">
                <a:effectLst>
                  <a:outerShdw blurRad="38100" dist="38100" dir="2700000" algn="tl">
                    <a:srgbClr val="000000">
                      <a:alpha val="43137"/>
                    </a:srgbClr>
                  </a:outerShdw>
                </a:effectLst>
                <a:latin typeface="+mn-lt"/>
                <a:cs typeface="Times New Roman" pitchFamily="18" charset="0"/>
              </a:rPr>
              <a:t>Start-up funds</a:t>
            </a:r>
          </a:p>
          <a:p>
            <a:pPr algn="l">
              <a:buFont typeface="Arial" pitchFamily="34" charset="0"/>
              <a:buChar char="•"/>
            </a:pPr>
            <a:r>
              <a:rPr lang="en-US" sz="2400" b="1" dirty="0">
                <a:effectLst>
                  <a:outerShdw blurRad="38100" dist="38100" dir="2700000" algn="tl">
                    <a:srgbClr val="000000">
                      <a:alpha val="43137"/>
                    </a:srgbClr>
                  </a:outerShdw>
                </a:effectLst>
                <a:latin typeface="+mn-lt"/>
                <a:cs typeface="Times New Roman" pitchFamily="18" charset="0"/>
              </a:rPr>
              <a:t>Preliminary data</a:t>
            </a:r>
          </a:p>
          <a:p>
            <a:pPr algn="l">
              <a:buFont typeface="Arial" pitchFamily="34" charset="0"/>
              <a:buChar char="•"/>
            </a:pPr>
            <a:r>
              <a:rPr lang="en-US" sz="2400" b="1" dirty="0">
                <a:effectLst>
                  <a:outerShdw blurRad="38100" dist="38100" dir="2700000" algn="tl">
                    <a:srgbClr val="000000">
                      <a:alpha val="43137"/>
                    </a:srgbClr>
                  </a:outerShdw>
                </a:effectLst>
                <a:latin typeface="+mn-lt"/>
                <a:cs typeface="Times New Roman" pitchFamily="18" charset="0"/>
              </a:rPr>
              <a:t>Being integrated into the department</a:t>
            </a:r>
          </a:p>
          <a:p>
            <a:pPr algn="l">
              <a:buFont typeface="Arial" pitchFamily="34" charset="0"/>
              <a:buChar char="•"/>
            </a:pPr>
            <a:r>
              <a:rPr lang="en-US" sz="2400" b="1" dirty="0">
                <a:effectLst>
                  <a:outerShdw blurRad="38100" dist="38100" dir="2700000" algn="tl">
                    <a:srgbClr val="000000">
                      <a:alpha val="43137"/>
                    </a:srgbClr>
                  </a:outerShdw>
                </a:effectLst>
                <a:latin typeface="+mn-lt"/>
                <a:cs typeface="Times New Roman" pitchFamily="18" charset="0"/>
              </a:rPr>
              <a:t>Leveraging local resources</a:t>
            </a:r>
          </a:p>
          <a:p>
            <a:pPr algn="l">
              <a:buFont typeface="Arial" pitchFamily="34" charset="0"/>
              <a:buChar char="•"/>
            </a:pPr>
            <a:r>
              <a:rPr lang="en-US" sz="2400" b="1" u="sng" dirty="0">
                <a:effectLst>
                  <a:outerShdw blurRad="38100" dist="38100" dir="2700000" algn="tl">
                    <a:srgbClr val="000000">
                      <a:alpha val="43137"/>
                    </a:srgbClr>
                  </a:outerShdw>
                </a:effectLst>
                <a:latin typeface="+mn-lt"/>
                <a:cs typeface="Times New Roman" pitchFamily="18" charset="0"/>
              </a:rPr>
              <a:t>Broader Impacts </a:t>
            </a:r>
          </a:p>
          <a:p>
            <a:pPr lvl="1" algn="l">
              <a:buFont typeface="Arial" pitchFamily="34" charset="0"/>
              <a:buChar char="•"/>
            </a:pPr>
            <a:r>
              <a:rPr lang="en-US" sz="2400" b="1" dirty="0">
                <a:effectLst>
                  <a:outerShdw blurRad="38100" dist="38100" dir="2700000" algn="tl">
                    <a:srgbClr val="000000">
                      <a:alpha val="43137"/>
                    </a:srgbClr>
                  </a:outerShdw>
                </a:effectLst>
                <a:latin typeface="+mn-lt"/>
              </a:rPr>
              <a:t>Merit Review Broader Impacts Criterion: Representative Activities</a:t>
            </a:r>
          </a:p>
          <a:p>
            <a:pPr lvl="1" algn="l">
              <a:buFont typeface="Arial" pitchFamily="34" charset="0"/>
              <a:buChar char="•"/>
            </a:pPr>
            <a:r>
              <a:rPr lang="en-US" sz="2400" u="sng" dirty="0">
                <a:effectLst>
                  <a:outerShdw blurRad="38100" dist="38100" dir="2700000" algn="tl">
                    <a:srgbClr val="000000">
                      <a:alpha val="43137"/>
                    </a:srgbClr>
                  </a:outerShdw>
                </a:effectLst>
                <a:latin typeface="+mn-lt"/>
              </a:rPr>
              <a:t>www.nsf.gov/pubs/2002/nsf022/bicexamples.pdf</a:t>
            </a:r>
            <a:endParaRPr lang="en-US" sz="2400" b="1" dirty="0">
              <a:effectLst>
                <a:outerShdw blurRad="38100" dist="38100" dir="2700000" algn="tl">
                  <a:srgbClr val="000000">
                    <a:alpha val="43137"/>
                  </a:srgbClr>
                </a:outerShdw>
              </a:effectLst>
              <a:latin typeface="+mn-lt"/>
              <a:cs typeface="Times New Roman" pitchFamily="18" charset="0"/>
            </a:endParaRPr>
          </a:p>
          <a:p>
            <a:pPr>
              <a:buFont typeface="Arial" charset="0"/>
              <a:buChar char="•"/>
            </a:pPr>
            <a:endParaRPr lang="en-US" sz="2000" b="1" dirty="0">
              <a:solidFill>
                <a:srgbClr val="003399"/>
              </a:solidFill>
              <a:effectLst>
                <a:outerShdw blurRad="38100" dist="38100" dir="2700000" algn="tl">
                  <a:srgbClr val="000000">
                    <a:alpha val="43137"/>
                  </a:srgbClr>
                </a:outerShdw>
              </a:effectLst>
              <a:latin typeface="Verdana" pitchFamily="34" charset="0"/>
              <a:cs typeface="Times New Roman" pitchFamily="18" charset="0"/>
            </a:endParaRPr>
          </a:p>
          <a:p>
            <a:pPr>
              <a:buFont typeface="Arial" charset="0"/>
              <a:buChar char="•"/>
            </a:pPr>
            <a:endParaRPr lang="en-US" sz="2000" b="1" dirty="0">
              <a:solidFill>
                <a:srgbClr val="003399"/>
              </a:solidFill>
              <a:effectLst>
                <a:outerShdw blurRad="38100" dist="38100" dir="2700000" algn="tl">
                  <a:srgbClr val="000000">
                    <a:alpha val="43137"/>
                  </a:srgbClr>
                </a:outerShdw>
              </a:effectLst>
              <a:latin typeface="Verdana" pitchFamily="34" charset="0"/>
              <a:cs typeface="Times New Roman" pitchFamily="18" charset="0"/>
            </a:endParaRPr>
          </a:p>
          <a:p>
            <a:endParaRPr lang="en-US" sz="2000" b="1" dirty="0">
              <a:solidFill>
                <a:srgbClr val="003399"/>
              </a:solidFill>
              <a:effectLst>
                <a:outerShdw blurRad="38100" dist="38100" dir="2700000" algn="tl">
                  <a:srgbClr val="000000">
                    <a:alpha val="43137"/>
                  </a:srgbClr>
                </a:outerShdw>
              </a:effectLst>
              <a:latin typeface="Verdana" pitchFamily="34" charset="0"/>
              <a:cs typeface="Times New Roman" pitchFamily="18" charset="0"/>
            </a:endParaRPr>
          </a:p>
          <a:p>
            <a:endParaRPr lang="en-US" sz="2000" b="1" dirty="0">
              <a:solidFill>
                <a:srgbClr val="003399"/>
              </a:solidFill>
              <a:effectLst>
                <a:outerShdw blurRad="38100" dist="38100" dir="2700000" algn="tl">
                  <a:srgbClr val="000000">
                    <a:alpha val="43137"/>
                  </a:srgbClr>
                </a:outerShdw>
              </a:effectLst>
              <a:latin typeface="Verdana" pitchFamily="34" charset="0"/>
              <a:cs typeface="Times New Roman" pitchFamily="18" charset="0"/>
            </a:endParaRPr>
          </a:p>
          <a:p>
            <a:pPr>
              <a:buFont typeface="Wingdings" pitchFamily="2" charset="2"/>
              <a:buNone/>
            </a:pPr>
            <a:r>
              <a:rPr lang="en-US" sz="2400" b="1" dirty="0">
                <a:solidFill>
                  <a:srgbClr val="CC3300"/>
                </a:solidFill>
                <a:effectLst>
                  <a:outerShdw blurRad="38100" dist="38100" dir="2700000" algn="tl">
                    <a:srgbClr val="000000">
                      <a:alpha val="43137"/>
                    </a:srgbClr>
                  </a:outerShdw>
                </a:effectLst>
                <a:latin typeface="Verdana" pitchFamily="34" charset="0"/>
                <a:cs typeface="Times New Roman" pitchFamily="18" charset="0"/>
                <a:sym typeface="Wingdings" pitchFamily="2" charset="2"/>
              </a:rPr>
              <a:t> </a:t>
            </a:r>
          </a:p>
        </p:txBody>
      </p:sp>
      <p:sp>
        <p:nvSpPr>
          <p:cNvPr id="4" name="Line 2"/>
          <p:cNvSpPr>
            <a:spLocks noChangeShapeType="1"/>
          </p:cNvSpPr>
          <p:nvPr/>
        </p:nvSpPr>
        <p:spPr bwMode="auto">
          <a:xfrm flipV="1">
            <a:off x="0" y="1034143"/>
            <a:ext cx="9144000" cy="0"/>
          </a:xfrm>
          <a:prstGeom prst="line">
            <a:avLst/>
          </a:prstGeom>
          <a:noFill/>
          <a:ln w="50800">
            <a:solidFill>
              <a:srgbClr val="FF0000"/>
            </a:solidFill>
            <a:round/>
            <a:headEnd/>
            <a:tailEnd/>
          </a:ln>
          <a:effectLst/>
        </p:spPr>
        <p:txBody>
          <a:bodyPr wrap="none" anchor="ctr"/>
          <a:lstStyle/>
          <a:p>
            <a:endParaRPr lang="en-US"/>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p:cNvSpPr>
          <p:nvPr>
            <p:ph type="title"/>
          </p:nvPr>
        </p:nvSpPr>
        <p:spPr/>
        <p:txBody>
          <a:bodyPr/>
          <a:lstStyle/>
          <a:p>
            <a:r>
              <a:rPr lang="en-US" sz="3400" dirty="0">
                <a:effectLst>
                  <a:outerShdw blurRad="38100" dist="38100" dir="2700000" algn="tl">
                    <a:srgbClr val="000000">
                      <a:alpha val="43137"/>
                    </a:srgbClr>
                  </a:outerShdw>
                </a:effectLst>
              </a:rPr>
              <a:t>Broadening Participation Research Initiation Grants in Engineering (BRIGE)</a:t>
            </a:r>
          </a:p>
        </p:txBody>
      </p:sp>
      <p:sp>
        <p:nvSpPr>
          <p:cNvPr id="154627" name="Rectangle 3"/>
          <p:cNvSpPr>
            <a:spLocks noGrp="1"/>
          </p:cNvSpPr>
          <p:nvPr>
            <p:ph type="body" idx="1"/>
          </p:nvPr>
        </p:nvSpPr>
        <p:spPr/>
        <p:txBody>
          <a:bodyPr/>
          <a:lstStyle/>
          <a:p>
            <a:pPr>
              <a:lnSpc>
                <a:spcPct val="95000"/>
              </a:lnSpc>
            </a:pPr>
            <a:r>
              <a:rPr lang="en-US" sz="2800" dirty="0">
                <a:effectLst>
                  <a:outerShdw blurRad="38100" dist="38100" dir="2700000" algn="tl">
                    <a:srgbClr val="000000">
                      <a:alpha val="43137"/>
                    </a:srgbClr>
                  </a:outerShdw>
                </a:effectLst>
              </a:rPr>
              <a:t>Funding opportunity intended to increase the diversity of researchers through research program support early in their careers</a:t>
            </a:r>
          </a:p>
          <a:p>
            <a:pPr>
              <a:lnSpc>
                <a:spcPct val="95000"/>
              </a:lnSpc>
            </a:pPr>
            <a:r>
              <a:rPr lang="en-US" sz="2800" dirty="0">
                <a:effectLst>
                  <a:outerShdw blurRad="38100" dist="38100" dir="2700000" algn="tl">
                    <a:srgbClr val="000000">
                      <a:alpha val="43137"/>
                    </a:srgbClr>
                  </a:outerShdw>
                </a:effectLst>
              </a:rPr>
              <a:t>Encourages support of under-represented groups, engineers at minority serving institutions, and persons with disabilities</a:t>
            </a:r>
          </a:p>
          <a:p>
            <a:pPr>
              <a:lnSpc>
                <a:spcPct val="95000"/>
              </a:lnSpc>
            </a:pPr>
            <a:r>
              <a:rPr lang="en-US" sz="2800" dirty="0">
                <a:effectLst>
                  <a:outerShdw blurRad="38100" dist="38100" dir="2700000" algn="tl">
                    <a:srgbClr val="000000">
                      <a:alpha val="43137"/>
                    </a:srgbClr>
                  </a:outerShdw>
                </a:effectLst>
              </a:rPr>
              <a:t>Up to $175,000 over two years</a:t>
            </a:r>
          </a:p>
          <a:p>
            <a:pPr>
              <a:lnSpc>
                <a:spcPct val="95000"/>
              </a:lnSpc>
            </a:pPr>
            <a:r>
              <a:rPr lang="en-US" sz="2800" dirty="0">
                <a:effectLst>
                  <a:outerShdw blurRad="38100" dist="38100" dir="2700000" algn="tl">
                    <a:srgbClr val="000000">
                      <a:alpha val="43137"/>
                    </a:srgbClr>
                  </a:outerShdw>
                </a:effectLst>
              </a:rPr>
              <a:t>Full proposals due Feb. 14, 2010</a:t>
            </a:r>
          </a:p>
        </p:txBody>
      </p:sp>
      <p:sp>
        <p:nvSpPr>
          <p:cNvPr id="6" name="Line 2"/>
          <p:cNvSpPr>
            <a:spLocks noChangeShapeType="1"/>
          </p:cNvSpPr>
          <p:nvPr/>
        </p:nvSpPr>
        <p:spPr bwMode="auto">
          <a:xfrm flipV="1">
            <a:off x="0" y="1440543"/>
            <a:ext cx="9144000" cy="0"/>
          </a:xfrm>
          <a:prstGeom prst="line">
            <a:avLst/>
          </a:prstGeom>
          <a:noFill/>
          <a:ln w="50800">
            <a:solidFill>
              <a:srgbClr val="FF0000"/>
            </a:solidFill>
            <a:round/>
            <a:headEnd/>
            <a:tailEnd/>
          </a:ln>
          <a:effectLst/>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p:cNvSpPr>
          <p:nvPr>
            <p:ph type="title"/>
          </p:nvPr>
        </p:nvSpPr>
        <p:spPr/>
        <p:txBody>
          <a:bodyPr/>
          <a:lstStyle/>
          <a:p>
            <a:r>
              <a:rPr lang="en-US" sz="3600" dirty="0">
                <a:effectLst>
                  <a:outerShdw blurRad="38100" dist="38100" dir="2700000" algn="tl">
                    <a:srgbClr val="000000">
                      <a:alpha val="43137"/>
                    </a:srgbClr>
                  </a:outerShdw>
                </a:effectLst>
              </a:rPr>
              <a:t>Early-Concept Grants for Exploratory Research (EAGER)</a:t>
            </a:r>
          </a:p>
        </p:txBody>
      </p:sp>
      <p:sp>
        <p:nvSpPr>
          <p:cNvPr id="218115" name="Rectangle 3"/>
          <p:cNvSpPr>
            <a:spLocks noGrp="1"/>
          </p:cNvSpPr>
          <p:nvPr>
            <p:ph type="body" idx="1"/>
          </p:nvPr>
        </p:nvSpPr>
        <p:spPr/>
        <p:txBody>
          <a:bodyPr/>
          <a:lstStyle/>
          <a:p>
            <a:r>
              <a:rPr lang="en-US" sz="3200" dirty="0">
                <a:effectLst>
                  <a:outerShdw blurRad="38100" dist="38100" dir="2700000" algn="tl">
                    <a:srgbClr val="000000">
                      <a:alpha val="43137"/>
                    </a:srgbClr>
                  </a:outerShdw>
                </a:effectLst>
              </a:rPr>
              <a:t>Supports high-risk, exploratory, and potentially transformative research</a:t>
            </a:r>
          </a:p>
          <a:p>
            <a:r>
              <a:rPr lang="en-US" sz="3200" dirty="0">
                <a:effectLst>
                  <a:outerShdw blurRad="38100" dist="38100" dir="2700000" algn="tl">
                    <a:srgbClr val="000000">
                      <a:alpha val="43137"/>
                    </a:srgbClr>
                  </a:outerShdw>
                </a:effectLst>
              </a:rPr>
              <a:t>Began Jan. 1, 2009</a:t>
            </a:r>
          </a:p>
          <a:p>
            <a:r>
              <a:rPr lang="en-US" sz="3200" dirty="0">
                <a:effectLst>
                  <a:outerShdw blurRad="38100" dist="38100" dir="2700000" algn="tl">
                    <a:srgbClr val="000000">
                      <a:alpha val="43137"/>
                    </a:srgbClr>
                  </a:outerShdw>
                </a:effectLst>
              </a:rPr>
              <a:t>Up to $300K over two years </a:t>
            </a:r>
          </a:p>
          <a:p>
            <a:r>
              <a:rPr lang="en-US" sz="3200" dirty="0">
                <a:effectLst>
                  <a:outerShdw blurRad="38100" dist="38100" dir="2700000" algn="tl">
                    <a:srgbClr val="000000">
                      <a:alpha val="43137"/>
                    </a:srgbClr>
                  </a:outerShdw>
                </a:effectLst>
              </a:rPr>
              <a:t>May be submitted any time; contact program officer prior to proposal submission</a:t>
            </a:r>
          </a:p>
        </p:txBody>
      </p:sp>
      <p:sp>
        <p:nvSpPr>
          <p:cNvPr id="6" name="Line 2"/>
          <p:cNvSpPr>
            <a:spLocks noChangeShapeType="1"/>
          </p:cNvSpPr>
          <p:nvPr/>
        </p:nvSpPr>
        <p:spPr bwMode="auto">
          <a:xfrm flipV="1">
            <a:off x="0" y="1382485"/>
            <a:ext cx="9144000" cy="0"/>
          </a:xfrm>
          <a:prstGeom prst="line">
            <a:avLst/>
          </a:prstGeom>
          <a:noFill/>
          <a:ln w="50800">
            <a:solidFill>
              <a:srgbClr val="FF0000"/>
            </a:solidFill>
            <a:round/>
            <a:headEnd/>
            <a:tailEnd/>
          </a:ln>
          <a:effectLst/>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p:cNvSpPr>
          <p:nvPr>
            <p:ph type="title"/>
          </p:nvPr>
        </p:nvSpPr>
        <p:spPr/>
        <p:txBody>
          <a:bodyPr/>
          <a:lstStyle/>
          <a:p>
            <a:r>
              <a:rPr lang="en-US" sz="3800" dirty="0">
                <a:effectLst>
                  <a:outerShdw blurRad="38100" dist="38100" dir="2700000" algn="tl">
                    <a:srgbClr val="000000">
                      <a:alpha val="43137"/>
                    </a:srgbClr>
                  </a:outerShdw>
                </a:effectLst>
              </a:rPr>
              <a:t>Grants for Rapid Response Research (RAPID)</a:t>
            </a:r>
          </a:p>
        </p:txBody>
      </p:sp>
      <p:sp>
        <p:nvSpPr>
          <p:cNvPr id="220163" name="Rectangle 3"/>
          <p:cNvSpPr>
            <a:spLocks noGrp="1"/>
          </p:cNvSpPr>
          <p:nvPr>
            <p:ph type="body" idx="1"/>
          </p:nvPr>
        </p:nvSpPr>
        <p:spPr>
          <a:xfrm>
            <a:off x="990600" y="1415143"/>
            <a:ext cx="7727950" cy="4114800"/>
          </a:xfrm>
        </p:spPr>
        <p:txBody>
          <a:bodyPr/>
          <a:lstStyle/>
          <a:p>
            <a:r>
              <a:rPr lang="en-US" sz="3600" dirty="0">
                <a:effectLst>
                  <a:outerShdw blurRad="38100" dist="38100" dir="2700000" algn="tl">
                    <a:srgbClr val="000000">
                      <a:alpha val="43137"/>
                    </a:srgbClr>
                  </a:outerShdw>
                </a:effectLst>
              </a:rPr>
              <a:t>Supports research of great urgency with regard to data, facilities, or equipment, such as research on disasters </a:t>
            </a:r>
          </a:p>
          <a:p>
            <a:r>
              <a:rPr lang="en-US" sz="3600" dirty="0">
                <a:effectLst>
                  <a:outerShdw blurRad="38100" dist="38100" dir="2700000" algn="tl">
                    <a:srgbClr val="000000">
                      <a:alpha val="43137"/>
                    </a:srgbClr>
                  </a:outerShdw>
                </a:effectLst>
              </a:rPr>
              <a:t>Up to $200K over one year</a:t>
            </a:r>
          </a:p>
          <a:p>
            <a:r>
              <a:rPr lang="en-US" sz="3600" dirty="0">
                <a:effectLst>
                  <a:outerShdw blurRad="38100" dist="38100" dir="2700000" algn="tl">
                    <a:srgbClr val="000000">
                      <a:alpha val="43137"/>
                    </a:srgbClr>
                  </a:outerShdw>
                </a:effectLst>
              </a:rPr>
              <a:t>May be submitted any time; contact program officer prior to proposal submission</a:t>
            </a:r>
          </a:p>
        </p:txBody>
      </p:sp>
      <p:sp>
        <p:nvSpPr>
          <p:cNvPr id="4" name="Line 2"/>
          <p:cNvSpPr>
            <a:spLocks noChangeShapeType="1"/>
          </p:cNvSpPr>
          <p:nvPr/>
        </p:nvSpPr>
        <p:spPr bwMode="auto">
          <a:xfrm flipV="1">
            <a:off x="0" y="1367971"/>
            <a:ext cx="9144000" cy="0"/>
          </a:xfrm>
          <a:prstGeom prst="line">
            <a:avLst/>
          </a:prstGeom>
          <a:noFill/>
          <a:ln w="50800">
            <a:solidFill>
              <a:srgbClr val="FF0000"/>
            </a:solidFill>
            <a:round/>
            <a:headEnd/>
            <a:tailEnd/>
          </a:ln>
          <a:effectLst/>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sz="3800" dirty="0">
                <a:effectLst>
                  <a:outerShdw blurRad="38100" dist="38100" dir="2700000" algn="tl">
                    <a:srgbClr val="000000">
                      <a:alpha val="43137"/>
                    </a:srgbClr>
                  </a:outerShdw>
                </a:effectLst>
              </a:rPr>
              <a:t>Emerging Frontiers in Research and Innovation (EFRI)</a:t>
            </a:r>
          </a:p>
        </p:txBody>
      </p:sp>
      <p:sp>
        <p:nvSpPr>
          <p:cNvPr id="40964" name="Rectangle 4"/>
          <p:cNvSpPr>
            <a:spLocks noChangeArrowheads="1"/>
          </p:cNvSpPr>
          <p:nvPr/>
        </p:nvSpPr>
        <p:spPr bwMode="auto">
          <a:xfrm>
            <a:off x="6901543" y="4826000"/>
            <a:ext cx="2057400" cy="1371600"/>
          </a:xfrm>
          <a:prstGeom prst="rect">
            <a:avLst/>
          </a:prstGeom>
          <a:solidFill>
            <a:schemeClr val="hlink"/>
          </a:solidFill>
          <a:ln w="12700">
            <a:solidFill>
              <a:schemeClr val="tx1"/>
            </a:solidFill>
            <a:miter lim="800000"/>
            <a:headEnd type="none" w="sm" len="sm"/>
            <a:tailEnd type="none" w="sm" len="sm"/>
          </a:ln>
          <a:effectLst>
            <a:outerShdw dist="35921" dir="2700000" algn="ctr" rotWithShape="0">
              <a:schemeClr val="bg2"/>
            </a:outerShdw>
          </a:effectLst>
        </p:spPr>
        <p:txBody>
          <a:bodyPr wrap="none" anchor="ctr"/>
          <a:lstStyle/>
          <a:p>
            <a:pPr algn="ctr"/>
            <a:r>
              <a:rPr lang="en-US" sz="1800" b="1">
                <a:solidFill>
                  <a:srgbClr val="000000"/>
                </a:solidFill>
                <a:latin typeface="Century Gothic" pitchFamily="34" charset="0"/>
              </a:rPr>
              <a:t>EFRI</a:t>
            </a:r>
          </a:p>
          <a:p>
            <a:pPr algn="ctr"/>
            <a:r>
              <a:rPr lang="en-US" sz="1800">
                <a:solidFill>
                  <a:srgbClr val="000000"/>
                </a:solidFill>
                <a:latin typeface="Century Gothic" pitchFamily="34" charset="0"/>
              </a:rPr>
              <a:t>Sohi Rastegar</a:t>
            </a:r>
          </a:p>
        </p:txBody>
      </p:sp>
      <p:sp>
        <p:nvSpPr>
          <p:cNvPr id="40965" name="Rectangle 5"/>
          <p:cNvSpPr>
            <a:spLocks noGrp="1"/>
          </p:cNvSpPr>
          <p:nvPr>
            <p:ph type="body" idx="1"/>
          </p:nvPr>
        </p:nvSpPr>
        <p:spPr>
          <a:xfrm>
            <a:off x="508000" y="1524000"/>
            <a:ext cx="8210550" cy="4267200"/>
          </a:xfrm>
        </p:spPr>
        <p:txBody>
          <a:bodyPr/>
          <a:lstStyle/>
          <a:p>
            <a:pPr>
              <a:lnSpc>
                <a:spcPct val="90000"/>
              </a:lnSpc>
            </a:pPr>
            <a:r>
              <a:rPr lang="en-US" sz="2200" dirty="0">
                <a:effectLst>
                  <a:outerShdw blurRad="38100" dist="38100" dir="2700000" algn="tl">
                    <a:srgbClr val="000000">
                      <a:alpha val="43137"/>
                    </a:srgbClr>
                  </a:outerShdw>
                </a:effectLst>
              </a:rPr>
              <a:t>Supports higher-risk, higher-payoff opportunities that:</a:t>
            </a:r>
          </a:p>
          <a:p>
            <a:pPr lvl="1">
              <a:lnSpc>
                <a:spcPct val="90000"/>
              </a:lnSpc>
            </a:pPr>
            <a:r>
              <a:rPr lang="en-US" sz="2200" dirty="0">
                <a:effectLst>
                  <a:outerShdw blurRad="38100" dist="38100" dir="2700000" algn="tl">
                    <a:srgbClr val="000000">
                      <a:alpha val="43137"/>
                    </a:srgbClr>
                  </a:outerShdw>
                </a:effectLst>
              </a:rPr>
              <a:t>Are potentially transformative</a:t>
            </a:r>
          </a:p>
          <a:p>
            <a:pPr lvl="1">
              <a:lnSpc>
                <a:spcPct val="90000"/>
              </a:lnSpc>
            </a:pPr>
            <a:r>
              <a:rPr lang="en-US" sz="2200" dirty="0">
                <a:effectLst>
                  <a:outerShdw blurRad="38100" dist="38100" dir="2700000" algn="tl">
                    <a:srgbClr val="000000">
                      <a:alpha val="43137"/>
                    </a:srgbClr>
                  </a:outerShdw>
                </a:effectLst>
              </a:rPr>
              <a:t>Address a national need or grand challenge</a:t>
            </a:r>
          </a:p>
          <a:p>
            <a:pPr>
              <a:lnSpc>
                <a:spcPct val="90000"/>
              </a:lnSpc>
            </a:pPr>
            <a:r>
              <a:rPr lang="en-US" sz="2200" dirty="0">
                <a:effectLst>
                  <a:outerShdw blurRad="38100" dist="38100" dir="2700000" algn="tl">
                    <a:srgbClr val="000000">
                      <a:alpha val="43137"/>
                    </a:srgbClr>
                  </a:outerShdw>
                </a:effectLst>
              </a:rPr>
              <a:t>Topic areas for FY </a:t>
            </a:r>
            <a:r>
              <a:rPr lang="en-US" sz="2200" dirty="0" smtClean="0">
                <a:effectLst>
                  <a:outerShdw blurRad="38100" dist="38100" dir="2700000" algn="tl">
                    <a:srgbClr val="000000">
                      <a:alpha val="43137"/>
                    </a:srgbClr>
                  </a:outerShdw>
                </a:effectLst>
              </a:rPr>
              <a:t>2011 will be out in Summer 2010</a:t>
            </a:r>
            <a:endParaRPr lang="en-US" sz="2200" dirty="0">
              <a:effectLst>
                <a:outerShdw blurRad="38100" dist="38100" dir="2700000" algn="tl">
                  <a:srgbClr val="000000">
                    <a:alpha val="43137"/>
                  </a:srgbClr>
                </a:outerShdw>
              </a:effectLst>
            </a:endParaRPr>
          </a:p>
          <a:p>
            <a:pPr>
              <a:lnSpc>
                <a:spcPct val="90000"/>
              </a:lnSpc>
            </a:pPr>
            <a:r>
              <a:rPr lang="en-US" sz="2200" dirty="0" smtClean="0">
                <a:effectLst>
                  <a:outerShdw blurRad="38100" dist="38100" dir="2700000" algn="tl">
                    <a:srgbClr val="000000">
                      <a:alpha val="43137"/>
                    </a:srgbClr>
                  </a:outerShdw>
                </a:effectLst>
              </a:rPr>
              <a:t>$</a:t>
            </a:r>
            <a:r>
              <a:rPr lang="en-US" sz="2200" dirty="0">
                <a:effectLst>
                  <a:outerShdw blurRad="38100" dist="38100" dir="2700000" algn="tl">
                    <a:srgbClr val="000000">
                      <a:alpha val="43137"/>
                    </a:srgbClr>
                  </a:outerShdw>
                </a:effectLst>
              </a:rPr>
              <a:t>29M investment for 4-year awards at ~$500K per year</a:t>
            </a:r>
          </a:p>
          <a:p>
            <a:pPr>
              <a:lnSpc>
                <a:spcPct val="90000"/>
              </a:lnSpc>
            </a:pPr>
            <a:r>
              <a:rPr lang="en-US" sz="2200" dirty="0">
                <a:effectLst>
                  <a:outerShdw blurRad="38100" dist="38100" dir="2700000" algn="tl">
                    <a:srgbClr val="000000">
                      <a:alpha val="43137"/>
                    </a:srgbClr>
                  </a:outerShdw>
                </a:effectLst>
              </a:rPr>
              <a:t>Letters of Intent due in Oct.; preliminary proposals due in Nov.; invited full proposals due in March</a:t>
            </a:r>
          </a:p>
          <a:p>
            <a:pPr>
              <a:lnSpc>
                <a:spcPct val="90000"/>
              </a:lnSpc>
            </a:pPr>
            <a:r>
              <a:rPr lang="en-US" sz="2200" dirty="0">
                <a:effectLst>
                  <a:outerShdw blurRad="38100" dist="38100" dir="2700000" algn="tl">
                    <a:srgbClr val="000000">
                      <a:alpha val="43137"/>
                    </a:srgbClr>
                  </a:outerShdw>
                </a:effectLst>
              </a:rPr>
              <a:t>EFRI Web site:  www.nsf.gov/eng/efri</a:t>
            </a:r>
          </a:p>
        </p:txBody>
      </p:sp>
      <p:sp>
        <p:nvSpPr>
          <p:cNvPr id="5" name="Line 2"/>
          <p:cNvSpPr>
            <a:spLocks noChangeShapeType="1"/>
          </p:cNvSpPr>
          <p:nvPr/>
        </p:nvSpPr>
        <p:spPr bwMode="auto">
          <a:xfrm flipV="1">
            <a:off x="0" y="1382485"/>
            <a:ext cx="9144000" cy="0"/>
          </a:xfrm>
          <a:prstGeom prst="line">
            <a:avLst/>
          </a:prstGeom>
          <a:noFill/>
          <a:ln w="50800">
            <a:solidFill>
              <a:srgbClr val="FF0000"/>
            </a:solidFill>
            <a:round/>
            <a:headEnd/>
            <a:tailEnd/>
          </a:ln>
          <a:effectLst/>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img020"/>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5363" name="Text Box 3"/>
          <p:cNvSpPr txBox="1">
            <a:spLocks noChangeArrowheads="1"/>
          </p:cNvSpPr>
          <p:nvPr/>
        </p:nvSpPr>
        <p:spPr bwMode="auto">
          <a:xfrm>
            <a:off x="500063" y="1146175"/>
            <a:ext cx="7397750" cy="4751388"/>
          </a:xfrm>
          <a:prstGeom prst="rect">
            <a:avLst/>
          </a:prstGeom>
          <a:noFill/>
          <a:ln w="12700">
            <a:noFill/>
            <a:miter lim="800000"/>
            <a:headEnd type="none" w="sm" len="sm"/>
            <a:tailEnd type="none" w="sm" len="sm"/>
          </a:ln>
        </p:spPr>
        <p:txBody>
          <a:bodyPr>
            <a:spAutoFit/>
          </a:bodyPr>
          <a:lstStyle/>
          <a:p>
            <a:pPr algn="l">
              <a:spcBef>
                <a:spcPct val="50000"/>
              </a:spcBef>
            </a:pPr>
            <a:r>
              <a:rPr lang="en-US" sz="5400" b="1">
                <a:latin typeface="ZurichCalligraphic" pitchFamily="34" charset="0"/>
              </a:rPr>
              <a:t>Thanks for the invitation!</a:t>
            </a:r>
          </a:p>
          <a:p>
            <a:pPr algn="l">
              <a:spcBef>
                <a:spcPct val="50000"/>
              </a:spcBef>
            </a:pPr>
            <a:endParaRPr lang="en-US" sz="4400" b="1"/>
          </a:p>
          <a:p>
            <a:pPr algn="l">
              <a:spcBef>
                <a:spcPct val="50000"/>
              </a:spcBef>
            </a:pPr>
            <a:r>
              <a:rPr lang="en-US" sz="4400" b="1"/>
              <a:t>www.nsf.gov</a:t>
            </a:r>
          </a:p>
          <a:p>
            <a:pPr algn="l">
              <a:spcBef>
                <a:spcPct val="50000"/>
              </a:spcBef>
            </a:pPr>
            <a:endParaRPr lang="en-US" sz="4400" b="1"/>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339558" y="-727910"/>
            <a:ext cx="8229600" cy="1143000"/>
          </a:xfrm>
        </p:spPr>
        <p:txBody>
          <a:bodyPr/>
          <a:lstStyle/>
          <a:p>
            <a:pPr>
              <a:defRPr/>
            </a:pPr>
            <a:r>
              <a:rPr lang="en-US" sz="2800" b="0" dirty="0" smtClean="0">
                <a:effectLst>
                  <a:outerShdw blurRad="38100" dist="38100" dir="2700000" algn="tl">
                    <a:srgbClr val="000000"/>
                  </a:outerShdw>
                </a:effectLst>
              </a:rPr>
              <a:t>NSF, Cross-directorate and Interagency Activities</a:t>
            </a:r>
          </a:p>
        </p:txBody>
      </p:sp>
      <p:sp>
        <p:nvSpPr>
          <p:cNvPr id="123907" name="Rectangle 3"/>
          <p:cNvSpPr>
            <a:spLocks noGrp="1" noChangeArrowheads="1"/>
          </p:cNvSpPr>
          <p:nvPr>
            <p:ph type="body" idx="1"/>
          </p:nvPr>
        </p:nvSpPr>
        <p:spPr>
          <a:xfrm>
            <a:off x="0" y="406902"/>
            <a:ext cx="9144000" cy="6270625"/>
          </a:xfrm>
        </p:spPr>
        <p:txBody>
          <a:bodyPr/>
          <a:lstStyle/>
          <a:p>
            <a:pPr marL="723900" indent="-723900">
              <a:lnSpc>
                <a:spcPct val="80000"/>
              </a:lnSpc>
              <a:buFontTx/>
              <a:buNone/>
              <a:defRPr/>
            </a:pPr>
            <a:endParaRPr lang="en-US" sz="300" dirty="0" smtClean="0"/>
          </a:p>
          <a:p>
            <a:pPr marL="1066800" lvl="1" indent="-609600">
              <a:lnSpc>
                <a:spcPct val="80000"/>
              </a:lnSpc>
              <a:buFontTx/>
              <a:buNone/>
              <a:defRPr/>
            </a:pPr>
            <a:r>
              <a:rPr lang="en-US" sz="1550" dirty="0" smtClean="0">
                <a:effectLst>
                  <a:outerShdw blurRad="38100" dist="38100" dir="2700000" algn="tl">
                    <a:srgbClr val="000000">
                      <a:alpha val="43137"/>
                    </a:srgbClr>
                  </a:outerShdw>
                </a:effectLst>
              </a:rPr>
              <a:t>Program Director, Biomedical Engineering (BME) (2004-</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Research to Aid Persons with Disabilities (RAPD)  (2004-2006)</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Multi-Scale Modeling  in Biomedical, Biological, and Behavioral Systems (MSM) (2004-</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Collaborative Research in Computational Neuroscience (CRCNS)  (2004-</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Integrative Graduate Education and Research Traineeship (IGERT)  (2004-</a:t>
            </a:r>
          </a:p>
          <a:p>
            <a:pPr marL="1066800" lvl="1" indent="-609600">
              <a:lnSpc>
                <a:spcPct val="80000"/>
              </a:lnSpc>
              <a:buFontTx/>
              <a:buAutoNum type="arabicPeriod"/>
              <a:defRPr/>
            </a:pPr>
            <a:r>
              <a:rPr lang="en-US" sz="1550" dirty="0" err="1" smtClean="0">
                <a:effectLst>
                  <a:outerShdw blurRad="38100" dist="38100" dir="2700000" algn="tl">
                    <a:srgbClr val="000000">
                      <a:alpha val="43137"/>
                    </a:srgbClr>
                  </a:outerShdw>
                </a:effectLst>
              </a:rPr>
              <a:t>Nanoscale</a:t>
            </a:r>
            <a:r>
              <a:rPr lang="en-US" sz="1550" dirty="0" smtClean="0">
                <a:effectLst>
                  <a:outerShdw blurRad="38100" dist="38100" dir="2700000" algn="tl">
                    <a:srgbClr val="000000">
                      <a:alpha val="43137"/>
                    </a:srgbClr>
                  </a:outerShdw>
                </a:effectLst>
              </a:rPr>
              <a:t> Science and Engineering for </a:t>
            </a:r>
            <a:r>
              <a:rPr lang="en-US" sz="1550" dirty="0" err="1" smtClean="0">
                <a:effectLst>
                  <a:outerShdw blurRad="38100" dist="38100" dir="2700000" algn="tl">
                    <a:srgbClr val="000000">
                      <a:alpha val="43137"/>
                    </a:srgbClr>
                  </a:outerShdw>
                </a:effectLst>
              </a:rPr>
              <a:t>Nanoscale</a:t>
            </a:r>
            <a:r>
              <a:rPr lang="en-US" sz="1550" dirty="0" smtClean="0">
                <a:effectLst>
                  <a:outerShdw blurRad="38100" dist="38100" dir="2700000" algn="tl">
                    <a:srgbClr val="000000">
                      <a:alpha val="43137"/>
                    </a:srgbClr>
                  </a:outerShdw>
                </a:effectLst>
              </a:rPr>
              <a:t> Exploratory Research (NER)  Theme: "Multi-scale, Multi-phenomena Theory, Modeling and Simulation at the </a:t>
            </a:r>
            <a:r>
              <a:rPr lang="en-US" sz="1550" dirty="0" err="1" smtClean="0">
                <a:effectLst>
                  <a:outerShdw blurRad="38100" dist="38100" dir="2700000" algn="tl">
                    <a:srgbClr val="000000">
                      <a:alpha val="43137"/>
                    </a:srgbClr>
                  </a:outerShdw>
                </a:effectLst>
              </a:rPr>
              <a:t>Nanoscale</a:t>
            </a:r>
            <a:r>
              <a:rPr lang="en-US" sz="1550" dirty="0" smtClean="0">
                <a:effectLst>
                  <a:outerShdw blurRad="38100" dist="38100" dir="2700000" algn="tl">
                    <a:srgbClr val="000000">
                      <a:alpha val="43137"/>
                    </a:srgbClr>
                  </a:outerShdw>
                </a:effectLst>
              </a:rPr>
              <a:t>“ (2005-</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Dynamic Data Driven Applications Systems (DDDAS) (2005-</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Active Nanostructures and </a:t>
            </a:r>
            <a:r>
              <a:rPr lang="en-US" sz="1550" dirty="0" err="1" smtClean="0">
                <a:effectLst>
                  <a:outerShdw blurRad="38100" dist="38100" dir="2700000" algn="tl">
                    <a:srgbClr val="000000">
                      <a:alpha val="43137"/>
                    </a:srgbClr>
                  </a:outerShdw>
                </a:effectLst>
              </a:rPr>
              <a:t>Nanosystems</a:t>
            </a:r>
            <a:r>
              <a:rPr lang="en-US" sz="1550" dirty="0" smtClean="0">
                <a:effectLst>
                  <a:outerShdw blurRad="38100" dist="38100" dir="2700000" algn="tl">
                    <a:srgbClr val="000000">
                      <a:alpha val="43137"/>
                    </a:srgbClr>
                  </a:outerShdw>
                </a:effectLst>
              </a:rPr>
              <a:t> (ANN), </a:t>
            </a:r>
            <a:r>
              <a:rPr lang="en-US" sz="1550" dirty="0" err="1" smtClean="0">
                <a:effectLst>
                  <a:outerShdw blurRad="38100" dist="38100" dir="2700000" algn="tl">
                    <a:srgbClr val="000000">
                      <a:alpha val="43137"/>
                    </a:srgbClr>
                  </a:outerShdw>
                </a:effectLst>
              </a:rPr>
              <a:t>Nanoscale</a:t>
            </a:r>
            <a:r>
              <a:rPr lang="en-US" sz="1550" dirty="0" smtClean="0">
                <a:effectLst>
                  <a:outerShdw blurRad="38100" dist="38100" dir="2700000" algn="tl">
                    <a:srgbClr val="000000">
                      <a:alpha val="43137"/>
                    </a:srgbClr>
                  </a:outerShdw>
                </a:effectLst>
              </a:rPr>
              <a:t> Interdisciplinary Research Teams (NIRT)  Theme: </a:t>
            </a:r>
            <a:r>
              <a:rPr lang="en-US" sz="1550" dirty="0" err="1" smtClean="0">
                <a:effectLst>
                  <a:outerShdw blurRad="38100" dist="38100" dir="2700000" algn="tl">
                    <a:srgbClr val="000000">
                      <a:alpha val="43137"/>
                    </a:srgbClr>
                  </a:outerShdw>
                </a:effectLst>
              </a:rPr>
              <a:t>Nanoscale</a:t>
            </a:r>
            <a:r>
              <a:rPr lang="en-US" sz="1550" dirty="0" smtClean="0">
                <a:effectLst>
                  <a:outerShdw blurRad="38100" dist="38100" dir="2700000" algn="tl">
                    <a:srgbClr val="000000">
                      <a:alpha val="43137"/>
                    </a:srgbClr>
                  </a:outerShdw>
                </a:effectLst>
              </a:rPr>
              <a:t> Devices and System Architecture (2007-</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NIH/NSF for Bioengineering Approaches to Energy Balance and Obesity (2005-)</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Engineering Research Centers  (ERC) Partnerships in Transforming Research, Education and Technology, Program Solicitation NSF 07-521 (2007- ) </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Emerging Frontiers Research and Innovation (EFRI (2007-) Cognitive Optimization and Prediction: From Neural Systems to </a:t>
            </a:r>
            <a:r>
              <a:rPr lang="en-US" sz="1550" dirty="0" err="1" smtClean="0">
                <a:effectLst>
                  <a:outerShdw blurRad="38100" dist="38100" dir="2700000" algn="tl">
                    <a:srgbClr val="000000">
                      <a:alpha val="43137"/>
                    </a:srgbClr>
                  </a:outerShdw>
                </a:effectLst>
              </a:rPr>
              <a:t>Neurotechnology</a:t>
            </a:r>
            <a:r>
              <a:rPr lang="en-US" sz="1550" dirty="0" smtClean="0">
                <a:effectLst>
                  <a:outerShdw blurRad="38100" dist="38100" dir="2700000" algn="tl">
                    <a:srgbClr val="000000">
                      <a:alpha val="43137"/>
                    </a:srgbClr>
                  </a:outerShdw>
                </a:effectLst>
              </a:rPr>
              <a:t> (COPN) </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Cyber-Enabled Discovery and Innovation (CDI) (2008-</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Building Engineered Complex Systems (BECS) 	</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Interdisciplinary Research IDR</a:t>
            </a:r>
          </a:p>
          <a:p>
            <a:pPr marL="1066800" lvl="1" indent="-609600">
              <a:lnSpc>
                <a:spcPct val="80000"/>
              </a:lnSpc>
              <a:buFontTx/>
              <a:buAutoNum type="arabicPeriod"/>
              <a:defRPr/>
            </a:pPr>
            <a:r>
              <a:rPr lang="en-US" sz="1550" dirty="0" smtClean="0">
                <a:effectLst>
                  <a:outerShdw blurRad="38100" dist="38100" dir="2700000" algn="tl">
                    <a:srgbClr val="000000">
                      <a:alpha val="43137"/>
                    </a:srgbClr>
                  </a:outerShdw>
                </a:effectLst>
              </a:rPr>
              <a:t>Science and Technology Centers (STC) 2009-</a:t>
            </a:r>
          </a:p>
          <a:p>
            <a:pPr marL="1066800" lvl="1" indent="-609600">
              <a:lnSpc>
                <a:spcPct val="80000"/>
              </a:lnSpc>
              <a:buFontTx/>
              <a:buNone/>
              <a:defRPr/>
            </a:pPr>
            <a:r>
              <a:rPr lang="en-US" sz="1550" i="1" dirty="0" smtClean="0">
                <a:effectLst>
                  <a:outerShdw blurRad="38100" dist="38100" dir="2700000" algn="tl">
                    <a:srgbClr val="000000">
                      <a:alpha val="43137"/>
                    </a:srgbClr>
                  </a:outerShdw>
                </a:effectLst>
              </a:rPr>
              <a:t>Representative of Engineering Directorate</a:t>
            </a:r>
          </a:p>
          <a:p>
            <a:pPr marL="1066800" lvl="1" indent="-609600">
              <a:lnSpc>
                <a:spcPct val="80000"/>
              </a:lnSpc>
              <a:defRPr/>
            </a:pPr>
            <a:r>
              <a:rPr lang="en-US" sz="1550" i="1" dirty="0" smtClean="0">
                <a:effectLst>
                  <a:outerShdw blurRad="38100" dist="38100" dir="2700000" algn="tl">
                    <a:srgbClr val="000000">
                      <a:alpha val="43137"/>
                    </a:srgbClr>
                  </a:outerShdw>
                </a:effectLst>
              </a:rPr>
              <a:t>NSF Learning and Workforce Development (LWD) Cyber Infrastructure (CI) SWOT </a:t>
            </a:r>
          </a:p>
          <a:p>
            <a:pPr marL="1066800" lvl="1" indent="-609600">
              <a:lnSpc>
                <a:spcPct val="80000"/>
              </a:lnSpc>
              <a:defRPr/>
            </a:pPr>
            <a:r>
              <a:rPr lang="en-US" sz="1550" i="1" dirty="0" smtClean="0">
                <a:effectLst>
                  <a:outerShdw blurRad="38100" dist="38100" dir="2700000" algn="tl">
                    <a:srgbClr val="000000">
                      <a:alpha val="43137"/>
                    </a:srgbClr>
                  </a:outerShdw>
                </a:effectLst>
              </a:rPr>
              <a:t>NSF initiative in Neuroscience and Cognition</a:t>
            </a:r>
          </a:p>
          <a:p>
            <a:pPr marL="1066800" lvl="1" indent="-609600">
              <a:lnSpc>
                <a:spcPct val="80000"/>
              </a:lnSpc>
              <a:buFontTx/>
              <a:buNone/>
              <a:defRPr/>
            </a:pPr>
            <a:r>
              <a:rPr lang="en-US" sz="1550" i="1" dirty="0" smtClean="0">
                <a:effectLst>
                  <a:outerShdw blurRad="38100" dist="38100" dir="2700000" algn="tl">
                    <a:srgbClr val="000000">
                      <a:alpha val="43137"/>
                    </a:srgbClr>
                  </a:outerShdw>
                </a:effectLst>
              </a:rPr>
              <a:t>Chair, ENG </a:t>
            </a:r>
            <a:r>
              <a:rPr lang="en-US" sz="1550" i="1" dirty="0" err="1" smtClean="0">
                <a:effectLst>
                  <a:outerShdw blurRad="38100" dist="38100" dir="2700000" algn="tl">
                    <a:srgbClr val="000000">
                      <a:alpha val="43137"/>
                    </a:srgbClr>
                  </a:outerShdw>
                </a:effectLst>
              </a:rPr>
              <a:t>Neurotech</a:t>
            </a:r>
            <a:r>
              <a:rPr lang="en-US" sz="1550" i="1" dirty="0" smtClean="0">
                <a:effectLst>
                  <a:outerShdw blurRad="38100" dist="38100" dir="2700000" algn="tl">
                    <a:srgbClr val="000000">
                      <a:alpha val="43137"/>
                    </a:srgbClr>
                  </a:outerShdw>
                </a:effectLst>
              </a:rPr>
              <a:t> Working Group</a:t>
            </a:r>
          </a:p>
          <a:p>
            <a:pPr marL="1066800" lvl="1" indent="-609600" algn="just">
              <a:lnSpc>
                <a:spcPct val="80000"/>
              </a:lnSpc>
              <a:buFont typeface="Symbol" pitchFamily="18" charset="2"/>
              <a:buNone/>
              <a:defRPr/>
            </a:pPr>
            <a:r>
              <a:rPr lang="en-US" sz="1550" i="1" dirty="0" smtClean="0">
                <a:effectLst>
                  <a:outerShdw blurRad="38100" dist="38100" dir="2700000" algn="tl">
                    <a:srgbClr val="000000">
                      <a:alpha val="43137"/>
                    </a:srgbClr>
                  </a:outerShdw>
                </a:effectLst>
              </a:rPr>
              <a:t>NSF Representative, National Science and Technology Council (NSTC) Subcommittee on</a:t>
            </a:r>
          </a:p>
          <a:p>
            <a:pPr marL="1066800" lvl="1" indent="-609600" algn="just">
              <a:lnSpc>
                <a:spcPct val="80000"/>
              </a:lnSpc>
              <a:buFont typeface="Symbol" pitchFamily="18" charset="2"/>
              <a:buNone/>
              <a:defRPr/>
            </a:pPr>
            <a:r>
              <a:rPr lang="en-US" sz="1550" i="1" dirty="0" smtClean="0">
                <a:effectLst>
                  <a:outerShdw blurRad="38100" dist="38100" dir="2700000" algn="tl">
                    <a:srgbClr val="000000">
                      <a:alpha val="43137"/>
                    </a:srgbClr>
                  </a:outerShdw>
                </a:effectLst>
              </a:rPr>
              <a:t>Biometrics and Identity Management, (2006-)</a:t>
            </a:r>
          </a:p>
          <a:p>
            <a:pPr marL="1066800" lvl="1" indent="-609600" algn="just">
              <a:lnSpc>
                <a:spcPct val="80000"/>
              </a:lnSpc>
              <a:buFont typeface="Symbol" pitchFamily="18" charset="2"/>
              <a:buNone/>
              <a:defRPr/>
            </a:pPr>
            <a:r>
              <a:rPr lang="en-US" sz="1550" i="1" dirty="0" smtClean="0">
                <a:effectLst>
                  <a:outerShdw blurRad="38100" dist="38100" dir="2700000" algn="tl">
                    <a:srgbClr val="000000">
                      <a:alpha val="43137"/>
                    </a:srgbClr>
                  </a:outerShdw>
                </a:effectLst>
              </a:rPr>
              <a:t>Co-Chair, NIH BECON Bridges Team</a:t>
            </a:r>
          </a:p>
          <a:p>
            <a:pPr marL="1066800" lvl="1" indent="-609600">
              <a:lnSpc>
                <a:spcPct val="80000"/>
              </a:lnSpc>
              <a:buFontTx/>
              <a:buNone/>
              <a:defRPr/>
            </a:pPr>
            <a:endParaRPr lang="en-US" sz="1200" i="1" dirty="0" smtClean="0">
              <a:effectLst>
                <a:outerShdw blurRad="38100" dist="38100" dir="2700000" algn="tl">
                  <a:srgbClr val="000000"/>
                </a:outerShdw>
              </a:effectLst>
            </a:endParaRPr>
          </a:p>
          <a:p>
            <a:pPr marL="1066800" lvl="1" indent="-609600">
              <a:lnSpc>
                <a:spcPct val="80000"/>
              </a:lnSpc>
              <a:buFontTx/>
              <a:buNone/>
              <a:defRPr/>
            </a:pPr>
            <a:endParaRPr lang="en-US" sz="1600" i="1" dirty="0" smtClean="0">
              <a:effectLst>
                <a:outerShdw blurRad="38100" dist="38100" dir="2700000" algn="tl">
                  <a:srgbClr val="000000"/>
                </a:outerShdw>
              </a:effectLst>
            </a:endParaRPr>
          </a:p>
          <a:p>
            <a:pPr marL="1066800" lvl="1" indent="-609600">
              <a:lnSpc>
                <a:spcPct val="80000"/>
              </a:lnSpc>
              <a:buFontTx/>
              <a:buNone/>
              <a:defRPr/>
            </a:pPr>
            <a:endParaRPr lang="en-US" sz="1000" i="1" dirty="0" smtClean="0"/>
          </a:p>
          <a:p>
            <a:pPr marL="723900" indent="-723900">
              <a:lnSpc>
                <a:spcPct val="80000"/>
              </a:lnSpc>
              <a:buFontTx/>
              <a:buNone/>
              <a:defRPr/>
            </a:pPr>
            <a:r>
              <a:rPr lang="en-US" sz="300" b="1" dirty="0" smtClean="0"/>
              <a:t>	</a:t>
            </a:r>
          </a:p>
        </p:txBody>
      </p:sp>
      <p:sp>
        <p:nvSpPr>
          <p:cNvPr id="22531" name="Line 4"/>
          <p:cNvSpPr>
            <a:spLocks noChangeShapeType="1"/>
          </p:cNvSpPr>
          <p:nvPr/>
        </p:nvSpPr>
        <p:spPr bwMode="auto">
          <a:xfrm flipV="1">
            <a:off x="0" y="413753"/>
            <a:ext cx="9144000" cy="0"/>
          </a:xfrm>
          <a:prstGeom prst="line">
            <a:avLst/>
          </a:prstGeom>
          <a:noFill/>
          <a:ln w="57150">
            <a:solidFill>
              <a:srgbClr val="FF0000"/>
            </a:solidFill>
            <a:round/>
            <a:headEnd/>
            <a:tailEnd/>
          </a:ln>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a:xfrm>
            <a:off x="289379" y="-174171"/>
            <a:ext cx="8458200" cy="1104900"/>
          </a:xfrm>
        </p:spPr>
        <p:txBody>
          <a:bodyPr/>
          <a:lstStyle/>
          <a:p>
            <a:pPr eaLnBrk="1" hangingPunct="1">
              <a:defRPr/>
            </a:pPr>
            <a:r>
              <a:rPr lang="en-US" dirty="0">
                <a:effectLst>
                  <a:outerShdw blurRad="38100" dist="38100" dir="2700000" algn="tl">
                    <a:srgbClr val="000000"/>
                  </a:outerShdw>
                </a:effectLst>
              </a:rPr>
              <a:t>Outline</a:t>
            </a:r>
          </a:p>
        </p:txBody>
      </p:sp>
      <p:sp>
        <p:nvSpPr>
          <p:cNvPr id="798723" name="Rectangle 3"/>
          <p:cNvSpPr>
            <a:spLocks noGrp="1" noChangeArrowheads="1"/>
          </p:cNvSpPr>
          <p:nvPr>
            <p:ph type="body" idx="1"/>
          </p:nvPr>
        </p:nvSpPr>
        <p:spPr>
          <a:xfrm>
            <a:off x="0" y="625928"/>
            <a:ext cx="9144000" cy="4887913"/>
          </a:xfrm>
        </p:spPr>
        <p:txBody>
          <a:bodyPr/>
          <a:lstStyle/>
          <a:p>
            <a:pPr eaLnBrk="1" hangingPunct="1">
              <a:buFontTx/>
              <a:buNone/>
              <a:defRPr/>
            </a:pPr>
            <a:endParaRPr lang="en-US" sz="900" dirty="0" smtClean="0">
              <a:effectLst>
                <a:outerShdw blurRad="38100" dist="38100" dir="2700000" algn="tl">
                  <a:srgbClr val="000000"/>
                </a:outerShdw>
              </a:effectLst>
            </a:endParaRPr>
          </a:p>
          <a:p>
            <a:pPr lvl="1" eaLnBrk="1" hangingPunct="1">
              <a:defRPr/>
            </a:pPr>
            <a:endParaRPr lang="en-US" sz="800" u="sng" dirty="0" smtClean="0">
              <a:effectLst>
                <a:outerShdw blurRad="38100" dist="38100" dir="2700000" algn="tl">
                  <a:srgbClr val="000000"/>
                </a:outerShdw>
              </a:effectLst>
            </a:endParaRPr>
          </a:p>
          <a:p>
            <a:pPr lvl="1" eaLnBrk="1" hangingPunct="1">
              <a:defRPr/>
            </a:pPr>
            <a:r>
              <a:rPr lang="en-US" dirty="0" smtClean="0">
                <a:effectLst>
                  <a:outerShdw blurRad="38100" dist="38100" dir="2700000" algn="tl">
                    <a:srgbClr val="000000"/>
                  </a:outerShdw>
                </a:effectLst>
              </a:rPr>
              <a:t>Vision</a:t>
            </a:r>
          </a:p>
          <a:p>
            <a:pPr lvl="1" eaLnBrk="1" hangingPunct="1">
              <a:defRPr/>
            </a:pPr>
            <a:r>
              <a:rPr lang="en-US" dirty="0" smtClean="0">
                <a:effectLst>
                  <a:outerShdw blurRad="38100" dist="38100" dir="2700000" algn="tl">
                    <a:srgbClr val="000000"/>
                  </a:outerShdw>
                </a:effectLst>
              </a:rPr>
              <a:t>Funding mechanisms</a:t>
            </a:r>
          </a:p>
          <a:p>
            <a:pPr lvl="1" eaLnBrk="1" hangingPunct="1">
              <a:defRPr/>
            </a:pPr>
            <a:r>
              <a:rPr lang="en-US" dirty="0" smtClean="0">
                <a:effectLst>
                  <a:outerShdw blurRad="38100" dist="38100" dir="2700000" algn="tl">
                    <a:srgbClr val="000000"/>
                  </a:outerShdw>
                </a:effectLst>
              </a:rPr>
              <a:t>NSF Merit Review Criteria</a:t>
            </a:r>
          </a:p>
          <a:p>
            <a:pPr lvl="1" eaLnBrk="1" hangingPunct="1">
              <a:defRPr/>
            </a:pPr>
            <a:r>
              <a:rPr lang="en-US" dirty="0" smtClean="0">
                <a:effectLst>
                  <a:outerShdw blurRad="38100" dist="38100" dir="2700000" algn="tl">
                    <a:srgbClr val="000000"/>
                  </a:outerShdw>
                </a:effectLst>
              </a:rPr>
              <a:t>Tips for Successful Proposal Writing</a:t>
            </a:r>
          </a:p>
          <a:p>
            <a:pPr lvl="1" eaLnBrk="1" hangingPunct="1">
              <a:defRPr/>
            </a:pPr>
            <a:r>
              <a:rPr lang="en-US" dirty="0" smtClean="0">
                <a:effectLst>
                  <a:outerShdw blurRad="38100" dist="38100" dir="2700000" algn="tl">
                    <a:srgbClr val="000000"/>
                  </a:outerShdw>
                </a:effectLst>
              </a:rPr>
              <a:t>FAQs about CAREER program</a:t>
            </a:r>
          </a:p>
          <a:p>
            <a:pPr lvl="1" eaLnBrk="1" hangingPunct="1">
              <a:defRPr/>
            </a:pPr>
            <a:r>
              <a:rPr lang="en-US" dirty="0" smtClean="0">
                <a:effectLst>
                  <a:outerShdw blurRad="38100" dist="38100" dir="2700000" algn="tl">
                    <a:srgbClr val="000000"/>
                  </a:outerShdw>
                </a:effectLst>
              </a:rPr>
              <a:t>BRIGE, EAGER, RAPID, EFRI</a:t>
            </a:r>
          </a:p>
          <a:p>
            <a:pPr lvl="1" eaLnBrk="1" hangingPunct="1">
              <a:defRPr/>
            </a:pPr>
            <a:endParaRPr lang="en-US" dirty="0" smtClean="0">
              <a:effectLst>
                <a:outerShdw blurRad="38100" dist="38100" dir="2700000" algn="tl">
                  <a:srgbClr val="000000"/>
                </a:outerShdw>
              </a:effectLst>
            </a:endParaRPr>
          </a:p>
          <a:p>
            <a:pPr lvl="1" eaLnBrk="1" hangingPunct="1">
              <a:defRPr/>
            </a:pPr>
            <a:endParaRPr lang="en-US" dirty="0" smtClean="0">
              <a:effectLst>
                <a:outerShdw blurRad="38100" dist="38100" dir="2700000" algn="tl">
                  <a:srgbClr val="000000"/>
                </a:outerShdw>
              </a:effectLst>
            </a:endParaRPr>
          </a:p>
          <a:p>
            <a:pPr lvl="1" eaLnBrk="1" hangingPunct="1">
              <a:buFontTx/>
              <a:buNone/>
              <a:defRPr/>
            </a:pPr>
            <a:r>
              <a:rPr lang="en-US" dirty="0" smtClean="0">
                <a:effectLst>
                  <a:outerShdw blurRad="38100" dist="38100" dir="2700000" algn="tl">
                    <a:srgbClr val="000000"/>
                  </a:outerShdw>
                </a:effectLst>
              </a:rPr>
              <a:t> </a:t>
            </a:r>
          </a:p>
          <a:p>
            <a:pPr lvl="2" eaLnBrk="1" hangingPunct="1">
              <a:defRPr/>
            </a:pPr>
            <a:endParaRPr lang="en-US" dirty="0" smtClean="0">
              <a:effectLst>
                <a:outerShdw blurRad="38100" dist="38100" dir="2700000" algn="tl">
                  <a:srgbClr val="000000"/>
                </a:outerShdw>
              </a:effectLst>
            </a:endParaRPr>
          </a:p>
          <a:p>
            <a:pPr lvl="1" eaLnBrk="1" hangingPunct="1">
              <a:defRPr/>
            </a:pPr>
            <a:endParaRPr lang="en-US" dirty="0" smtClean="0">
              <a:effectLst>
                <a:outerShdw blurRad="38100" dist="38100" dir="2700000" algn="tl">
                  <a:srgbClr val="000000"/>
                </a:outerShdw>
              </a:effectLst>
            </a:endParaRPr>
          </a:p>
          <a:p>
            <a:pPr eaLnBrk="1" hangingPunct="1">
              <a:defRPr/>
            </a:pPr>
            <a:endParaRPr lang="en-US" sz="3600" dirty="0" smtClean="0">
              <a:effectLst>
                <a:outerShdw blurRad="38100" dist="38100" dir="2700000" algn="tl">
                  <a:srgbClr val="000000"/>
                </a:outerShdw>
              </a:effectLst>
            </a:endParaRPr>
          </a:p>
          <a:p>
            <a:pPr lvl="1" eaLnBrk="1" hangingPunct="1">
              <a:defRPr/>
            </a:pPr>
            <a:endParaRPr lang="en-US" sz="3000" dirty="0" smtClean="0">
              <a:effectLst>
                <a:outerShdw blurRad="38100" dist="38100" dir="2700000" algn="tl">
                  <a:srgbClr val="000000"/>
                </a:outerShdw>
              </a:effectLst>
            </a:endParaRPr>
          </a:p>
          <a:p>
            <a:pPr eaLnBrk="1" hangingPunct="1">
              <a:defRPr/>
            </a:pPr>
            <a:endParaRPr lang="en-US" sz="3600" dirty="0" smtClean="0">
              <a:effectLst>
                <a:outerShdw blurRad="38100" dist="38100" dir="2700000" algn="tl">
                  <a:srgbClr val="000000"/>
                </a:outerShdw>
              </a:effectLst>
            </a:endParaRPr>
          </a:p>
          <a:p>
            <a:pPr eaLnBrk="1" hangingPunct="1">
              <a:defRPr/>
            </a:pPr>
            <a:endParaRPr lang="en-US" sz="3600" dirty="0" smtClean="0">
              <a:effectLst>
                <a:outerShdw blurRad="38100" dist="38100" dir="2700000" algn="tl">
                  <a:srgbClr val="000000"/>
                </a:outerShdw>
              </a:effectLst>
            </a:endParaRPr>
          </a:p>
          <a:p>
            <a:pPr eaLnBrk="1" hangingPunct="1">
              <a:buFontTx/>
              <a:buNone/>
              <a:defRPr/>
            </a:pPr>
            <a:endParaRPr lang="en-US" sz="3600" dirty="0" smtClean="0">
              <a:effectLst>
                <a:outerShdw blurRad="38100" dist="38100" dir="2700000" algn="tl">
                  <a:srgbClr val="000000"/>
                </a:outerShdw>
              </a:effectLst>
            </a:endParaRPr>
          </a:p>
          <a:p>
            <a:pPr eaLnBrk="1" hangingPunct="1">
              <a:defRPr/>
            </a:pPr>
            <a:endParaRPr lang="en-US" sz="3600" dirty="0" smtClean="0">
              <a:effectLst>
                <a:outerShdw blurRad="38100" dist="38100" dir="2700000" algn="tl">
                  <a:srgbClr val="000000"/>
                </a:outerShdw>
              </a:effectLst>
            </a:endParaRPr>
          </a:p>
          <a:p>
            <a:pPr eaLnBrk="1" hangingPunct="1">
              <a:defRPr/>
            </a:pPr>
            <a:endParaRPr lang="en-US" sz="4500" dirty="0" smtClean="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p:txBody>
          <a:bodyPr/>
          <a:lstStyle/>
          <a:p>
            <a:pPr algn="ctr" eaLnBrk="1" hangingPunct="1">
              <a:defRPr/>
            </a:pPr>
            <a:r>
              <a:rPr lang="en-US">
                <a:effectLst>
                  <a:outerShdw blurRad="38100" dist="38100" dir="2700000" algn="tl">
                    <a:srgbClr val="000000"/>
                  </a:outerShdw>
                </a:effectLst>
              </a:rPr>
              <a:t>NSF Vision</a:t>
            </a:r>
          </a:p>
        </p:txBody>
      </p:sp>
      <p:sp>
        <p:nvSpPr>
          <p:cNvPr id="780291" name="Rectangle 3"/>
          <p:cNvSpPr>
            <a:spLocks noGrp="1" noChangeArrowheads="1"/>
          </p:cNvSpPr>
          <p:nvPr>
            <p:ph type="body" idx="1"/>
          </p:nvPr>
        </p:nvSpPr>
        <p:spPr>
          <a:xfrm>
            <a:off x="588963" y="1903413"/>
            <a:ext cx="7939087" cy="4283075"/>
          </a:xfrm>
        </p:spPr>
        <p:txBody>
          <a:bodyPr/>
          <a:lstStyle/>
          <a:p>
            <a:pPr eaLnBrk="1" hangingPunct="1">
              <a:buFontTx/>
              <a:buNone/>
              <a:defRPr/>
            </a:pPr>
            <a:r>
              <a:rPr lang="en-US" b="1" dirty="0">
                <a:effectLst>
                  <a:outerShdw blurRad="38100" dist="38100" dir="2700000" algn="tl">
                    <a:srgbClr val="000000"/>
                  </a:outerShdw>
                </a:effectLst>
              </a:rPr>
              <a:t>NSF:  </a:t>
            </a:r>
            <a:r>
              <a:rPr lang="en-US" b="1" dirty="0" smtClean="0">
                <a:effectLst>
                  <a:outerShdw blurRad="38100" dist="38100" dir="2700000" algn="tl">
                    <a:srgbClr val="000000"/>
                  </a:outerShdw>
                </a:effectLst>
              </a:rPr>
              <a:t>Where </a:t>
            </a:r>
            <a:r>
              <a:rPr lang="en-US" b="1" dirty="0">
                <a:effectLst>
                  <a:outerShdw blurRad="38100" dist="38100" dir="2700000" algn="tl">
                    <a:srgbClr val="000000"/>
                  </a:outerShdw>
                </a:effectLst>
              </a:rPr>
              <a:t>Discovery Begins</a:t>
            </a:r>
          </a:p>
          <a:p>
            <a:pPr algn="ctr" eaLnBrk="1" hangingPunct="1">
              <a:buFontTx/>
              <a:buNone/>
              <a:defRPr/>
            </a:pPr>
            <a:endParaRPr lang="en-US" dirty="0">
              <a:effectLst>
                <a:outerShdw blurRad="38100" dist="38100" dir="2700000" algn="tl">
                  <a:srgbClr val="000000"/>
                </a:outerShdw>
              </a:effectLst>
            </a:endParaRPr>
          </a:p>
          <a:p>
            <a:pPr eaLnBrk="1" hangingPunct="1">
              <a:buFontTx/>
              <a:buNone/>
              <a:defRPr/>
            </a:pPr>
            <a:r>
              <a:rPr lang="en-US" b="1" dirty="0">
                <a:effectLst>
                  <a:outerShdw blurRad="38100" dist="38100" dir="2700000" algn="tl">
                    <a:srgbClr val="000000"/>
                  </a:outerShdw>
                </a:effectLst>
              </a:rPr>
              <a:t>   Enabling the Nation’s future </a:t>
            </a:r>
            <a:r>
              <a:rPr lang="en-US" b="1" dirty="0" smtClean="0">
                <a:effectLst>
                  <a:outerShdw blurRad="38100" dist="38100" dir="2700000" algn="tl">
                    <a:srgbClr val="000000"/>
                  </a:outerShdw>
                </a:effectLst>
              </a:rPr>
              <a:t>through  discovery</a:t>
            </a:r>
            <a:r>
              <a:rPr lang="en-US" b="1" dirty="0">
                <a:effectLst>
                  <a:outerShdw blurRad="38100" dist="38100" dir="2700000" algn="tl">
                    <a:srgbClr val="000000"/>
                  </a:outerShdw>
                </a:effectLst>
              </a:rPr>
              <a:t>, learning and innovation.</a:t>
            </a:r>
            <a:endParaRPr lang="en-US" b="1" dirty="0">
              <a:effectLst>
                <a:outerShdw blurRad="38100" dist="38100" dir="2700000" algn="tl">
                  <a:srgbClr val="000000"/>
                </a:outerShdw>
              </a:effectLst>
              <a:latin typeface="Times New Roman" pitchFamily="18" charset="0"/>
            </a:endParaRPr>
          </a:p>
        </p:txBody>
      </p:sp>
      <p:sp>
        <p:nvSpPr>
          <p:cNvPr id="24579" name="Line 4"/>
          <p:cNvSpPr>
            <a:spLocks noChangeShapeType="1"/>
          </p:cNvSpPr>
          <p:nvPr/>
        </p:nvSpPr>
        <p:spPr bwMode="auto">
          <a:xfrm flipV="1">
            <a:off x="0" y="1400175"/>
            <a:ext cx="9144000" cy="0"/>
          </a:xfrm>
          <a:prstGeom prst="line">
            <a:avLst/>
          </a:prstGeom>
          <a:noFill/>
          <a:ln w="50800">
            <a:solidFill>
              <a:schemeClr val="hlink"/>
            </a:solidFill>
            <a:round/>
            <a:headEnd type="none" w="sm" len="sm"/>
            <a:tailEnd type="none" w="sm" len="sm"/>
          </a:ln>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498" name="Rectangle 2"/>
          <p:cNvSpPr>
            <a:spLocks noGrp="1" noChangeArrowheads="1"/>
          </p:cNvSpPr>
          <p:nvPr>
            <p:ph type="title"/>
          </p:nvPr>
        </p:nvSpPr>
        <p:spPr>
          <a:xfrm>
            <a:off x="271463" y="303213"/>
            <a:ext cx="8366125" cy="760412"/>
          </a:xfrm>
        </p:spPr>
        <p:txBody>
          <a:bodyPr/>
          <a:lstStyle/>
          <a:p>
            <a:pPr eaLnBrk="1" hangingPunct="1">
              <a:defRPr/>
            </a:pPr>
            <a:r>
              <a:rPr lang="en-US" sz="4200">
                <a:effectLst>
                  <a:outerShdw blurRad="38100" dist="38100" dir="2700000" algn="tl">
                    <a:srgbClr val="000000"/>
                  </a:outerShdw>
                </a:effectLst>
              </a:rPr>
              <a:t>Overview</a:t>
            </a:r>
          </a:p>
        </p:txBody>
      </p:sp>
      <p:sp>
        <p:nvSpPr>
          <p:cNvPr id="1002499" name="Rectangle 3"/>
          <p:cNvSpPr>
            <a:spLocks noGrp="1" noChangeArrowheads="1"/>
          </p:cNvSpPr>
          <p:nvPr>
            <p:ph type="body" idx="1"/>
          </p:nvPr>
        </p:nvSpPr>
        <p:spPr>
          <a:xfrm>
            <a:off x="242888" y="1549400"/>
            <a:ext cx="8901112" cy="4803775"/>
          </a:xfrm>
        </p:spPr>
        <p:txBody>
          <a:bodyPr/>
          <a:lstStyle/>
          <a:p>
            <a:pPr eaLnBrk="1" hangingPunct="1">
              <a:lnSpc>
                <a:spcPct val="80000"/>
              </a:lnSpc>
              <a:defRPr/>
            </a:pPr>
            <a:r>
              <a:rPr lang="en-US" sz="2400" dirty="0">
                <a:effectLst>
                  <a:outerShdw blurRad="38100" dist="38100" dir="2700000" algn="tl">
                    <a:srgbClr val="000000"/>
                  </a:outerShdw>
                </a:effectLst>
              </a:rPr>
              <a:t>Founded in 1950</a:t>
            </a:r>
          </a:p>
          <a:p>
            <a:pPr eaLnBrk="1" hangingPunct="1">
              <a:lnSpc>
                <a:spcPct val="80000"/>
              </a:lnSpc>
              <a:defRPr/>
            </a:pPr>
            <a:r>
              <a:rPr lang="en-US" sz="2400" dirty="0">
                <a:effectLst>
                  <a:outerShdw blurRad="38100" dist="38100" dir="2700000" algn="tl">
                    <a:srgbClr val="000000"/>
                  </a:outerShdw>
                </a:effectLst>
              </a:rPr>
              <a:t>An independent federal agency </a:t>
            </a:r>
          </a:p>
          <a:p>
            <a:pPr eaLnBrk="1" hangingPunct="1">
              <a:lnSpc>
                <a:spcPct val="80000"/>
              </a:lnSpc>
              <a:defRPr/>
            </a:pPr>
            <a:r>
              <a:rPr lang="en-US" sz="2400" dirty="0">
                <a:effectLst>
                  <a:outerShdw blurRad="38100" dist="38100" dir="2700000" algn="tl">
                    <a:srgbClr val="000000"/>
                  </a:outerShdw>
                </a:effectLst>
              </a:rPr>
              <a:t>Responsible for advancing science and engineering</a:t>
            </a:r>
          </a:p>
          <a:p>
            <a:pPr eaLnBrk="1" hangingPunct="1">
              <a:lnSpc>
                <a:spcPct val="80000"/>
              </a:lnSpc>
              <a:defRPr/>
            </a:pPr>
            <a:r>
              <a:rPr lang="en-US" sz="2400" dirty="0">
                <a:effectLst>
                  <a:outerShdw blurRad="38100" dist="38100" dir="2700000" algn="tl">
                    <a:srgbClr val="000000"/>
                  </a:outerShdw>
                </a:effectLst>
              </a:rPr>
              <a:t>Makes merit-based grants and cooperative agreements</a:t>
            </a:r>
          </a:p>
          <a:p>
            <a:pPr lvl="1" eaLnBrk="1" hangingPunct="1">
              <a:lnSpc>
                <a:spcPct val="80000"/>
              </a:lnSpc>
              <a:defRPr/>
            </a:pPr>
            <a:r>
              <a:rPr lang="en-US" sz="1900" dirty="0">
                <a:effectLst>
                  <a:outerShdw blurRad="38100" dist="38100" dir="2700000" algn="tl">
                    <a:srgbClr val="000000"/>
                  </a:outerShdw>
                </a:effectLst>
              </a:rPr>
              <a:t>Individual researchers and groups</a:t>
            </a:r>
          </a:p>
          <a:p>
            <a:pPr lvl="1" eaLnBrk="1" hangingPunct="1">
              <a:lnSpc>
                <a:spcPct val="80000"/>
              </a:lnSpc>
              <a:defRPr/>
            </a:pPr>
            <a:r>
              <a:rPr lang="en-US" sz="1900" dirty="0">
                <a:effectLst>
                  <a:outerShdw blurRad="38100" dist="38100" dir="2700000" algn="tl">
                    <a:srgbClr val="000000"/>
                  </a:outerShdw>
                </a:effectLst>
              </a:rPr>
              <a:t>Colleges, universities, </a:t>
            </a:r>
          </a:p>
          <a:p>
            <a:pPr lvl="1" eaLnBrk="1" hangingPunct="1">
              <a:lnSpc>
                <a:spcPct val="80000"/>
              </a:lnSpc>
              <a:defRPr/>
            </a:pPr>
            <a:r>
              <a:rPr lang="en-US" sz="1900" dirty="0">
                <a:effectLst>
                  <a:outerShdw blurRad="38100" dist="38100" dir="2700000" algn="tl">
                    <a:srgbClr val="000000"/>
                  </a:outerShdw>
                </a:effectLst>
              </a:rPr>
              <a:t>Other institutions: public, private, state, local and federal</a:t>
            </a:r>
          </a:p>
          <a:p>
            <a:pPr eaLnBrk="1" hangingPunct="1">
              <a:lnSpc>
                <a:spcPct val="80000"/>
              </a:lnSpc>
              <a:defRPr/>
            </a:pPr>
            <a:r>
              <a:rPr lang="en-US" sz="2200" dirty="0">
                <a:effectLst>
                  <a:outerShdw blurRad="38100" dist="38100" dir="2700000" algn="tl">
                    <a:srgbClr val="000000"/>
                  </a:outerShdw>
                </a:effectLst>
              </a:rPr>
              <a:t>Does not operate laboratories</a:t>
            </a:r>
          </a:p>
          <a:p>
            <a:pPr eaLnBrk="1" hangingPunct="1">
              <a:lnSpc>
                <a:spcPct val="80000"/>
              </a:lnSpc>
              <a:defRPr/>
            </a:pPr>
            <a:r>
              <a:rPr lang="en-US" sz="2200" dirty="0">
                <a:effectLst>
                  <a:outerShdw blurRad="38100" dist="38100" dir="2700000" algn="tl">
                    <a:srgbClr val="000000"/>
                  </a:outerShdw>
                </a:effectLst>
              </a:rPr>
              <a:t>Peer-review and evaluation of </a:t>
            </a:r>
            <a:r>
              <a:rPr lang="en-US" sz="2200" dirty="0" smtClean="0">
                <a:effectLst>
                  <a:outerShdw blurRad="38100" dist="38100" dir="2700000" algn="tl">
                    <a:srgbClr val="000000"/>
                  </a:outerShdw>
                </a:effectLst>
              </a:rPr>
              <a:t>proposals submitted </a:t>
            </a:r>
            <a:r>
              <a:rPr lang="en-US" sz="2200" dirty="0">
                <a:effectLst>
                  <a:outerShdw blurRad="38100" dist="38100" dir="2700000" algn="tl">
                    <a:srgbClr val="000000"/>
                  </a:outerShdw>
                </a:effectLst>
              </a:rPr>
              <a:t>by science and engineering research and education communities</a:t>
            </a:r>
          </a:p>
          <a:p>
            <a:pPr eaLnBrk="1" hangingPunct="1">
              <a:lnSpc>
                <a:spcPct val="80000"/>
              </a:lnSpc>
              <a:defRPr/>
            </a:pPr>
            <a:endParaRPr lang="en-US" sz="2400" dirty="0">
              <a:effectLst>
                <a:outerShdw blurRad="38100" dist="38100" dir="2700000" algn="tl">
                  <a:srgbClr val="000000"/>
                </a:outerShdw>
              </a:effectLst>
            </a:endParaRPr>
          </a:p>
          <a:p>
            <a:pPr eaLnBrk="1" hangingPunct="1">
              <a:lnSpc>
                <a:spcPct val="80000"/>
              </a:lnSpc>
              <a:defRPr/>
            </a:pPr>
            <a:endParaRPr lang="en-US" sz="3000" dirty="0"/>
          </a:p>
        </p:txBody>
      </p:sp>
      <p:sp>
        <p:nvSpPr>
          <p:cNvPr id="26627" name="Line 4"/>
          <p:cNvSpPr>
            <a:spLocks noChangeShapeType="1"/>
          </p:cNvSpPr>
          <p:nvPr/>
        </p:nvSpPr>
        <p:spPr bwMode="auto">
          <a:xfrm flipV="1">
            <a:off x="0" y="1400175"/>
            <a:ext cx="9144000" cy="0"/>
          </a:xfrm>
          <a:prstGeom prst="line">
            <a:avLst/>
          </a:prstGeom>
          <a:noFill/>
          <a:ln w="50800">
            <a:solidFill>
              <a:schemeClr val="hlink"/>
            </a:solidFill>
            <a:round/>
            <a:headEnd type="none" w="sm" len="sm"/>
            <a:tailEnd type="none" w="sm" len="sm"/>
          </a:ln>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02" name="Rectangle 2"/>
          <p:cNvSpPr>
            <a:spLocks noGrp="1" noChangeArrowheads="1"/>
          </p:cNvSpPr>
          <p:nvPr>
            <p:ph type="title"/>
          </p:nvPr>
        </p:nvSpPr>
        <p:spPr>
          <a:xfrm>
            <a:off x="503238" y="466725"/>
            <a:ext cx="8510587" cy="1517650"/>
          </a:xfrm>
        </p:spPr>
        <p:txBody>
          <a:bodyPr/>
          <a:lstStyle/>
          <a:p>
            <a:pPr eaLnBrk="1" hangingPunct="1">
              <a:defRPr/>
            </a:pPr>
            <a:r>
              <a:rPr lang="en-US" sz="2800">
                <a:effectLst>
                  <a:outerShdw blurRad="38100" dist="38100" dir="2700000" algn="tl">
                    <a:srgbClr val="000000"/>
                  </a:outerShdw>
                </a:effectLst>
              </a:rPr>
              <a:t>NSF Support as a Percent of </a:t>
            </a:r>
            <a:br>
              <a:rPr lang="en-US" sz="2800">
                <a:effectLst>
                  <a:outerShdw blurRad="38100" dist="38100" dir="2700000" algn="tl">
                    <a:srgbClr val="000000"/>
                  </a:outerShdw>
                </a:effectLst>
              </a:rPr>
            </a:br>
            <a:r>
              <a:rPr lang="en-US" sz="2800">
                <a:effectLst>
                  <a:outerShdw blurRad="38100" dist="38100" dir="2700000" algn="tl">
                    <a:srgbClr val="000000"/>
                  </a:outerShdw>
                </a:effectLst>
              </a:rPr>
              <a:t>Total US Federal Support for</a:t>
            </a:r>
            <a:br>
              <a:rPr lang="en-US" sz="2800">
                <a:effectLst>
                  <a:outerShdw blurRad="38100" dist="38100" dir="2700000" algn="tl">
                    <a:srgbClr val="000000"/>
                  </a:outerShdw>
                </a:effectLst>
              </a:rPr>
            </a:br>
            <a:r>
              <a:rPr lang="en-US" sz="2800" i="1" u="sng">
                <a:effectLst>
                  <a:outerShdw blurRad="38100" dist="38100" dir="2700000" algn="tl">
                    <a:srgbClr val="000000"/>
                  </a:outerShdw>
                </a:effectLst>
              </a:rPr>
              <a:t>Academic Basic Research</a:t>
            </a:r>
            <a:r>
              <a:rPr lang="en-US" sz="2800">
                <a:effectLst>
                  <a:outerShdw blurRad="38100" dist="38100" dir="2700000" algn="tl">
                    <a:srgbClr val="000000"/>
                  </a:outerShdw>
                </a:effectLst>
              </a:rPr>
              <a:t> in Selected Fields</a:t>
            </a:r>
          </a:p>
        </p:txBody>
      </p:sp>
      <p:sp>
        <p:nvSpPr>
          <p:cNvPr id="921603" name="Rectangle 3"/>
          <p:cNvSpPr>
            <a:spLocks noGrp="1" noChangeArrowheads="1"/>
          </p:cNvSpPr>
          <p:nvPr>
            <p:ph type="body" idx="1"/>
          </p:nvPr>
        </p:nvSpPr>
        <p:spPr>
          <a:xfrm>
            <a:off x="347663" y="2679700"/>
            <a:ext cx="7796212" cy="3451225"/>
          </a:xfrm>
        </p:spPr>
        <p:txBody>
          <a:bodyPr/>
          <a:lstStyle/>
          <a:p>
            <a:pPr eaLnBrk="1" hangingPunct="1">
              <a:lnSpc>
                <a:spcPct val="80000"/>
              </a:lnSpc>
              <a:defRPr/>
            </a:pPr>
            <a:r>
              <a:rPr lang="en-US" sz="2400">
                <a:effectLst>
                  <a:outerShdw blurRad="38100" dist="38100" dir="2700000" algn="tl">
                    <a:srgbClr val="000000"/>
                  </a:outerShdw>
                </a:effectLst>
              </a:rPr>
              <a:t>Physical Sciences: 		40%</a:t>
            </a:r>
          </a:p>
          <a:p>
            <a:pPr eaLnBrk="1" hangingPunct="1">
              <a:lnSpc>
                <a:spcPct val="80000"/>
              </a:lnSpc>
              <a:defRPr/>
            </a:pPr>
            <a:r>
              <a:rPr lang="en-US" sz="2400">
                <a:effectLst>
                  <a:outerShdw blurRad="38100" dist="38100" dir="2700000" algn="tl">
                    <a:srgbClr val="000000"/>
                  </a:outerShdw>
                </a:effectLst>
              </a:rPr>
              <a:t>Engineering: 			46%</a:t>
            </a:r>
          </a:p>
          <a:p>
            <a:pPr eaLnBrk="1" hangingPunct="1">
              <a:lnSpc>
                <a:spcPct val="80000"/>
              </a:lnSpc>
              <a:defRPr/>
            </a:pPr>
            <a:r>
              <a:rPr lang="en-US" sz="2400">
                <a:effectLst>
                  <a:outerShdw blurRad="38100" dist="38100" dir="2700000" algn="tl">
                    <a:srgbClr val="000000"/>
                  </a:outerShdw>
                </a:effectLst>
              </a:rPr>
              <a:t>Social Sciences: 			52%</a:t>
            </a:r>
          </a:p>
          <a:p>
            <a:pPr eaLnBrk="1" hangingPunct="1">
              <a:lnSpc>
                <a:spcPct val="80000"/>
              </a:lnSpc>
              <a:defRPr/>
            </a:pPr>
            <a:r>
              <a:rPr lang="en-US" sz="2400">
                <a:effectLst>
                  <a:outerShdw blurRad="38100" dist="38100" dir="2700000" algn="tl">
                    <a:srgbClr val="000000"/>
                  </a:outerShdw>
                </a:effectLst>
              </a:rPr>
              <a:t>Environmental Sciences: 	54%</a:t>
            </a:r>
          </a:p>
          <a:p>
            <a:pPr eaLnBrk="1" hangingPunct="1">
              <a:lnSpc>
                <a:spcPct val="80000"/>
              </a:lnSpc>
              <a:defRPr/>
            </a:pPr>
            <a:r>
              <a:rPr lang="en-US" sz="2400">
                <a:effectLst>
                  <a:outerShdw blurRad="38100" dist="38100" dir="2700000" algn="tl">
                    <a:srgbClr val="000000"/>
                  </a:outerShdw>
                </a:effectLst>
              </a:rPr>
              <a:t>Biology (excluding NIH): 	66%</a:t>
            </a:r>
          </a:p>
          <a:p>
            <a:pPr eaLnBrk="1" hangingPunct="1">
              <a:lnSpc>
                <a:spcPct val="80000"/>
              </a:lnSpc>
              <a:defRPr/>
            </a:pPr>
            <a:r>
              <a:rPr lang="en-US" sz="2400">
                <a:effectLst>
                  <a:outerShdw blurRad="38100" dist="38100" dir="2700000" algn="tl">
                    <a:srgbClr val="000000"/>
                  </a:outerShdw>
                </a:effectLst>
              </a:rPr>
              <a:t>Mathematical Sciences: 	77%</a:t>
            </a:r>
          </a:p>
          <a:p>
            <a:pPr eaLnBrk="1" hangingPunct="1">
              <a:lnSpc>
                <a:spcPct val="80000"/>
              </a:lnSpc>
              <a:defRPr/>
            </a:pPr>
            <a:r>
              <a:rPr lang="en-US" sz="2400">
                <a:effectLst>
                  <a:outerShdw blurRad="38100" dist="38100" dir="2700000" algn="tl">
                    <a:srgbClr val="000000"/>
                  </a:outerShdw>
                </a:effectLst>
              </a:rPr>
              <a:t>Computer Science: 		86%</a:t>
            </a:r>
          </a:p>
          <a:p>
            <a:pPr eaLnBrk="1" hangingPunct="1">
              <a:lnSpc>
                <a:spcPct val="80000"/>
              </a:lnSpc>
              <a:defRPr/>
            </a:pPr>
            <a:endParaRPr lang="en-US" sz="2400">
              <a:effectLst>
                <a:outerShdw blurRad="38100" dist="38100" dir="2700000" algn="tl">
                  <a:srgbClr val="000000"/>
                </a:outerShdw>
              </a:effectLst>
            </a:endParaRPr>
          </a:p>
          <a:p>
            <a:pPr eaLnBrk="1" hangingPunct="1">
              <a:lnSpc>
                <a:spcPct val="80000"/>
              </a:lnSpc>
              <a:defRPr/>
            </a:pPr>
            <a:endParaRPr lang="en-US" sz="2400"/>
          </a:p>
          <a:p>
            <a:pPr eaLnBrk="1" hangingPunct="1">
              <a:lnSpc>
                <a:spcPct val="80000"/>
              </a:lnSpc>
              <a:defRPr/>
            </a:pPr>
            <a:endParaRPr lang="en-US" sz="3000"/>
          </a:p>
        </p:txBody>
      </p:sp>
      <p:sp>
        <p:nvSpPr>
          <p:cNvPr id="28675" name="Line 4"/>
          <p:cNvSpPr>
            <a:spLocks noChangeShapeType="1"/>
          </p:cNvSpPr>
          <p:nvPr/>
        </p:nvSpPr>
        <p:spPr bwMode="auto">
          <a:xfrm flipV="1">
            <a:off x="0" y="2263775"/>
            <a:ext cx="9144000" cy="0"/>
          </a:xfrm>
          <a:prstGeom prst="line">
            <a:avLst/>
          </a:prstGeom>
          <a:noFill/>
          <a:ln w="50800">
            <a:solidFill>
              <a:schemeClr val="hlink"/>
            </a:solidFill>
            <a:round/>
            <a:headEnd type="none" w="sm" len="sm"/>
            <a:tailEnd type="none" w="sm" len="sm"/>
          </a:ln>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Line 2"/>
          <p:cNvSpPr>
            <a:spLocks noChangeShapeType="1"/>
          </p:cNvSpPr>
          <p:nvPr/>
        </p:nvSpPr>
        <p:spPr bwMode="auto">
          <a:xfrm flipV="1">
            <a:off x="0" y="738188"/>
            <a:ext cx="9144000" cy="0"/>
          </a:xfrm>
          <a:prstGeom prst="line">
            <a:avLst/>
          </a:prstGeom>
          <a:noFill/>
          <a:ln w="57150">
            <a:solidFill>
              <a:srgbClr val="FF0000"/>
            </a:solidFill>
            <a:round/>
            <a:headEnd/>
            <a:tailEnd/>
          </a:ln>
        </p:spPr>
        <p:txBody>
          <a:bodyPr wrap="none" anchor="ctr"/>
          <a:lstStyle/>
          <a:p>
            <a:endParaRPr lang="en-US"/>
          </a:p>
        </p:txBody>
      </p:sp>
      <p:sp>
        <p:nvSpPr>
          <p:cNvPr id="774147" name="Rectangle 3"/>
          <p:cNvSpPr>
            <a:spLocks noGrp="1" noChangeArrowheads="1"/>
          </p:cNvSpPr>
          <p:nvPr>
            <p:ph type="title" idx="4294967295"/>
          </p:nvPr>
        </p:nvSpPr>
        <p:spPr>
          <a:xfrm>
            <a:off x="0" y="-203200"/>
            <a:ext cx="9498013" cy="827088"/>
          </a:xfrm>
        </p:spPr>
        <p:txBody>
          <a:bodyPr/>
          <a:lstStyle/>
          <a:p>
            <a:pPr algn="ctr" eaLnBrk="1" hangingPunct="1">
              <a:lnSpc>
                <a:spcPct val="90000"/>
              </a:lnSpc>
              <a:defRPr/>
            </a:pPr>
            <a:r>
              <a:rPr lang="en-US" sz="3100" smtClean="0">
                <a:solidFill>
                  <a:srgbClr val="FFFF00"/>
                </a:solidFill>
                <a:effectLst>
                  <a:outerShdw blurRad="38100" dist="38100" dir="2700000" algn="tl">
                    <a:srgbClr val="000000"/>
                  </a:outerShdw>
                </a:effectLst>
              </a:rPr>
              <a:t>NSF Disciplines &amp; Structure</a:t>
            </a:r>
          </a:p>
        </p:txBody>
      </p:sp>
      <p:sp>
        <p:nvSpPr>
          <p:cNvPr id="774148" name="Rectangle 4"/>
          <p:cNvSpPr>
            <a:spLocks noGrp="1" noChangeArrowheads="1"/>
          </p:cNvSpPr>
          <p:nvPr>
            <p:ph type="body" idx="4294967295"/>
          </p:nvPr>
        </p:nvSpPr>
        <p:spPr>
          <a:xfrm>
            <a:off x="230188" y="830263"/>
            <a:ext cx="8696325" cy="5441950"/>
          </a:xfrm>
        </p:spPr>
        <p:txBody>
          <a:bodyPr/>
          <a:lstStyle/>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Biological Sciences (BIO)</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Computer and Information Sciences and Engineering (CISE)</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Education and Human Resources (EHR)</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Engineering (ENG)</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Geosciences (GEO)</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Mathematical and Physical Sciences (MPS)</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Social, Behavioral And Economic Sciences (SBE)</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Polar Programs</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Office of Cyberinfrastructure</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 Office of International Science and Engineering</a:t>
            </a:r>
          </a:p>
          <a:p>
            <a:pPr marL="342900" indent="-342900" eaLnBrk="1" hangingPunct="1">
              <a:lnSpc>
                <a:spcPct val="80000"/>
              </a:lnSpc>
              <a:buSzTx/>
              <a:buFontTx/>
              <a:buAutoNum type="arabicParenR"/>
              <a:defRPr/>
            </a:pPr>
            <a:r>
              <a:rPr lang="en-US" altLang="en-US" sz="2200" b="1" smtClean="0">
                <a:effectLst>
                  <a:outerShdw blurRad="38100" dist="38100" dir="2700000" algn="tl">
                    <a:srgbClr val="000000"/>
                  </a:outerShdw>
                </a:effectLst>
              </a:rPr>
              <a:t> Office of Integrative Affairs</a:t>
            </a:r>
          </a:p>
          <a:p>
            <a:pPr marL="342900" indent="-342900" eaLnBrk="1" hangingPunct="1">
              <a:lnSpc>
                <a:spcPct val="80000"/>
              </a:lnSpc>
              <a:buSzTx/>
              <a:buFontTx/>
              <a:buAutoNum type="arabicParenR"/>
              <a:defRPr/>
            </a:pPr>
            <a:endParaRPr lang="en-US" altLang="en-US" sz="2200" b="1" smtClean="0">
              <a:effectLst>
                <a:outerShdw blurRad="38100" dist="38100" dir="2700000" algn="tl">
                  <a:srgbClr val="000000"/>
                </a:outerShdw>
              </a:effectLst>
            </a:endParaRPr>
          </a:p>
          <a:p>
            <a:pPr marL="342900" indent="-342900" eaLnBrk="1" hangingPunct="1">
              <a:lnSpc>
                <a:spcPct val="80000"/>
              </a:lnSpc>
              <a:buFontTx/>
              <a:buNone/>
              <a:defRPr/>
            </a:pPr>
            <a:endParaRPr lang="en-US" altLang="en-US" sz="1300" b="1" u="sng" smtClean="0">
              <a:solidFill>
                <a:schemeClr val="tx2"/>
              </a:solidFill>
              <a:effectLst>
                <a:outerShdw blurRad="38100" dist="38100" dir="2700000" algn="tl">
                  <a:srgbClr val="000000"/>
                </a:outerShdw>
              </a:effectLst>
            </a:endParaRPr>
          </a:p>
          <a:p>
            <a:pPr marL="342900" indent="-342900" eaLnBrk="1" hangingPunct="1">
              <a:lnSpc>
                <a:spcPct val="80000"/>
              </a:lnSpc>
              <a:buFontTx/>
              <a:buNone/>
              <a:defRPr/>
            </a:pPr>
            <a:endParaRPr lang="en-US" sz="2000" b="1" smtClean="0">
              <a:solidFill>
                <a:schemeClr val="tx2"/>
              </a:solidFill>
              <a:effectLst>
                <a:outerShdw blurRad="38100" dist="38100" dir="2700000" algn="tl">
                  <a:srgbClr val="000000"/>
                </a:outerShdw>
              </a:effectLst>
            </a:endParaRPr>
          </a:p>
        </p:txBody>
      </p:sp>
      <p:sp>
        <p:nvSpPr>
          <p:cNvPr id="32772" name="Rectangle 5"/>
          <p:cNvSpPr>
            <a:spLocks noChangeArrowheads="1"/>
          </p:cNvSpPr>
          <p:nvPr/>
        </p:nvSpPr>
        <p:spPr bwMode="auto">
          <a:xfrm>
            <a:off x="7924800" y="6248400"/>
            <a:ext cx="990600" cy="304800"/>
          </a:xfrm>
          <a:prstGeom prst="rect">
            <a:avLst/>
          </a:prstGeom>
          <a:noFill/>
          <a:ln w="9525">
            <a:noFill/>
            <a:miter lim="800000"/>
            <a:headEnd/>
            <a:tailEnd/>
          </a:ln>
        </p:spPr>
        <p:txBody>
          <a:bodyPr>
            <a:spAutoFit/>
          </a:bodyPr>
          <a:lstStyle/>
          <a:p>
            <a:pPr algn="r" eaLnBrk="0" hangingPunct="0"/>
            <a:endParaRPr lang="en-US" sz="1400" b="1">
              <a:solidFill>
                <a:schemeClr val="bg1"/>
              </a:solidFill>
              <a:latin typeface="Arial" charset="0"/>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a:xfrm>
            <a:off x="328613" y="0"/>
            <a:ext cx="8815387" cy="758825"/>
          </a:xfrm>
        </p:spPr>
        <p:txBody>
          <a:bodyPr/>
          <a:lstStyle/>
          <a:p>
            <a:pPr eaLnBrk="1" hangingPunct="1">
              <a:defRPr/>
            </a:pPr>
            <a:r>
              <a:rPr lang="en-US" sz="3200" b="0" smtClean="0">
                <a:effectLst>
                  <a:outerShdw blurRad="38100" dist="38100" dir="2700000" algn="tl">
                    <a:srgbClr val="000000"/>
                  </a:outerShdw>
                </a:effectLst>
              </a:rPr>
              <a:t>Funding Opportunities at NSF</a:t>
            </a:r>
          </a:p>
        </p:txBody>
      </p:sp>
      <p:sp>
        <p:nvSpPr>
          <p:cNvPr id="770051" name="Rectangle 3"/>
          <p:cNvSpPr>
            <a:spLocks noGrp="1" noChangeArrowheads="1"/>
          </p:cNvSpPr>
          <p:nvPr>
            <p:ph type="body" idx="1"/>
          </p:nvPr>
        </p:nvSpPr>
        <p:spPr>
          <a:xfrm>
            <a:off x="508000" y="1127125"/>
            <a:ext cx="8636000" cy="5172075"/>
          </a:xfrm>
        </p:spPr>
        <p:txBody>
          <a:bodyPr/>
          <a:lstStyle/>
          <a:p>
            <a:pPr eaLnBrk="1" hangingPunct="1">
              <a:defRPr/>
            </a:pPr>
            <a:r>
              <a:rPr lang="en-US" sz="3200" smtClean="0">
                <a:solidFill>
                  <a:schemeClr val="tx2"/>
                </a:solidFill>
                <a:effectLst>
                  <a:outerShdw blurRad="38100" dist="38100" dir="2700000" algn="tl">
                    <a:srgbClr val="000000"/>
                  </a:outerShdw>
                </a:effectLst>
              </a:rPr>
              <a:t>Individual Programs</a:t>
            </a:r>
          </a:p>
          <a:p>
            <a:pPr lvl="1" eaLnBrk="1" hangingPunct="1">
              <a:buFont typeface="Arial" charset="0"/>
              <a:buChar char="–"/>
              <a:defRPr/>
            </a:pPr>
            <a:r>
              <a:rPr lang="en-US" sz="2600" smtClean="0">
                <a:effectLst>
                  <a:outerShdw blurRad="38100" dist="38100" dir="2700000" algn="tl">
                    <a:srgbClr val="000000"/>
                  </a:outerShdw>
                </a:effectLst>
              </a:rPr>
              <a:t>Research, education, center programs</a:t>
            </a:r>
          </a:p>
          <a:p>
            <a:pPr eaLnBrk="1" hangingPunct="1">
              <a:defRPr/>
            </a:pPr>
            <a:r>
              <a:rPr lang="en-US" sz="3200" smtClean="0">
                <a:solidFill>
                  <a:schemeClr val="tx2"/>
                </a:solidFill>
                <a:effectLst>
                  <a:outerShdw blurRad="38100" dist="38100" dir="2700000" algn="tl">
                    <a:srgbClr val="000000"/>
                  </a:outerShdw>
                </a:effectLst>
              </a:rPr>
              <a:t>Priority Areas (Investment Areas for FY)</a:t>
            </a:r>
          </a:p>
          <a:p>
            <a:pPr lvl="1" eaLnBrk="1" hangingPunct="1">
              <a:buFont typeface="Arial" charset="0"/>
              <a:buChar char="–"/>
              <a:defRPr/>
            </a:pPr>
            <a:r>
              <a:rPr lang="en-US" sz="2600" smtClean="0">
                <a:effectLst>
                  <a:outerShdw blurRad="38100" dist="38100" dir="2700000" algn="tl">
                    <a:srgbClr val="000000"/>
                  </a:outerShdw>
                </a:effectLst>
              </a:rPr>
              <a:t>Cross-Programs and Cross-Directorates</a:t>
            </a:r>
          </a:p>
          <a:p>
            <a:pPr eaLnBrk="1" hangingPunct="1">
              <a:defRPr/>
            </a:pPr>
            <a:r>
              <a:rPr lang="en-US" sz="3200" smtClean="0">
                <a:solidFill>
                  <a:schemeClr val="tx2"/>
                </a:solidFill>
                <a:effectLst>
                  <a:outerShdw blurRad="38100" dist="38100" dir="2700000" algn="tl">
                    <a:srgbClr val="000000"/>
                  </a:outerShdw>
                </a:effectLst>
              </a:rPr>
              <a:t>Cross Disciplinary Areas</a:t>
            </a:r>
          </a:p>
          <a:p>
            <a:pPr lvl="1" eaLnBrk="1" hangingPunct="1">
              <a:buFont typeface="Arial" charset="0"/>
              <a:buChar char="–"/>
              <a:defRPr/>
            </a:pPr>
            <a:r>
              <a:rPr lang="en-US" sz="2600" smtClean="0">
                <a:effectLst>
                  <a:outerShdw blurRad="38100" dist="38100" dir="2700000" algn="tl">
                    <a:srgbClr val="000000"/>
                  </a:outerShdw>
                </a:effectLst>
              </a:rPr>
              <a:t>Cross-Programs and Cross-Directorates</a:t>
            </a:r>
            <a:endParaRPr lang="en-US" sz="2800" smtClean="0">
              <a:effectLst>
                <a:outerShdw blurRad="38100" dist="38100" dir="2700000" algn="tl">
                  <a:srgbClr val="000000"/>
                </a:outerShdw>
              </a:effectLst>
            </a:endParaRPr>
          </a:p>
          <a:p>
            <a:pPr eaLnBrk="1" hangingPunct="1">
              <a:defRPr/>
            </a:pPr>
            <a:r>
              <a:rPr lang="en-US" sz="3200" smtClean="0">
                <a:solidFill>
                  <a:schemeClr val="tx2"/>
                </a:solidFill>
                <a:effectLst>
                  <a:outerShdw blurRad="38100" dist="38100" dir="2700000" algn="tl">
                    <a:srgbClr val="000000"/>
                  </a:outerShdw>
                </a:effectLst>
              </a:rPr>
              <a:t>Interagency Programs</a:t>
            </a:r>
          </a:p>
          <a:p>
            <a:pPr lvl="1" eaLnBrk="1" hangingPunct="1">
              <a:buFont typeface="Arial" charset="0"/>
              <a:buChar char="–"/>
              <a:defRPr/>
            </a:pPr>
            <a:r>
              <a:rPr lang="en-US" sz="2800" smtClean="0">
                <a:effectLst>
                  <a:outerShdw blurRad="38100" dist="38100" dir="2700000" algn="tl">
                    <a:srgbClr val="000000"/>
                  </a:outerShdw>
                </a:effectLst>
              </a:rPr>
              <a:t>NSF, and other government agencies</a:t>
            </a:r>
          </a:p>
        </p:txBody>
      </p:sp>
      <p:sp>
        <p:nvSpPr>
          <p:cNvPr id="7172" name="Line 4"/>
          <p:cNvSpPr>
            <a:spLocks noChangeShapeType="1"/>
          </p:cNvSpPr>
          <p:nvPr/>
        </p:nvSpPr>
        <p:spPr bwMode="auto">
          <a:xfrm flipV="1">
            <a:off x="0" y="995363"/>
            <a:ext cx="9144000" cy="0"/>
          </a:xfrm>
          <a:prstGeom prst="line">
            <a:avLst/>
          </a:prstGeom>
          <a:noFill/>
          <a:ln w="50800">
            <a:solidFill>
              <a:srgbClr val="FF0000"/>
            </a:solidFill>
            <a:round/>
            <a:headEnd type="none" w="sm" len="sm"/>
            <a:tailEnd type="none" w="sm" len="sm"/>
          </a:ln>
        </p:spPr>
        <p:txBody>
          <a:bodyPr/>
          <a:lstStyle/>
          <a:p>
            <a:endParaRPr lang="en-US"/>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050"/>
          <p:cNvSpPr>
            <a:spLocks noGrp="1" noChangeArrowheads="1"/>
          </p:cNvSpPr>
          <p:nvPr>
            <p:ph type="title"/>
          </p:nvPr>
        </p:nvSpPr>
        <p:spPr>
          <a:xfrm>
            <a:off x="328613" y="0"/>
            <a:ext cx="8815387" cy="758825"/>
          </a:xfrm>
        </p:spPr>
        <p:txBody>
          <a:bodyPr/>
          <a:lstStyle/>
          <a:p>
            <a:pPr eaLnBrk="1" hangingPunct="1">
              <a:defRPr/>
            </a:pPr>
            <a:r>
              <a:rPr lang="en-US" sz="2800">
                <a:effectLst>
                  <a:outerShdw blurRad="38100" dist="38100" dir="2700000" algn="tl">
                    <a:srgbClr val="000000"/>
                  </a:outerShdw>
                </a:effectLst>
              </a:rPr>
              <a:t>Award (Grant) Types</a:t>
            </a:r>
          </a:p>
        </p:txBody>
      </p:sp>
      <p:sp>
        <p:nvSpPr>
          <p:cNvPr id="772099" name="Rectangle 2051"/>
          <p:cNvSpPr>
            <a:spLocks noGrp="1" noChangeArrowheads="1"/>
          </p:cNvSpPr>
          <p:nvPr>
            <p:ph type="body" idx="1"/>
          </p:nvPr>
        </p:nvSpPr>
        <p:spPr>
          <a:xfrm>
            <a:off x="319088" y="877888"/>
            <a:ext cx="8824912" cy="5653087"/>
          </a:xfrm>
        </p:spPr>
        <p:txBody>
          <a:bodyPr/>
          <a:lstStyle/>
          <a:p>
            <a:pPr lvl="1" eaLnBrk="1" hangingPunct="1">
              <a:lnSpc>
                <a:spcPct val="90000"/>
              </a:lnSpc>
              <a:defRPr/>
            </a:pPr>
            <a:r>
              <a:rPr lang="en-US" sz="2000" dirty="0" smtClean="0">
                <a:effectLst>
                  <a:outerShdw blurRad="38100" dist="38100" dir="2700000" algn="tl">
                    <a:srgbClr val="000000">
                      <a:alpha val="43137"/>
                    </a:srgbClr>
                  </a:outerShdw>
                </a:effectLst>
                <a:latin typeface="+mj-lt"/>
              </a:rPr>
              <a:t>Individual Investigator Initiated Awards</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CAREER Awards</a:t>
            </a:r>
          </a:p>
          <a:p>
            <a:pPr lvl="1" eaLnBrk="1" hangingPunct="1">
              <a:lnSpc>
                <a:spcPct val="90000"/>
              </a:lnSpc>
              <a:defRPr/>
            </a:pPr>
            <a:r>
              <a:rPr lang="en-US" sz="2000" dirty="0">
                <a:effectLst>
                  <a:outerShdw blurRad="38100" dist="38100" dir="2700000" algn="tl">
                    <a:srgbClr val="000000">
                      <a:alpha val="43137"/>
                    </a:srgbClr>
                  </a:outerShdw>
                </a:effectLst>
                <a:latin typeface="+mj-lt"/>
              </a:rPr>
              <a:t>Grants for Rapid Response Research (</a:t>
            </a:r>
            <a:r>
              <a:rPr lang="en-US" sz="2000" dirty="0" smtClean="0">
                <a:effectLst>
                  <a:outerShdw blurRad="38100" dist="38100" dir="2700000" algn="tl">
                    <a:srgbClr val="000000">
                      <a:alpha val="43137"/>
                    </a:srgbClr>
                  </a:outerShdw>
                </a:effectLst>
                <a:latin typeface="+mj-lt"/>
              </a:rPr>
              <a:t>RAPID)</a:t>
            </a:r>
          </a:p>
          <a:p>
            <a:pPr lvl="1" eaLnBrk="1" hangingPunct="1">
              <a:lnSpc>
                <a:spcPct val="90000"/>
              </a:lnSpc>
              <a:defRPr/>
            </a:pPr>
            <a:r>
              <a:rPr lang="en-US" sz="2000" dirty="0" err="1" smtClean="0">
                <a:effectLst>
                  <a:outerShdw blurRad="38100" dist="38100" dir="2700000" algn="tl">
                    <a:srgbClr val="000000">
                      <a:alpha val="43137"/>
                    </a:srgbClr>
                  </a:outerShdw>
                </a:effectLst>
                <a:latin typeface="+mj-lt"/>
              </a:rPr>
              <a:t>EArly</a:t>
            </a:r>
            <a:r>
              <a:rPr lang="en-US" sz="2000" dirty="0" smtClean="0">
                <a:effectLst>
                  <a:outerShdw blurRad="38100" dist="38100" dir="2700000" algn="tl">
                    <a:srgbClr val="000000">
                      <a:alpha val="43137"/>
                    </a:srgbClr>
                  </a:outerShdw>
                </a:effectLst>
                <a:latin typeface="+mj-lt"/>
              </a:rPr>
              <a:t>-concept </a:t>
            </a:r>
            <a:r>
              <a:rPr lang="en-US" sz="2000" dirty="0">
                <a:effectLst>
                  <a:outerShdw blurRad="38100" dist="38100" dir="2700000" algn="tl">
                    <a:srgbClr val="000000">
                      <a:alpha val="43137"/>
                    </a:srgbClr>
                  </a:outerShdw>
                </a:effectLst>
                <a:latin typeface="+mj-lt"/>
              </a:rPr>
              <a:t>Grants for Exploratory Research (EAGER</a:t>
            </a:r>
            <a:r>
              <a:rPr lang="en-US" sz="2000" dirty="0" smtClean="0">
                <a:effectLst>
                  <a:outerShdw blurRad="38100" dist="38100" dir="2700000" algn="tl">
                    <a:srgbClr val="000000">
                      <a:alpha val="43137"/>
                    </a:srgbClr>
                  </a:outerShdw>
                </a:effectLst>
                <a:latin typeface="+mj-lt"/>
              </a:rPr>
              <a:t>)</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Supplements</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Workshops, conference</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Center Awards (e.g. ERCs and STCs, Industry/University, Cooperative Research Centers)</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Small Business Innovation Research (SBIR) and Small Business Technology Transfer (STTR) awards</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Cross-disciplinary or cross-directorate</a:t>
            </a:r>
          </a:p>
          <a:p>
            <a:pPr lvl="2" eaLnBrk="1" hangingPunct="1">
              <a:lnSpc>
                <a:spcPct val="90000"/>
              </a:lnSpc>
              <a:defRPr/>
            </a:pPr>
            <a:r>
              <a:rPr lang="en-US" sz="1600" dirty="0" smtClean="0">
                <a:effectLst>
                  <a:outerShdw blurRad="38100" dist="38100" dir="2700000" algn="tl">
                    <a:srgbClr val="000000">
                      <a:alpha val="43137"/>
                    </a:srgbClr>
                  </a:outerShdw>
                </a:effectLst>
                <a:latin typeface="+mj-lt"/>
              </a:rPr>
              <a:t>GOALI (Grant Opportunities for Academic Liaison with Industry)</a:t>
            </a:r>
          </a:p>
          <a:p>
            <a:pPr lvl="2" eaLnBrk="1" hangingPunct="1">
              <a:lnSpc>
                <a:spcPct val="90000"/>
              </a:lnSpc>
              <a:defRPr/>
            </a:pPr>
            <a:r>
              <a:rPr lang="en-US" sz="1600" dirty="0" smtClean="0">
                <a:effectLst>
                  <a:outerShdw blurRad="38100" dist="38100" dir="2700000" algn="tl">
                    <a:srgbClr val="000000">
                      <a:alpha val="43137"/>
                    </a:srgbClr>
                  </a:outerShdw>
                </a:effectLst>
                <a:latin typeface="+mj-lt"/>
              </a:rPr>
              <a:t>Partnerships for Innovation</a:t>
            </a:r>
          </a:p>
          <a:p>
            <a:pPr lvl="2" eaLnBrk="1" hangingPunct="1">
              <a:lnSpc>
                <a:spcPct val="90000"/>
              </a:lnSpc>
              <a:defRPr/>
            </a:pPr>
            <a:r>
              <a:rPr lang="en-US" sz="1600" dirty="0" smtClean="0">
                <a:effectLst>
                  <a:outerShdw blurRad="38100" dist="38100" dir="2700000" algn="tl">
                    <a:srgbClr val="000000">
                      <a:alpha val="43137"/>
                    </a:srgbClr>
                  </a:outerShdw>
                </a:effectLst>
                <a:latin typeface="+mj-lt"/>
              </a:rPr>
              <a:t>IGERT (Integrative Graduate Education and Research Traineeship)</a:t>
            </a:r>
          </a:p>
          <a:p>
            <a:pPr lvl="2" eaLnBrk="1" hangingPunct="1">
              <a:lnSpc>
                <a:spcPct val="90000"/>
              </a:lnSpc>
              <a:defRPr/>
            </a:pPr>
            <a:r>
              <a:rPr lang="en-US" sz="1600" dirty="0" smtClean="0">
                <a:effectLst>
                  <a:outerShdw blurRad="38100" dist="38100" dir="2700000" algn="tl">
                    <a:srgbClr val="000000">
                      <a:alpha val="43137"/>
                    </a:srgbClr>
                  </a:outerShdw>
                </a:effectLst>
                <a:latin typeface="+mj-lt"/>
              </a:rPr>
              <a:t>EFRI (Emerging Frontiers in Research and Innovation)</a:t>
            </a:r>
          </a:p>
          <a:p>
            <a:pPr lvl="2" eaLnBrk="1" hangingPunct="1">
              <a:lnSpc>
                <a:spcPct val="90000"/>
              </a:lnSpc>
              <a:defRPr/>
            </a:pPr>
            <a:r>
              <a:rPr lang="en-US" sz="1600" dirty="0" smtClean="0">
                <a:effectLst>
                  <a:outerShdw blurRad="38100" dist="38100" dir="2700000" algn="tl">
                    <a:srgbClr val="000000">
                      <a:alpha val="43137"/>
                    </a:srgbClr>
                  </a:outerShdw>
                </a:effectLst>
                <a:latin typeface="+mj-lt"/>
              </a:rPr>
              <a:t>ADVANCE</a:t>
            </a:r>
          </a:p>
          <a:p>
            <a:pPr lvl="2" eaLnBrk="1" hangingPunct="1">
              <a:lnSpc>
                <a:spcPct val="90000"/>
              </a:lnSpc>
              <a:defRPr/>
            </a:pPr>
            <a:r>
              <a:rPr lang="en-US" sz="1600" dirty="0" smtClean="0">
                <a:effectLst>
                  <a:outerShdw blurRad="38100" dist="38100" dir="2700000" algn="tl">
                    <a:srgbClr val="000000">
                      <a:alpha val="43137"/>
                    </a:srgbClr>
                  </a:outerShdw>
                </a:effectLst>
                <a:latin typeface="+mj-lt"/>
              </a:rPr>
              <a:t>MRI</a:t>
            </a:r>
          </a:p>
          <a:p>
            <a:pPr lvl="1" eaLnBrk="1" hangingPunct="1">
              <a:lnSpc>
                <a:spcPct val="90000"/>
              </a:lnSpc>
              <a:defRPr/>
            </a:pPr>
            <a:r>
              <a:rPr lang="en-US" sz="2000" dirty="0" smtClean="0">
                <a:effectLst>
                  <a:outerShdw blurRad="38100" dist="38100" dir="2700000" algn="tl">
                    <a:srgbClr val="000000">
                      <a:alpha val="43137"/>
                    </a:srgbClr>
                  </a:outerShdw>
                </a:effectLst>
                <a:latin typeface="+mj-lt"/>
              </a:rPr>
              <a:t>Specific Solicitation Awards</a:t>
            </a:r>
          </a:p>
          <a:p>
            <a:pPr lvl="2" eaLnBrk="1" hangingPunct="1">
              <a:lnSpc>
                <a:spcPct val="90000"/>
              </a:lnSpc>
              <a:defRPr/>
            </a:pPr>
            <a:r>
              <a:rPr lang="en-US" sz="2000" dirty="0" smtClean="0">
                <a:effectLst>
                  <a:outerShdw blurRad="38100" dist="38100" dir="2700000" algn="tl">
                    <a:srgbClr val="000000">
                      <a:alpha val="43137"/>
                    </a:srgbClr>
                  </a:outerShdw>
                </a:effectLst>
                <a:latin typeface="+mj-lt"/>
              </a:rPr>
              <a:t>NSF solicitations, Interagency solicitations</a:t>
            </a:r>
          </a:p>
          <a:p>
            <a:pPr lvl="1" eaLnBrk="1" hangingPunct="1">
              <a:lnSpc>
                <a:spcPct val="90000"/>
              </a:lnSpc>
              <a:defRPr/>
            </a:pPr>
            <a:endParaRPr lang="en-US" sz="2400" b="1" dirty="0" smtClean="0">
              <a:effectLst>
                <a:outerShdw blurRad="38100" dist="38100" dir="2700000" algn="tl">
                  <a:srgbClr val="000000"/>
                </a:outerShdw>
              </a:effectLst>
            </a:endParaRPr>
          </a:p>
          <a:p>
            <a:pPr eaLnBrk="1" hangingPunct="1">
              <a:lnSpc>
                <a:spcPct val="90000"/>
              </a:lnSpc>
              <a:defRPr/>
            </a:pPr>
            <a:endParaRPr lang="en-US" sz="2400" dirty="0" smtClean="0">
              <a:solidFill>
                <a:schemeClr val="tx2"/>
              </a:solidFill>
              <a:effectLst>
                <a:outerShdw blurRad="38100" dist="38100" dir="2700000" algn="tl">
                  <a:srgbClr val="000000"/>
                </a:outerShdw>
              </a:effectLst>
            </a:endParaRPr>
          </a:p>
        </p:txBody>
      </p:sp>
      <p:sp>
        <p:nvSpPr>
          <p:cNvPr id="9220" name="Line 2052"/>
          <p:cNvSpPr>
            <a:spLocks noChangeShapeType="1"/>
          </p:cNvSpPr>
          <p:nvPr/>
        </p:nvSpPr>
        <p:spPr bwMode="auto">
          <a:xfrm flipV="1">
            <a:off x="0" y="865188"/>
            <a:ext cx="9144000" cy="0"/>
          </a:xfrm>
          <a:prstGeom prst="line">
            <a:avLst/>
          </a:prstGeom>
          <a:noFill/>
          <a:ln w="50800">
            <a:solidFill>
              <a:srgbClr val="FF0000"/>
            </a:solidFill>
            <a:round/>
            <a:headEnd type="none" w="sm" len="sm"/>
            <a:tailEnd type="none" w="sm" len="sm"/>
          </a:ln>
        </p:spPr>
        <p:txBody>
          <a:bodyPr/>
          <a:lstStyle/>
          <a:p>
            <a:endParaRPr lang="en-US"/>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sidebars">
  <a:themeElements>
    <a:clrScheme name="">
      <a:dk1>
        <a:srgbClr val="00279F"/>
      </a:dk1>
      <a:lt1>
        <a:srgbClr val="FFFFFF"/>
      </a:lt1>
      <a:dk2>
        <a:srgbClr val="00279F"/>
      </a:dk2>
      <a:lt2>
        <a:srgbClr val="FFFF00"/>
      </a:lt2>
      <a:accent1>
        <a:srgbClr val="F57B49"/>
      </a:accent1>
      <a:accent2>
        <a:srgbClr val="FF00FF"/>
      </a:accent2>
      <a:accent3>
        <a:srgbClr val="AAACCD"/>
      </a:accent3>
      <a:accent4>
        <a:srgbClr val="DADADA"/>
      </a:accent4>
      <a:accent5>
        <a:srgbClr val="F9BFB1"/>
      </a:accent5>
      <a:accent6>
        <a:srgbClr val="E700E7"/>
      </a:accent6>
      <a:hlink>
        <a:srgbClr val="FF0000"/>
      </a:hlink>
      <a:folHlink>
        <a:srgbClr val="919191"/>
      </a:folHlink>
    </a:clrScheme>
    <a:fontScheme name="sideb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idebar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ide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sidebar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idebar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idebar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idebar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sidebar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279F"/>
    </a:dk1>
    <a:lt1>
      <a:srgbClr val="FFFFFF"/>
    </a:lt1>
    <a:dk2>
      <a:srgbClr val="00279F"/>
    </a:dk2>
    <a:lt2>
      <a:srgbClr val="FFFF00"/>
    </a:lt2>
    <a:accent1>
      <a:srgbClr val="F57B49"/>
    </a:accent1>
    <a:accent2>
      <a:srgbClr val="FF00FF"/>
    </a:accent2>
    <a:accent3>
      <a:srgbClr val="AAACCD"/>
    </a:accent3>
    <a:accent4>
      <a:srgbClr val="DADADA"/>
    </a:accent4>
    <a:accent5>
      <a:srgbClr val="F9BFB1"/>
    </a:accent5>
    <a:accent6>
      <a:srgbClr val="E700E7"/>
    </a:accent6>
    <a:hlink>
      <a:srgbClr val="FF0000"/>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sidebars.ppt</Template>
  <TotalTime>103</TotalTime>
  <Pages>14</Pages>
  <Words>1224</Words>
  <Application>Microsoft Office PowerPoint</Application>
  <PresentationFormat>Overhead</PresentationFormat>
  <Paragraphs>231</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sidebars</vt:lpstr>
      <vt:lpstr>NSF and Funding Opportunities</vt:lpstr>
      <vt:lpstr>NSF, Cross-directorate and Interagency Activities</vt:lpstr>
      <vt:lpstr>Outline</vt:lpstr>
      <vt:lpstr>NSF Vision</vt:lpstr>
      <vt:lpstr>Overview</vt:lpstr>
      <vt:lpstr>NSF Support as a Percent of  Total US Federal Support for Academic Basic Research in Selected Fields</vt:lpstr>
      <vt:lpstr>NSF Disciplines &amp; Structure</vt:lpstr>
      <vt:lpstr>Funding Opportunities at NSF</vt:lpstr>
      <vt:lpstr>Award (Grant) Types</vt:lpstr>
      <vt:lpstr>NSF Merit Review Criteria</vt:lpstr>
      <vt:lpstr>What is the intellectual merit of the proposed activity?</vt:lpstr>
      <vt:lpstr>What are the broader impacts of the proposed activity?</vt:lpstr>
      <vt:lpstr>Tips for Successful Proposal Writing </vt:lpstr>
      <vt:lpstr>Slide 14</vt:lpstr>
      <vt:lpstr>Broadening Participation Research Initiation Grants in Engineering (BRIGE)</vt:lpstr>
      <vt:lpstr>Early-Concept Grants for Exploratory Research (EAGER)</vt:lpstr>
      <vt:lpstr>Grants for Rapid Response Research (RAPID)</vt:lpstr>
      <vt:lpstr>Emerging Frontiers in Research and Innovation (EFRI)</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Science Foundation Fiscal Year 1997 Budget Request</dc:title>
  <dc:creator>Office of the Director</dc:creator>
  <cp:lastModifiedBy>Semahat S. Demir</cp:lastModifiedBy>
  <cp:revision>720</cp:revision>
  <cp:lastPrinted>2000-03-15T17:43:22Z</cp:lastPrinted>
  <dcterms:created xsi:type="dcterms:W3CDTF">1996-03-20T14:41:26Z</dcterms:created>
  <dcterms:modified xsi:type="dcterms:W3CDTF">2010-03-18T21:16:36Z</dcterms:modified>
</cp:coreProperties>
</file>