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</p:sldMasterIdLst>
  <p:notesMasterIdLst>
    <p:notesMasterId r:id="rId37"/>
  </p:notesMasterIdLst>
  <p:sldIdLst>
    <p:sldId id="256" r:id="rId19"/>
    <p:sldId id="269" r:id="rId20"/>
    <p:sldId id="270" r:id="rId21"/>
    <p:sldId id="271" r:id="rId22"/>
    <p:sldId id="272" r:id="rId23"/>
    <p:sldId id="273" r:id="rId24"/>
    <p:sldId id="261" r:id="rId25"/>
    <p:sldId id="257" r:id="rId26"/>
    <p:sldId id="258" r:id="rId27"/>
    <p:sldId id="259" r:id="rId28"/>
    <p:sldId id="260" r:id="rId29"/>
    <p:sldId id="262" r:id="rId30"/>
    <p:sldId id="263" r:id="rId31"/>
    <p:sldId id="264" r:id="rId32"/>
    <p:sldId id="265" r:id="rId33"/>
    <p:sldId id="266" r:id="rId34"/>
    <p:sldId id="267" r:id="rId35"/>
    <p:sldId id="268" r:id="rId36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5pPr>
    <a:lvl6pPr marL="2286000" algn="l" defTabSz="4572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6pPr>
    <a:lvl7pPr marL="2743200" algn="l" defTabSz="4572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7pPr>
    <a:lvl8pPr marL="3200400" algn="l" defTabSz="4572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8pPr>
    <a:lvl9pPr marL="3657600" algn="l" defTabSz="457200" rtl="0" eaLnBrk="1" latinLnBrk="0" hangingPunct="1">
      <a:defRPr sz="4200" kern="1200">
        <a:solidFill>
          <a:srgbClr val="414141"/>
        </a:solidFill>
        <a:latin typeface="Gill Sans Light" charset="0"/>
        <a:ea typeface="ヒラギノ角ゴ ProN W3" charset="0"/>
        <a:cs typeface="ヒラギノ角ゴ ProN W3" charset="0"/>
        <a:sym typeface="Gill Sans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92" y="-1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835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Objectives: 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	Department of Defense - technology tooled to their specs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	Bill &amp; Melinda Gates - social improvement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	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RFP: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	What are your next technological challenges?  Is this requested in the RFP or are you re-tooling your device to fit their criteria</a:t>
            </a: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Timing: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	Application to Award - 1 month to 10 months.  What should you have accomplished in that time frame?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36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585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6438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331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77560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56400" y="2820988"/>
            <a:ext cx="287020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79000" y="2820988"/>
            <a:ext cx="287020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5424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1331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3019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68130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81198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698148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474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355600"/>
            <a:ext cx="3073400" cy="770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355600"/>
            <a:ext cx="9067800" cy="770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328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123825"/>
            <a:ext cx="3073400" cy="927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23825"/>
            <a:ext cx="9067800" cy="927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582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36320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405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348186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187700"/>
            <a:ext cx="60706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187700"/>
            <a:ext cx="60706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0809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1814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0123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724841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0446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31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665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7500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0"/>
            <a:ext cx="307340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0"/>
            <a:ext cx="906780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20173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6063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59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67640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017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5916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853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36209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4082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058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25580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34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740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117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4683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32857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820988"/>
            <a:ext cx="287020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820988"/>
            <a:ext cx="287020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2105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97750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3704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176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55067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40023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19841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05206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123825"/>
            <a:ext cx="3073400" cy="927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23825"/>
            <a:ext cx="9067800" cy="927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9853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7817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9614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90869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4876800"/>
            <a:ext cx="2870200" cy="129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34612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9749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92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820988"/>
            <a:ext cx="287020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8200" y="2820988"/>
            <a:ext cx="2870200" cy="6573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7628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30515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55429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23585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4920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5200" y="1384300"/>
            <a:ext cx="14732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384300"/>
            <a:ext cx="4267200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8037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9122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5976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962158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35932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150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56076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1088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221647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38728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754000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6139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051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091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8330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04675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1305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76982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37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52328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04360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1090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288157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1616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508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6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3392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7781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400045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3871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2213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33525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649699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073771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08761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26271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6903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38653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838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12768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029373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1272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61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5155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765547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72420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923060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8151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66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5001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5624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988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123825"/>
            <a:ext cx="3073400" cy="927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23825"/>
            <a:ext cx="9067800" cy="927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489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97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0352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97587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744788"/>
            <a:ext cx="6070600" cy="6726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44788"/>
            <a:ext cx="6070600" cy="6726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522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503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474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7863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481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4631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26751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676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123825"/>
            <a:ext cx="3073400" cy="934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123825"/>
            <a:ext cx="9067800" cy="934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1965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208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312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21118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310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18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19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3581400"/>
            <a:ext cx="607060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581400"/>
            <a:ext cx="6070600" cy="4483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999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2721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91764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2361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174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387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3859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259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8217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4000"/>
            <a:ext cx="6070600" cy="923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5110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780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835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41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32952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3624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965482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07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54000"/>
            <a:ext cx="3073400" cy="92329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54000"/>
            <a:ext cx="9067800" cy="923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1654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284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155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55306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60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5052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6976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9470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4579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59889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9211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5490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965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894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953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03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61622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8135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00338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5188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00247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177569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879460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8647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276475"/>
            <a:ext cx="3073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76475"/>
            <a:ext cx="906780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4762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295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19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16648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68073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0481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3175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710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15088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887406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8912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781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113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161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2516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435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523577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077200"/>
            <a:ext cx="6070600" cy="120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403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940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4573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25159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81287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86555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0639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6832600"/>
            <a:ext cx="3073400" cy="2451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6832600"/>
            <a:ext cx="9067800" cy="2451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26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55600"/>
            <a:ext cx="122936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581400"/>
            <a:ext cx="122936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3825"/>
            <a:ext cx="122936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56400" y="2820988"/>
            <a:ext cx="58928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4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6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46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27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184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41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09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55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0"/>
            <a:ext cx="122936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3187700"/>
            <a:ext cx="122936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4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6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46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27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184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41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09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55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3825"/>
            <a:ext cx="122936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820988"/>
            <a:ext cx="58928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4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6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46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27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184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41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09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55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384300"/>
            <a:ext cx="5892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4876800"/>
            <a:ext cx="5892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4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25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06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87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4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25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06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87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4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25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06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87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254000"/>
            <a:ext cx="12293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44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725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1106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87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3825"/>
            <a:ext cx="122936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820988"/>
            <a:ext cx="5892800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4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6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46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27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184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41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09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55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123825"/>
            <a:ext cx="12293600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744788"/>
            <a:ext cx="12293600" cy="67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4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65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46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272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1844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416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0988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556000" indent="-304800" algn="l" rtl="0" fontAlgn="base"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3225800"/>
            <a:ext cx="122936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968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540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112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254000"/>
            <a:ext cx="12293600" cy="923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04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584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65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46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272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1844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416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0988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556000" indent="-304800" algn="l" rtl="0" fontAlgn="base">
        <a:lnSpc>
          <a:spcPct val="120000"/>
        </a:lnSpc>
        <a:spcBef>
          <a:spcPts val="3800"/>
        </a:spcBef>
        <a:spcAft>
          <a:spcPct val="0"/>
        </a:spcAft>
        <a:buClr>
          <a:srgbClr val="414141"/>
        </a:buClr>
        <a:buSzPct val="81000"/>
        <a:buFont typeface="Gill Sans Light" charset="0"/>
        <a:buChar char="•"/>
        <a:defRPr sz="46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968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540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112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7416800"/>
            <a:ext cx="12293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marL="396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968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9540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4112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8684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3256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7828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2400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97288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6832600"/>
            <a:ext cx="122936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title style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077200"/>
            <a:ext cx="122936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 Light" charset="0"/>
              </a:rPr>
              <a:t>Click to edit Master text styles</a:t>
            </a:r>
          </a:p>
          <a:p>
            <a:pPr lvl="1"/>
            <a:r>
              <a:rPr lang="en-US">
                <a:sym typeface="Gill Sans Light" charset="0"/>
              </a:rPr>
              <a:t>Second level</a:t>
            </a:r>
          </a:p>
          <a:p>
            <a:pPr lvl="2"/>
            <a:r>
              <a:rPr lang="en-US">
                <a:sym typeface="Gill Sans Light" charset="0"/>
              </a:rPr>
              <a:t>Third level</a:t>
            </a:r>
          </a:p>
          <a:p>
            <a:pPr lvl="3"/>
            <a:r>
              <a:rPr lang="en-US">
                <a:sym typeface="Gill Sans Light" charset="0"/>
              </a:rPr>
              <a:t>Fourth level</a:t>
            </a:r>
          </a:p>
          <a:p>
            <a:pPr lvl="4"/>
            <a:r>
              <a:rPr lang="en-US">
                <a:sym typeface="Gill Sans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+mj-lt"/>
          <a:ea typeface="+mj-ea"/>
          <a:cs typeface="+mj-cs"/>
          <a:sym typeface="Gill Sans Light" charset="0"/>
        </a:defRPr>
      </a:lvl1pPr>
      <a:lvl2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2pPr>
      <a:lvl3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3pPr>
      <a:lvl4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4pPr>
      <a:lvl5pPr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>
          <a:solidFill>
            <a:schemeClr val="tx1"/>
          </a:solidFill>
          <a:latin typeface="Gill Sans Light" charset="0"/>
          <a:ea typeface="ヒラギノ角ゴ ProN W3" charset="0"/>
          <a:cs typeface="ヒラギノ角ゴ ProN W3" charset="0"/>
          <a:sym typeface="Gill Sans Light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1pPr>
      <a:lvl2pPr marL="406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2pPr>
      <a:lvl3pPr marL="863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3pPr>
      <a:lvl4pPr marL="1320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4pPr>
      <a:lvl5pPr marL="17780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yn.com/sbi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www.zyn.com/sbir/" TargetMode="External"/><Relationship Id="rId4" Type="http://schemas.openxmlformats.org/officeDocument/2006/relationships/hyperlink" Target="http://grants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bir.gov" TargetMode="External"/><Relationship Id="rId4" Type="http://schemas.openxmlformats.org/officeDocument/2006/relationships/hyperlink" Target="http://www.zyn.com/sbir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12293600" cy="3276600"/>
          </a:xfrm>
          <a:ln/>
        </p:spPr>
        <p:txBody>
          <a:bodyPr/>
          <a:lstStyle/>
          <a:p>
            <a:r>
              <a:rPr lang="en-US">
                <a:latin typeface="Gill Sans" charset="0"/>
                <a:cs typeface="Gill Sans" charset="0"/>
                <a:sym typeface="Gill Sans" charset="0"/>
              </a:rPr>
              <a:t>NON-DILUTIVE FUNDING</a:t>
            </a:r>
            <a:endParaRPr lang="en-US">
              <a:latin typeface="Gill Sans" charset="0"/>
              <a:sym typeface="Gill Sans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4000" y="3810000"/>
            <a:ext cx="12293600" cy="3733800"/>
          </a:xfrm>
          <a:ln/>
        </p:spPr>
        <p:txBody>
          <a:bodyPr/>
          <a:lstStyle/>
          <a:p>
            <a:r>
              <a:rPr lang="en-US"/>
              <a:t>Julie Turner Collins</a:t>
            </a:r>
          </a:p>
          <a:p>
            <a:r>
              <a:rPr lang="en-US"/>
              <a:t>ATDC/SBIR GA</a:t>
            </a:r>
          </a:p>
          <a:p>
            <a:r>
              <a:rPr lang="en-US"/>
              <a:t> 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787400" y="5943600"/>
            <a:ext cx="12001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/>
            <a:r>
              <a:rPr lang="en-US" sz="38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SBIR</a:t>
            </a:r>
            <a:r>
              <a:rPr lang="en-US" sz="38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 – Small Business Innovation Research </a:t>
            </a:r>
            <a:endParaRPr lang="en-US">
              <a:solidFill>
                <a:schemeClr val="tx1"/>
              </a:solidFill>
              <a:ea typeface="ＭＳ Ｐゴシック" charset="0"/>
              <a:cs typeface="Gill Sans Light" charset="0"/>
            </a:endParaRPr>
          </a:p>
          <a:p>
            <a:pPr marL="342900" indent="-342900"/>
            <a:r>
              <a:rPr lang="en-US" sz="38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STTR</a:t>
            </a:r>
            <a:r>
              <a:rPr lang="en-US" sz="38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 – SBIR Technology Transfer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12293600" cy="1841500"/>
          </a:xfrm>
          <a:ln/>
        </p:spPr>
        <p:txBody>
          <a:bodyPr/>
          <a:lstStyle/>
          <a:p>
            <a:r>
              <a:rPr lang="en-US"/>
              <a:t>SOLICITATIONS</a:t>
            </a:r>
          </a:p>
        </p:txBody>
      </p:sp>
      <p:graphicFrame>
        <p:nvGraphicFramePr>
          <p:cNvPr id="30724" name="Group 4"/>
          <p:cNvGraphicFramePr>
            <a:graphicFrameLocks noGrp="1"/>
          </p:cNvGraphicFramePr>
          <p:nvPr/>
        </p:nvGraphicFramePr>
        <p:xfrm>
          <a:off x="1701800" y="2090738"/>
          <a:ext cx="9539288" cy="6213476"/>
        </p:xfrm>
        <a:graphic>
          <a:graphicData uri="http://schemas.openxmlformats.org/drawingml/2006/table">
            <a:tbl>
              <a:tblPr/>
              <a:tblGrid>
                <a:gridCol w="2384425"/>
                <a:gridCol w="2386013"/>
                <a:gridCol w="2384425"/>
                <a:gridCol w="2384425"/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latin typeface="Gill Sans Light" charset="0"/>
                        <a:ea typeface="ヒラギノ角ゴ ProN W3" charset="0"/>
                        <a:cs typeface="ヒラギノ角ゴ ProN W3" charset="0"/>
                        <a:sym typeface="Gill Sans Light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Open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Submit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Close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NIH SBIR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Contracts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Aug-12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Aug-12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Nov-12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NSF SBIR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Mar-12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May-12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Jun-12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DoD SBIR 2012.2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24-Apr-12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24-May-12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27-Jun-12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4D4D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DoD STTR 2011.A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26-Jan-12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27-Feb-12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28-Mar-12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NSF STTR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Jul-12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Oct-12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Nov-12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NIH SBIR/STTR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Jan-12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Mar-12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5-Apr-12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5-Aug-12</a:t>
                      </a:r>
                    </a:p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5-Dec-12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0" name="Rectangle 100"/>
          <p:cNvSpPr>
            <a:spLocks/>
          </p:cNvSpPr>
          <p:nvPr/>
        </p:nvSpPr>
        <p:spPr bwMode="auto">
          <a:xfrm>
            <a:off x="4578350" y="85598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u="sng">
                <a:solidFill>
                  <a:srgbClr val="009999"/>
                </a:solidFill>
                <a:ea typeface="ＭＳ Ｐゴシック" charset="0"/>
                <a:cs typeface="Gill Sans Light" charset="0"/>
                <a:hlinkClick r:id="rId4"/>
              </a:rPr>
              <a:t>www.zyn.com/sbir</a:t>
            </a:r>
            <a:endParaRPr lang="en-US" u="sng">
              <a:solidFill>
                <a:srgbClr val="009999"/>
              </a:solidFill>
              <a:ea typeface="ＭＳ Ｐゴシック" charset="0"/>
              <a:cs typeface="Gill Sans Light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762000"/>
            <a:ext cx="12293600" cy="7175500"/>
          </a:xfrm>
          <a:ln/>
        </p:spPr>
        <p:txBody>
          <a:bodyPr/>
          <a:lstStyle/>
          <a:p>
            <a:r>
              <a:rPr lang="en-US" sz="6000" dirty="0"/>
              <a:t>NOT JUST A FUNDING MECHANISM</a:t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PART OF YOUR FUNDING STRATEGY</a:t>
            </a:r>
            <a:br>
              <a:rPr lang="en-US" sz="6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SBIR</a:t>
            </a:r>
            <a:r>
              <a:rPr lang="en-US" dirty="0">
                <a:latin typeface="Gill Sans" charset="0"/>
                <a:sym typeface="Gill Sans" charset="0"/>
              </a:rPr>
              <a:t>			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 </a:t>
            </a:r>
            <a:r>
              <a:rPr lang="en-US" dirty="0">
                <a:latin typeface="Gill Sans" charset="0"/>
                <a:sym typeface="Gill Sans" charset="0"/>
              </a:rPr>
              <a:t>	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Angel     </a:t>
            </a:r>
            <a:r>
              <a:rPr lang="en-US" dirty="0">
                <a:latin typeface="Gill Sans" charset="0"/>
                <a:sym typeface="Gill Sans" charset="0"/>
              </a:rPr>
              <a:t>		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VC</a:t>
            </a:r>
            <a:endParaRPr lang="en-US" dirty="0">
              <a:latin typeface="Gill Sans" charset="0"/>
              <a:sym typeface="Gill Sans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987800" y="6480568"/>
            <a:ext cx="5664200" cy="682232"/>
            <a:chOff x="0" y="0"/>
            <a:chExt cx="2968" cy="520"/>
          </a:xfrm>
        </p:grpSpPr>
        <p:sp>
          <p:nvSpPr>
            <p:cNvPr id="31749" name="AutoShape 5"/>
            <p:cNvSpPr>
              <a:spLocks/>
            </p:cNvSpPr>
            <p:nvPr/>
          </p:nvSpPr>
          <p:spPr bwMode="auto">
            <a:xfrm>
              <a:off x="0" y="0"/>
              <a:ext cx="444" cy="520"/>
            </a:xfrm>
            <a:prstGeom prst="rightArrow">
              <a:avLst>
                <a:gd name="adj1" fmla="val 50000"/>
                <a:gd name="adj2" fmla="val 5832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0" name="AutoShape 6"/>
            <p:cNvSpPr>
              <a:spLocks/>
            </p:cNvSpPr>
            <p:nvPr/>
          </p:nvSpPr>
          <p:spPr bwMode="auto">
            <a:xfrm>
              <a:off x="2523" y="0"/>
              <a:ext cx="445" cy="520"/>
            </a:xfrm>
            <a:prstGeom prst="rightArrow">
              <a:avLst>
                <a:gd name="adj1" fmla="val 50000"/>
                <a:gd name="adj2" fmla="val 5832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FASTTRACK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2820988"/>
            <a:ext cx="6070600" cy="6573837"/>
          </a:xfrm>
          <a:ln/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sz="3200" u="sng"/>
              <a:t>WHAT IS FASTTRACK?</a:t>
            </a:r>
          </a:p>
          <a:p>
            <a:pPr>
              <a:lnSpc>
                <a:spcPct val="50000"/>
              </a:lnSpc>
            </a:pPr>
            <a:r>
              <a:rPr lang="en-US" sz="3200"/>
              <a:t>PHASE I &amp; II combined</a:t>
            </a:r>
          </a:p>
          <a:p>
            <a:pPr>
              <a:lnSpc>
                <a:spcPct val="50000"/>
              </a:lnSpc>
            </a:pPr>
            <a:r>
              <a:rPr lang="en-US" sz="3200"/>
              <a:t>Not all agencies allow</a:t>
            </a:r>
          </a:p>
        </p:txBody>
      </p:sp>
      <p:sp>
        <p:nvSpPr>
          <p:cNvPr id="32773" name="Rectangle 5"/>
          <p:cNvSpPr>
            <a:spLocks/>
          </p:cNvSpPr>
          <p:nvPr/>
        </p:nvSpPr>
        <p:spPr bwMode="auto">
          <a:xfrm>
            <a:off x="6642100" y="2584450"/>
            <a:ext cx="6083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04800" indent="-304800" algn="l">
              <a:lnSpc>
                <a:spcPct val="50000"/>
              </a:lnSpc>
              <a:spcBef>
                <a:spcPts val="3800"/>
              </a:spcBef>
            </a:pPr>
            <a:r>
              <a:rPr lang="en-US" sz="3200" u="sng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PROS</a:t>
            </a:r>
          </a:p>
          <a:p>
            <a:pPr marL="304800" indent="-304800" algn="l">
              <a:lnSpc>
                <a:spcPct val="5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No Phase II application</a:t>
            </a:r>
          </a:p>
          <a:p>
            <a:pPr marL="304800" indent="-304800" algn="l">
              <a:lnSpc>
                <a:spcPct val="5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Farther along in development</a:t>
            </a:r>
          </a:p>
          <a:p>
            <a:pPr marL="304800" indent="-304800" algn="l">
              <a:lnSpc>
                <a:spcPct val="50000"/>
              </a:lnSpc>
              <a:spcBef>
                <a:spcPts val="3800"/>
              </a:spcBef>
            </a:pPr>
            <a:endParaRPr lang="en-US" sz="3200" u="sng">
              <a:solidFill>
                <a:schemeClr val="tx1"/>
              </a:solidFill>
              <a:ea typeface="ＭＳ Ｐゴシック" charset="0"/>
              <a:cs typeface="Gill Sans Light" charset="0"/>
            </a:endParaRPr>
          </a:p>
          <a:p>
            <a:pPr marL="304800" indent="-304800" algn="l">
              <a:lnSpc>
                <a:spcPct val="50000"/>
              </a:lnSpc>
              <a:spcBef>
                <a:spcPts val="3800"/>
              </a:spcBef>
            </a:pPr>
            <a:r>
              <a:rPr lang="en-US" sz="3200" u="sng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CONS</a:t>
            </a:r>
          </a:p>
          <a:p>
            <a:pPr marL="304800" indent="-304800" algn="l">
              <a:lnSpc>
                <a:spcPct val="5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Few awarded</a:t>
            </a:r>
          </a:p>
          <a:p>
            <a:pPr marL="304800" indent="-304800" algn="l">
              <a:lnSpc>
                <a:spcPct val="5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Previous grant awardee</a:t>
            </a:r>
          </a:p>
          <a:p>
            <a:pPr marL="304800" indent="-304800" algn="l">
              <a:lnSpc>
                <a:spcPct val="50000"/>
              </a:lnSpc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Phase I still evaluated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95300"/>
            <a:ext cx="12293600" cy="2438400"/>
          </a:xfrm>
          <a:ln/>
        </p:spPr>
        <p:txBody>
          <a:bodyPr/>
          <a:lstStyle/>
          <a:p>
            <a:r>
              <a:rPr lang="en-US"/>
              <a:t>WHEN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0900" y="2463800"/>
            <a:ext cx="11290300" cy="5842000"/>
          </a:xfrm>
          <a:ln/>
        </p:spPr>
        <p:txBody>
          <a:bodyPr/>
          <a:lstStyle/>
          <a:p>
            <a:pPr marL="635000" lvl="1"/>
            <a:r>
              <a:rPr lang="en-US">
                <a:latin typeface="Gill Sans" charset="0"/>
                <a:cs typeface="Gill Sans" charset="0"/>
                <a:sym typeface="Gill Sans" charset="0"/>
              </a:rPr>
              <a:t>In the product life-cycle?</a:t>
            </a:r>
            <a:r>
              <a:rPr lang="en-US">
                <a:latin typeface="Gill Sans" charset="0"/>
                <a:sym typeface="Gill Sans" charset="0"/>
              </a:rPr>
              <a:t/>
            </a:r>
            <a:br>
              <a:rPr lang="en-US">
                <a:latin typeface="Gill Sans" charset="0"/>
                <a:sym typeface="Gill Sans" charset="0"/>
              </a:rPr>
            </a:br>
            <a:r>
              <a:rPr lang="en-US">
                <a:latin typeface="Gill Sans" charset="0"/>
                <a:sym typeface="Gill Sans" charset="0"/>
              </a:rPr>
              <a:t>	</a:t>
            </a:r>
            <a:r>
              <a:rPr lang="en-US"/>
              <a:t>Proof of Concept to Alpha Prototype</a:t>
            </a:r>
            <a:br>
              <a:rPr lang="en-US"/>
            </a:br>
            <a:r>
              <a:rPr lang="en-US"/>
              <a:t>	Product 2.0 to Product 3.0</a:t>
            </a:r>
          </a:p>
          <a:p>
            <a:r>
              <a:rPr lang="en-US">
                <a:latin typeface="Gill Sans" charset="0"/>
                <a:sym typeface="Gill Sans" charset="0"/>
              </a:rPr>
              <a:t>	</a:t>
            </a:r>
            <a:r>
              <a:rPr lang="en-US">
                <a:latin typeface="Gill Sans" charset="0"/>
                <a:cs typeface="Gill Sans" charset="0"/>
                <a:sym typeface="Gill Sans" charset="0"/>
              </a:rPr>
              <a:t>To apply?</a:t>
            </a:r>
            <a:r>
              <a:rPr lang="en-US">
                <a:latin typeface="Gill Sans" charset="0"/>
                <a:sym typeface="Gill Sans" charset="0"/>
              </a:rPr>
              <a:t/>
            </a:r>
            <a:br>
              <a:rPr lang="en-US">
                <a:latin typeface="Gill Sans" charset="0"/>
                <a:sym typeface="Gill Sans" charset="0"/>
              </a:rPr>
            </a:br>
            <a:r>
              <a:rPr lang="en-US">
                <a:latin typeface="Gill Sans" charset="0"/>
                <a:sym typeface="Gill Sans" charset="0"/>
              </a:rPr>
              <a:t>	</a:t>
            </a:r>
            <a:r>
              <a:rPr lang="en-US"/>
              <a:t>Application to Award = 10 mos.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647700"/>
            <a:ext cx="12293600" cy="2438400"/>
          </a:xfrm>
          <a:ln/>
        </p:spPr>
        <p:txBody>
          <a:bodyPr/>
          <a:lstStyle/>
          <a:p>
            <a:r>
              <a:rPr lang="en-US"/>
              <a:t>TEAM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5600" y="2362200"/>
            <a:ext cx="12293600" cy="5842000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Gill Sans" charset="0"/>
                <a:sym typeface="Gill Sans" charset="0"/>
              </a:rPr>
              <a:t>	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Who should be the PI?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Faculty</a:t>
            </a:r>
            <a:r>
              <a:rPr lang="en-US" dirty="0"/>
              <a:t>, Post-doc, recent Ph.D. graduate</a:t>
            </a:r>
          </a:p>
          <a:p>
            <a:pPr marL="0" indent="0">
              <a:buNone/>
            </a:pPr>
            <a:r>
              <a:rPr lang="en-US" dirty="0">
                <a:latin typeface="Gill Sans" charset="0"/>
                <a:sym typeface="Gill Sans" charset="0"/>
              </a:rPr>
              <a:t>	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Consultants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smtClean="0"/>
              <a:t>	Faculty</a:t>
            </a:r>
            <a:r>
              <a:rPr lang="en-US" dirty="0"/>
              <a:t>, Industry Representative</a:t>
            </a:r>
          </a:p>
          <a:p>
            <a:pPr marL="0" indent="0">
              <a:buNone/>
            </a:pPr>
            <a:r>
              <a:rPr lang="en-US" dirty="0">
                <a:latin typeface="Gill Sans" charset="0"/>
                <a:sym typeface="Gill Sans" charset="0"/>
              </a:rPr>
              <a:t>	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Letters of Support</a:t>
            </a:r>
            <a:r>
              <a:rPr lang="en-US" dirty="0">
                <a:latin typeface="Gill Sans" charset="0"/>
                <a:sym typeface="Gill Sans" charset="0"/>
              </a:rPr>
              <a:t/>
            </a:r>
            <a:br>
              <a:rPr lang="en-US" dirty="0">
                <a:latin typeface="Gill Sans" charset="0"/>
                <a:sym typeface="Gill Sans" charset="0"/>
              </a:rPr>
            </a:br>
            <a:r>
              <a:rPr lang="en-US" dirty="0" smtClean="0">
                <a:latin typeface="Gill Sans" charset="0"/>
                <a:sym typeface="Gill Sans" charset="0"/>
              </a:rPr>
              <a:t>	</a:t>
            </a:r>
            <a:r>
              <a:rPr lang="en-US" dirty="0" smtClean="0"/>
              <a:t>Potential </a:t>
            </a:r>
            <a:r>
              <a:rPr lang="en-US" dirty="0"/>
              <a:t>Investor or Customer or Partner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571500"/>
            <a:ext cx="12293600" cy="2438400"/>
          </a:xfrm>
          <a:ln/>
        </p:spPr>
        <p:txBody>
          <a:bodyPr/>
          <a:lstStyle/>
          <a:p>
            <a:r>
              <a:rPr lang="en-US"/>
              <a:t>ADMINISTRATIVE DETAILS</a:t>
            </a:r>
          </a:p>
        </p:txBody>
      </p:sp>
      <p:pic>
        <p:nvPicPr>
          <p:cNvPr id="3584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181350"/>
            <a:ext cx="12295187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527050"/>
            <a:ext cx="12293600" cy="2576513"/>
          </a:xfrm>
          <a:ln/>
        </p:spPr>
        <p:txBody>
          <a:bodyPr/>
          <a:lstStyle/>
          <a:p>
            <a:r>
              <a:rPr lang="en-US"/>
              <a:t>GRANT PREPARATION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10769600" cy="6008687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Not just an 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academic grant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Not just a </a:t>
            </a: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business plan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Who is your audience?</a:t>
            </a:r>
          </a:p>
          <a:p>
            <a:pPr marL="0" indent="0">
              <a:buNone/>
            </a:pPr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Did you define?</a:t>
            </a:r>
            <a:r>
              <a:rPr lang="en-US" dirty="0">
                <a:latin typeface="Gill Sans" charset="0"/>
                <a:sym typeface="Gill Sans" charset="0"/>
              </a:rPr>
              <a:t/>
            </a:r>
            <a:br>
              <a:rPr lang="en-US" dirty="0">
                <a:latin typeface="Gill Sans" charset="0"/>
                <a:sym typeface="Gill Sans" charset="0"/>
              </a:rPr>
            </a:br>
            <a:r>
              <a:rPr lang="en-US" dirty="0"/>
              <a:t>Market</a:t>
            </a:r>
            <a:br>
              <a:rPr lang="en-US" dirty="0"/>
            </a:br>
            <a:r>
              <a:rPr lang="en-US" dirty="0"/>
              <a:t>Potential Customers</a:t>
            </a:r>
            <a:br>
              <a:rPr lang="en-US" dirty="0"/>
            </a:br>
            <a:r>
              <a:rPr lang="en-US" dirty="0"/>
              <a:t>Commercial Significance of Solution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5600" y="1982788"/>
            <a:ext cx="12293600" cy="6573837"/>
          </a:xfrm>
          <a:ln/>
        </p:spPr>
        <p:txBody>
          <a:bodyPr/>
          <a:lstStyle/>
          <a:p>
            <a:r>
              <a:rPr lang="en-US" dirty="0" err="1"/>
              <a:t>Grants.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009999"/>
                </a:solidFill>
                <a:hlinkClick r:id="rId4"/>
              </a:rPr>
              <a:t>http</a:t>
            </a:r>
            <a:r>
              <a:rPr lang="en-US" u="sng" dirty="0">
                <a:solidFill>
                  <a:srgbClr val="009999"/>
                </a:solidFill>
                <a:hlinkClick r:id="rId4"/>
              </a:rPr>
              <a:t>://</a:t>
            </a:r>
            <a:r>
              <a:rPr lang="en-US" u="sng" dirty="0" err="1">
                <a:solidFill>
                  <a:srgbClr val="009999"/>
                </a:solidFill>
                <a:hlinkClick r:id="rId4"/>
              </a:rPr>
              <a:t>www.grants.go</a:t>
            </a:r>
            <a:r>
              <a:rPr lang="en-US" u="sng" dirty="0" err="1">
                <a:solidFill>
                  <a:srgbClr val="009999"/>
                </a:solidFill>
              </a:rPr>
              <a:t>v</a:t>
            </a:r>
            <a:endParaRPr lang="en-US" dirty="0"/>
          </a:p>
          <a:p>
            <a:r>
              <a:rPr lang="en-US" dirty="0"/>
              <a:t>SBIR Gateway </a:t>
            </a:r>
            <a:r>
              <a:rPr lang="en-US" u="sng" dirty="0">
                <a:solidFill>
                  <a:srgbClr val="009999"/>
                </a:solidFill>
                <a:hlinkClick r:id="rId5"/>
              </a:rPr>
              <a:t>http://www.zyn.com/sbir/</a:t>
            </a:r>
            <a:endParaRPr lang="en-US" dirty="0"/>
          </a:p>
          <a:p>
            <a:r>
              <a:rPr lang="en-US" dirty="0"/>
              <a:t>SBIR GA </a:t>
            </a:r>
            <a:r>
              <a:rPr lang="en-US" u="sng" dirty="0">
                <a:solidFill>
                  <a:srgbClr val="009999"/>
                </a:solidFill>
              </a:rPr>
              <a:t>http://www.sbirga.com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228600"/>
            <a:ext cx="12293600" cy="9232900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n-US" sz="5200" dirty="0">
                <a:solidFill>
                  <a:srgbClr val="363636"/>
                </a:solidFill>
                <a:latin typeface="Gill Sans" charset="0"/>
                <a:cs typeface="Gill Sans" charset="0"/>
                <a:sym typeface="Gill Sans" charset="0"/>
              </a:rPr>
              <a:t>JULIE TURNER COLLINS</a:t>
            </a:r>
            <a:r>
              <a:rPr lang="en-US" sz="5200" dirty="0">
                <a:solidFill>
                  <a:srgbClr val="363636"/>
                </a:solidFill>
              </a:rPr>
              <a:t/>
            </a:r>
            <a:br>
              <a:rPr lang="en-US" sz="5200" dirty="0">
                <a:solidFill>
                  <a:srgbClr val="363636"/>
                </a:solidFill>
              </a:rPr>
            </a:br>
            <a:r>
              <a:rPr lang="en-US" sz="3600" i="1" dirty="0">
                <a:solidFill>
                  <a:srgbClr val="363636"/>
                </a:solidFill>
              </a:rPr>
              <a:t>Director, SBIR GA and the Georgia FAST Program</a:t>
            </a:r>
            <a:endParaRPr lang="en-US" dirty="0"/>
          </a:p>
          <a:p>
            <a:pPr marL="0" indent="0" algn="ctr">
              <a:buNone/>
            </a:pPr>
            <a:r>
              <a:rPr lang="en-US" sz="3600" i="1" dirty="0">
                <a:solidFill>
                  <a:srgbClr val="363636"/>
                </a:solidFill>
              </a:rPr>
              <a:t>www.sbirga.com			www.atdc.org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63636"/>
                </a:solidFill>
              </a:rPr>
              <a:t>julie@atdc.org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63636"/>
                </a:solidFill>
              </a:rPr>
              <a:t>404-385-6646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NON-DILUTIVE FUNDING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FREE $$$?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NOTHING IS FREE</a:t>
            </a:r>
          </a:p>
          <a:p>
            <a:pPr marL="342900" indent="-342900"/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PRICE TO PAY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Grantor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Objectives vs. Company Objectives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Meeting RFP Criteria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Time is $$$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$$ SOURCES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5600" y="3581400"/>
            <a:ext cx="12293600" cy="4927600"/>
          </a:xfrm>
          <a:ln/>
        </p:spPr>
        <p:txBody>
          <a:bodyPr/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Small Business Innovation Research (SBIR/STTR)</a:t>
            </a:r>
          </a:p>
          <a:p>
            <a:pPr marL="342900" indent="-342900"/>
            <a:r>
              <a:rPr lang="en-US"/>
              <a:t>$2.3 Billion/Year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Foundations/Societies </a:t>
            </a:r>
            <a:br>
              <a:rPr lang="en-US"/>
            </a:br>
            <a:r>
              <a:rPr lang="en-US" sz="2800"/>
              <a:t>(Bill &amp; Melinda Gates, Susan G. Komen, etc)</a:t>
            </a:r>
            <a:endParaRPr lang="en-US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Federal: Non-SBIR</a:t>
            </a:r>
          </a:p>
          <a:p>
            <a:pPr marL="342900" indent="-342900"/>
            <a:r>
              <a:rPr lang="en-US" sz="2800"/>
              <a:t>(CDC, FDA, DARPA, BARDA, etc)</a:t>
            </a:r>
          </a:p>
          <a:p>
            <a:pPr marL="342900" indent="-342900"/>
            <a:endParaRPr lang="en-US"/>
          </a:p>
          <a:p>
            <a:pPr marL="342900" indent="-342900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endParaRPr lang="en-US"/>
          </a:p>
          <a:p>
            <a:pPr marL="342900" indent="-342900"/>
            <a:r>
              <a:rPr lang="en-US"/>
              <a:t>SBIR/STTR Grants and Contracts:</a:t>
            </a:r>
          </a:p>
          <a:p>
            <a:pPr marL="342900" indent="-342900"/>
            <a:r>
              <a:rPr lang="en-US" sz="3000" u="sng">
                <a:hlinkClick r:id="rId4"/>
              </a:rPr>
              <a:t>www.zyn.com/sbir</a:t>
            </a:r>
            <a:endParaRPr lang="en-US" sz="3000"/>
          </a:p>
          <a:p>
            <a:pPr marL="342900" indent="-342900"/>
            <a:r>
              <a:rPr lang="en-US" sz="3000" u="sng">
                <a:hlinkClick r:id="rId5"/>
              </a:rPr>
              <a:t>www.sbir.gov</a:t>
            </a:r>
            <a:endParaRPr lang="en-US" sz="3000"/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Community of Science</a:t>
            </a:r>
          </a:p>
          <a:p>
            <a:pPr marL="342900" indent="-342900"/>
            <a:r>
              <a:rPr lang="en-US"/>
              <a:t>Foundations Directory Online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SBIR/STTR RULES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SET-ASIDE: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3.2% SBIR, 0.45% STTR</a:t>
            </a:r>
          </a:p>
          <a:p>
            <a:r>
              <a:rPr lang="en-US" dirty="0">
                <a:latin typeface="Gill Sans" charset="0"/>
                <a:cs typeface="Gill Sans" charset="0"/>
                <a:sym typeface="Gill Sans" charset="0"/>
              </a:rPr>
              <a:t>R&amp;D </a:t>
            </a:r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FUNDING:</a:t>
            </a:r>
            <a:endParaRPr lang="en-US" dirty="0">
              <a:latin typeface="Gill Sans" charset="0"/>
              <a:sym typeface="Gill Sans" charset="0"/>
            </a:endParaRPr>
          </a:p>
          <a:p>
            <a:r>
              <a:rPr lang="en-US" dirty="0" smtClean="0">
                <a:latin typeface="Gill Sans" charset="0"/>
                <a:cs typeface="Gill Sans" charset="0"/>
                <a:sym typeface="Gill Sans" charset="0"/>
              </a:rPr>
              <a:t>PHASE I SUBCONTRACTS: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SBIR: 33% Max</a:t>
            </a:r>
            <a:br>
              <a:rPr lang="en-US" dirty="0"/>
            </a:br>
            <a:r>
              <a:rPr lang="en-US" dirty="0"/>
              <a:t>STTR: 60% Max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6464300" y="2816225"/>
            <a:ext cx="62484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8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PRINCIPLE INVESTIGATOR: </a:t>
            </a:r>
            <a:r>
              <a:rPr lang="en-US" sz="3800">
                <a:solidFill>
                  <a:schemeClr val="tx1"/>
                </a:solidFill>
              </a:rPr>
              <a:t/>
            </a:r>
            <a:br>
              <a:rPr lang="en-US" sz="3800">
                <a:solidFill>
                  <a:schemeClr val="tx1"/>
                </a:solidFill>
              </a:rPr>
            </a:br>
            <a:r>
              <a:rPr lang="en-US" sz="3800">
                <a:solidFill>
                  <a:schemeClr val="tx1"/>
                </a:solidFill>
              </a:rPr>
              <a:t>Company Employee †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8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FACILITIES: </a:t>
            </a:r>
            <a:r>
              <a:rPr lang="en-US" sz="3800">
                <a:solidFill>
                  <a:schemeClr val="tx1"/>
                </a:solidFill>
              </a:rPr>
              <a:t/>
            </a:r>
            <a:br>
              <a:rPr lang="en-US" sz="3800">
                <a:solidFill>
                  <a:schemeClr val="tx1"/>
                </a:solidFill>
              </a:rPr>
            </a:br>
            <a:r>
              <a:rPr lang="en-US" sz="3800">
                <a:solidFill>
                  <a:schemeClr val="tx1"/>
                </a:solidFill>
              </a:rPr>
              <a:t>Company Operated </a:t>
            </a:r>
          </a:p>
          <a:p>
            <a:pPr marL="304800" indent="-304800" algn="l">
              <a:spcBef>
                <a:spcPts val="3800"/>
              </a:spcBef>
              <a:buClr>
                <a:srgbClr val="414141"/>
              </a:buClr>
              <a:buSzPct val="81000"/>
              <a:buFont typeface="Gill Sans Light" charset="0"/>
              <a:buChar char="•"/>
            </a:pPr>
            <a:r>
              <a:rPr lang="en-US" sz="38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PATENTS/IP: </a:t>
            </a:r>
            <a:r>
              <a:rPr lang="en-US" sz="3800">
                <a:solidFill>
                  <a:schemeClr val="tx1"/>
                </a:solidFill>
              </a:rPr>
              <a:t/>
            </a:r>
            <a:br>
              <a:rPr lang="en-US" sz="3800">
                <a:solidFill>
                  <a:schemeClr val="tx1"/>
                </a:solidFill>
              </a:rPr>
            </a:br>
            <a:r>
              <a:rPr lang="en-US" sz="3800">
                <a:solidFill>
                  <a:schemeClr val="tx1"/>
                </a:solidFill>
              </a:rPr>
              <a:t>Company Controlled ††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200025"/>
            <a:ext cx="12293600" cy="2544763"/>
          </a:xfrm>
          <a:ln/>
        </p:spPr>
        <p:txBody>
          <a:bodyPr/>
          <a:lstStyle/>
          <a:p>
            <a:r>
              <a:rPr lang="en-US"/>
              <a:t>PHASES</a:t>
            </a:r>
          </a:p>
        </p:txBody>
      </p:sp>
      <p:graphicFrame>
        <p:nvGraphicFramePr>
          <p:cNvPr id="27652" name="Group 4"/>
          <p:cNvGraphicFramePr>
            <a:graphicFrameLocks noGrp="1"/>
          </p:cNvGraphicFramePr>
          <p:nvPr/>
        </p:nvGraphicFramePr>
        <p:xfrm>
          <a:off x="482600" y="2667000"/>
          <a:ext cx="11861800" cy="3821114"/>
        </p:xfrm>
        <a:graphic>
          <a:graphicData uri="http://schemas.openxmlformats.org/drawingml/2006/table">
            <a:tbl>
              <a:tblPr/>
              <a:tblGrid>
                <a:gridCol w="2965450"/>
                <a:gridCol w="2965450"/>
                <a:gridCol w="2965450"/>
                <a:gridCol w="2965450"/>
              </a:tblGrid>
              <a:tr h="14017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363636"/>
                        </a:solidFill>
                        <a:effectLst/>
                        <a:latin typeface="Gill Sans" charset="0"/>
                        <a:ea typeface="ヒラギノ角ゴ ProN W6" charset="0"/>
                        <a:cs typeface="ヒラギノ角ゴ ProN W6" charset="0"/>
                        <a:sym typeface="Gill Sans" charset="0"/>
                      </a:endParaRP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CB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AWARD AMOUNT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CB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DURATION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CBC"/>
                    </a:solidFill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Gill Sans" charset="0"/>
                          <a:sym typeface="Gill Sans" charset="0"/>
                        </a:rPr>
                        <a:t>OBJECTIVE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BCBC"/>
                    </a:solidFill>
                  </a:tcPr>
                </a:tc>
              </a:tr>
              <a:tr h="1017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PHASE I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$150,000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6 TO 12 MOS.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Feasibility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1763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PHASE II</a:t>
                      </a:r>
                    </a:p>
                  </a:txBody>
                  <a:tcPr marL="50800" marR="50800" marT="50800" marB="50800" anchor="ctr" horzOverflow="overflow">
                    <a:lnL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$1,000,000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2 TO 3 YEARS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414141"/>
                        </a:buClr>
                        <a:buSzPct val="81000"/>
                        <a:buFont typeface="Gill Sans Light" charset="0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ヒラギノ角ゴ ProN W3" charset="0"/>
                          <a:cs typeface="ヒラギノ角ゴ ProN W3" charset="0"/>
                          <a:sym typeface="Gill Sans Light" charset="0"/>
                        </a:rPr>
                        <a:t>Product Development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6B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696" name="Group 48"/>
          <p:cNvGrpSpPr>
            <a:grpSpLocks/>
          </p:cNvGrpSpPr>
          <p:nvPr/>
        </p:nvGrpSpPr>
        <p:grpSpPr bwMode="auto">
          <a:xfrm>
            <a:off x="2235200" y="7086600"/>
            <a:ext cx="8928100" cy="1422400"/>
            <a:chOff x="0" y="0"/>
            <a:chExt cx="5624" cy="896"/>
          </a:xfrm>
        </p:grpSpPr>
        <p:sp>
          <p:nvSpPr>
            <p:cNvPr id="27697" name="Rectangle 49"/>
            <p:cNvSpPr>
              <a:spLocks/>
            </p:cNvSpPr>
            <p:nvPr/>
          </p:nvSpPr>
          <p:spPr bwMode="auto">
            <a:xfrm>
              <a:off x="0" y="0"/>
              <a:ext cx="5624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en-US">
                  <a:solidFill>
                    <a:schemeClr val="tx1"/>
                  </a:solidFill>
                  <a:ea typeface="ＭＳ Ｐゴシック" charset="0"/>
                  <a:cs typeface="Gill Sans Light" charset="0"/>
                </a:rPr>
                <a:t>Phase I	              		Phase II</a:t>
              </a:r>
            </a:p>
            <a:p>
              <a:pPr marL="39688"/>
              <a:endParaRPr lang="en-US" sz="2400">
                <a:solidFill>
                  <a:schemeClr val="tx1"/>
                </a:solidFill>
                <a:ea typeface="ＭＳ Ｐゴシック" charset="0"/>
                <a:cs typeface="Gill Sans Light" charset="0"/>
              </a:endParaRPr>
            </a:p>
            <a:p>
              <a:pPr marL="39688"/>
              <a:r>
                <a:rPr lang="en-US" sz="2400">
                  <a:solidFill>
                    <a:schemeClr val="tx1"/>
                  </a:solidFill>
                  <a:ea typeface="ＭＳ Ｐゴシック" charset="0"/>
                  <a:cs typeface="Gill Sans Light" charset="0"/>
                </a:rPr>
                <a:t>Note: some agencies allow Phase II applications by request only</a:t>
              </a:r>
            </a:p>
          </p:txBody>
        </p:sp>
        <p:sp>
          <p:nvSpPr>
            <p:cNvPr id="27698" name="AutoShape 50"/>
            <p:cNvSpPr>
              <a:spLocks/>
            </p:cNvSpPr>
            <p:nvPr/>
          </p:nvSpPr>
          <p:spPr bwMode="auto">
            <a:xfrm>
              <a:off x="2592" y="96"/>
              <a:ext cx="436" cy="295"/>
            </a:xfrm>
            <a:prstGeom prst="rightArrow">
              <a:avLst>
                <a:gd name="adj1" fmla="val 50000"/>
                <a:gd name="adj2" fmla="val 4998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/>
          </p:cNvSpPr>
          <p:nvPr/>
        </p:nvSpPr>
        <p:spPr bwMode="auto">
          <a:xfrm>
            <a:off x="558800" y="1828800"/>
            <a:ext cx="118999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342900" indent="-342900" algn="l"/>
            <a:endParaRPr lang="en-US" sz="1800">
              <a:solidFill>
                <a:schemeClr val="tx1"/>
              </a:solidFill>
              <a:ea typeface="ＭＳ Ｐゴシック" charset="0"/>
              <a:cs typeface="Gill Sans Light" charset="0"/>
            </a:endParaRPr>
          </a:p>
          <a:p>
            <a:pPr marL="342900" indent="-342900" algn="l"/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	1. For-profit small business concern</a:t>
            </a:r>
          </a:p>
          <a:p>
            <a:pPr marL="342900" indent="-342900" algn="l"/>
            <a:endParaRPr lang="en-US" sz="4000">
              <a:solidFill>
                <a:schemeClr val="tx1"/>
              </a:solidFill>
              <a:ea typeface="ＭＳ Ｐゴシック" charset="0"/>
              <a:cs typeface="Gill Sans Light" charset="0"/>
            </a:endParaRPr>
          </a:p>
          <a:p>
            <a:pPr marL="342900" indent="-342900" algn="l"/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	2. Less than 500 employees including affiliates</a:t>
            </a:r>
          </a:p>
          <a:p>
            <a:pPr marL="342900" indent="-342900" algn="l"/>
            <a:endParaRPr lang="en-US" sz="4000">
              <a:solidFill>
                <a:schemeClr val="tx1"/>
              </a:solidFill>
              <a:ea typeface="ＭＳ Ｐゴシック" charset="0"/>
              <a:cs typeface="Gill Sans Light" charset="0"/>
            </a:endParaRPr>
          </a:p>
          <a:p>
            <a:pPr marL="342900" indent="-342900" algn="l"/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	3. Independently owned and operated primarily in USA</a:t>
            </a:r>
          </a:p>
          <a:p>
            <a:pPr marL="342900" indent="-342900" algn="l"/>
            <a:endParaRPr lang="en-US" sz="4000">
              <a:solidFill>
                <a:schemeClr val="tx1"/>
              </a:solidFill>
              <a:ea typeface="ＭＳ Ｐゴシック" charset="0"/>
              <a:cs typeface="Gill Sans Light" charset="0"/>
            </a:endParaRPr>
          </a:p>
          <a:p>
            <a:pPr marL="342900" indent="-342900" algn="l"/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	4. 51% owned and controlled by one or more individuals 	who are U.S. citizens or permanent residents</a:t>
            </a:r>
          </a:p>
          <a:p>
            <a:pPr marL="342900" indent="-342900" algn="l"/>
            <a:endParaRPr lang="en-US" sz="4000">
              <a:solidFill>
                <a:schemeClr val="tx1"/>
              </a:solidFill>
              <a:ea typeface="ＭＳ Ｐゴシック" charset="0"/>
              <a:cs typeface="Gill Sans Light" charset="0"/>
            </a:endParaRPr>
          </a:p>
          <a:p>
            <a:pPr marL="342900" indent="-342900" algn="l"/>
            <a:r>
              <a:rPr lang="en-US" sz="40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	5. Research must be performed in the U.S.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2373313" y="8620125"/>
            <a:ext cx="8102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8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*at the time of award; not required at time of application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12293600" cy="1841500"/>
          </a:xfrm>
          <a:ln/>
        </p:spPr>
        <p:txBody>
          <a:bodyPr/>
          <a:lstStyle/>
          <a:p>
            <a:r>
              <a:rPr lang="en-US"/>
              <a:t>ELIGIBILITY*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50"/>
          <a:stretch>
            <a:fillRect/>
          </a:stretch>
        </p:blipFill>
        <p:spPr bwMode="auto">
          <a:xfrm>
            <a:off x="10693400" y="8686800"/>
            <a:ext cx="19050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382000"/>
            <a:ext cx="18827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11703050" cy="2016125"/>
          </a:xfrm>
          <a:ln/>
        </p:spPr>
        <p:txBody>
          <a:bodyPr/>
          <a:lstStyle/>
          <a:p>
            <a:r>
              <a:rPr lang="en-US"/>
              <a:t>AGENCIES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0875" y="2016125"/>
            <a:ext cx="5745163" cy="1717675"/>
          </a:xfrm>
          <a:ln/>
        </p:spPr>
        <p:txBody>
          <a:bodyPr anchor="b"/>
          <a:lstStyle/>
          <a:p>
            <a:r>
              <a:rPr lang="en-US" u="sng" dirty="0">
                <a:latin typeface="Gill Sans" charset="0"/>
                <a:cs typeface="Gill Sans" charset="0"/>
                <a:sym typeface="Gill Sans" charset="0"/>
              </a:rPr>
              <a:t>SBIR and STTR Participants</a:t>
            </a:r>
            <a:endParaRPr lang="en-US" u="sng" dirty="0">
              <a:latin typeface="Gill Sans" charset="0"/>
              <a:ea typeface="ヒラギノ角ゴ ProN W6" charset="0"/>
              <a:cs typeface="ヒラギノ角ゴ ProN W6" charset="0"/>
              <a:sym typeface="Gill Sans" charset="0"/>
            </a:endParaRPr>
          </a:p>
        </p:txBody>
      </p:sp>
      <p:sp>
        <p:nvSpPr>
          <p:cNvPr id="29701" name="Rectangle 5"/>
          <p:cNvSpPr>
            <a:spLocks/>
          </p:cNvSpPr>
          <p:nvPr/>
        </p:nvSpPr>
        <p:spPr bwMode="auto">
          <a:xfrm>
            <a:off x="652463" y="3687763"/>
            <a:ext cx="57531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Department of Defense*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National Institutes of Health*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National Aeronautics and Space Administration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Department of Energy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National Science Foundation*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602413" y="3073400"/>
            <a:ext cx="5765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800" u="sng" dirty="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rPr>
              <a:t>SBIR Participants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6602413" y="3687763"/>
            <a:ext cx="5765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Department of Homeland Security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Department of Agriculture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Environmental Protection Agency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Department of Transportation</a:t>
            </a:r>
          </a:p>
          <a:p>
            <a:r>
              <a:rPr lang="en-US" sz="32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Department of Commerce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1244600" y="8072438"/>
            <a:ext cx="1090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chemeClr val="tx1"/>
                </a:solidFill>
                <a:ea typeface="ＭＳ Ｐゴシック" charset="0"/>
                <a:cs typeface="Gill Sans Light" charset="0"/>
              </a:rPr>
              <a:t>* FUND MEDICALLY RELATED PRODUCTS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Vertic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Photo - Vertic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Blan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lank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Top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itle - Top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Top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 - Left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00000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ullets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Horizontal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Photo - Horizontal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Subtitle - Photo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-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Subtitle - Photo - Dark">
  <a:themeElements>
    <a:clrScheme name="">
      <a:dk1>
        <a:srgbClr val="414141"/>
      </a:dk1>
      <a:lt1>
        <a:srgbClr val="FFFFFF"/>
      </a:lt1>
      <a:dk2>
        <a:srgbClr val="000000"/>
      </a:dk2>
      <a:lt2>
        <a:srgbClr val="808080"/>
      </a:lt2>
      <a:accent1>
        <a:srgbClr val="6C7472"/>
      </a:accent1>
      <a:accent2>
        <a:srgbClr val="333399"/>
      </a:accent2>
      <a:accent3>
        <a:srgbClr val="FFFFFF"/>
      </a:accent3>
      <a:accent4>
        <a:srgbClr val="363636"/>
      </a:accent4>
      <a:accent5>
        <a:srgbClr val="BABC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- Photo - Dark">
      <a:majorFont>
        <a:latin typeface="Gill Sans Light"/>
        <a:ea typeface="ヒラギノ角ゴ ProN W3"/>
        <a:cs typeface="ヒラギノ角ゴ ProN W3"/>
      </a:majorFont>
      <a:minorFont>
        <a:latin typeface="Gill Sans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C747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414141"/>
            </a:solidFill>
            <a:effectLst/>
            <a:latin typeface="Gill Sans Light" charset="0"/>
            <a:ea typeface="ヒラギノ角ゴ ProN W3" charset="0"/>
            <a:cs typeface="ヒラギノ角ゴ ProN W3" charset="0"/>
            <a:sym typeface="Gill Sans Light" charset="0"/>
          </a:defRPr>
        </a:defPPr>
      </a:lstStyle>
    </a:lnDef>
  </a:objectDefaults>
  <a:extraClrSchemeLst>
    <a:extraClrScheme>
      <a:clrScheme name="Title &amp; Subtitle - Photo -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297</Words>
  <Characters>0</Characters>
  <Application>Microsoft Office PowerPoint</Application>
  <PresentationFormat>Custom</PresentationFormat>
  <Lines>0</Lines>
  <Paragraphs>158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Title &amp; Subtitle</vt:lpstr>
      <vt:lpstr>Title &amp; Bullets - Left</vt:lpstr>
      <vt:lpstr>Title &amp; Bullets</vt:lpstr>
      <vt:lpstr>Title - Center</vt:lpstr>
      <vt:lpstr>Bullets</vt:lpstr>
      <vt:lpstr>Photo - Horizontal</vt:lpstr>
      <vt:lpstr>Photo - Horizontal - Dark</vt:lpstr>
      <vt:lpstr>Title &amp; Subtitle - Photo</vt:lpstr>
      <vt:lpstr>Title &amp; Subtitle - Photo - Dark</vt:lpstr>
      <vt:lpstr>Title &amp; Bullets - Right</vt:lpstr>
      <vt:lpstr>Title &amp; Bullets - 2 Column</vt:lpstr>
      <vt:lpstr>Photo - Vertical - Dark</vt:lpstr>
      <vt:lpstr>Title, Bullets &amp; Photo</vt:lpstr>
      <vt:lpstr>Photo - Vertical</vt:lpstr>
      <vt:lpstr>Blank</vt:lpstr>
      <vt:lpstr>Blank - Dark</vt:lpstr>
      <vt:lpstr>Title - Top</vt:lpstr>
      <vt:lpstr>Title - Top - Dark</vt:lpstr>
      <vt:lpstr>NON-DILUTIVE FUNDING</vt:lpstr>
      <vt:lpstr>NON-DILUTIVE FUNDING</vt:lpstr>
      <vt:lpstr>PRICE TO PAY</vt:lpstr>
      <vt:lpstr>$$ SOURCES</vt:lpstr>
      <vt:lpstr>RESOURCES</vt:lpstr>
      <vt:lpstr>SBIR/STTR RULES</vt:lpstr>
      <vt:lpstr>PHASES</vt:lpstr>
      <vt:lpstr>ELIGIBILITY*</vt:lpstr>
      <vt:lpstr>AGENCIES</vt:lpstr>
      <vt:lpstr>SOLICITATIONS</vt:lpstr>
      <vt:lpstr>NOT JUST A FUNDING MECHANISM  PART OF YOUR FUNDING STRATEGY  SBIR     Angel       VC</vt:lpstr>
      <vt:lpstr>FASTTRACK</vt:lpstr>
      <vt:lpstr>WHEN</vt:lpstr>
      <vt:lpstr>TEAM</vt:lpstr>
      <vt:lpstr>ADMINISTRATIVE DETAILS</vt:lpstr>
      <vt:lpstr>GRANT PREPARATION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SBIR/STTR  as a funding strategy</dc:title>
  <dc:creator>Spatt, Gail D</dc:creator>
  <cp:lastModifiedBy>Gail Spatt</cp:lastModifiedBy>
  <cp:revision>2</cp:revision>
  <dcterms:modified xsi:type="dcterms:W3CDTF">2012-03-17T15:25:57Z</dcterms:modified>
</cp:coreProperties>
</file>