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0"/>
  </p:notesMasterIdLst>
  <p:sldIdLst>
    <p:sldId id="256" r:id="rId3"/>
    <p:sldId id="257" r:id="rId4"/>
    <p:sldId id="259" r:id="rId5"/>
    <p:sldId id="274" r:id="rId6"/>
    <p:sldId id="275" r:id="rId7"/>
    <p:sldId id="276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1424" y="-624"/>
      </p:cViewPr>
      <p:guideLst>
        <p:guide orient="horz" pos="2160"/>
        <p:guide orient="horz" pos="3456"/>
        <p:guide pos="2880"/>
        <p:guide pos="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CA02D-DFF3-47A2-A326-38D466EC24A4}" type="datetimeFigureOut">
              <a:rPr lang="en-US" smtClean="0"/>
              <a:t>5/17/12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5EF2C-19D0-489F-AAC0-854931633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00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5604" name="Slide Number Placeholder 3"/>
          <p:cNvSpPr txBox="1">
            <a:spLocks noGrp="1"/>
          </p:cNvSpPr>
          <p:nvPr/>
        </p:nvSpPr>
        <p:spPr bwMode="auto">
          <a:xfrm>
            <a:off x="3884414" y="8685895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4392"/>
            <a:fld id="{1993ABF5-8945-4AA1-B789-D22993DC582D}" type="slidenum">
              <a:rPr lang="en-US" sz="1200"/>
              <a:pPr algn="r" defTabSz="914392"/>
              <a:t>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While applications submitted by women are around 10% of the total application,  those from the other underrepresented groups are much lower.  Applications from Hispanics appear to be increasing while applications from those</a:t>
            </a:r>
            <a:r>
              <a:rPr lang="en-US" baseline="0" dirty="0" smtClean="0"/>
              <a:t> who identify themselves as men show a decline.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426F9-9E7B-45C7-ACD9-A70D343B944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 are some of the interventions  identified</a:t>
            </a:r>
            <a:r>
              <a:rPr lang="en-US" baseline="0" dirty="0" smtClean="0"/>
              <a:t> </a:t>
            </a:r>
            <a:r>
              <a:rPr lang="en-US" dirty="0" smtClean="0"/>
              <a:t>from research, through discussions and learning about best practices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426F9-9E7B-45C7-ACD9-A70D343B944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webpage will be linked to IIP website.</a:t>
            </a:r>
            <a:r>
              <a:rPr lang="en-US" baseline="0" dirty="0" smtClean="0"/>
              <a:t> </a:t>
            </a:r>
            <a:r>
              <a:rPr lang="en-US" dirty="0" smtClean="0"/>
              <a:t>As we videotape conferences and workshops, they</a:t>
            </a:r>
            <a:r>
              <a:rPr lang="en-US" baseline="0" dirty="0" smtClean="0"/>
              <a:t> too will be posted/linked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426F9-9E7B-45C7-ACD9-A70D343B944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Success stories are published via NSF Current news letter and will also be linked to IIP Webpage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426F9-9E7B-45C7-ACD9-A70D343B944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St. Louis workshop</a:t>
            </a:r>
            <a:r>
              <a:rPr lang="en-US" baseline="0" dirty="0" smtClean="0"/>
              <a:t> is planned for July end. Georgia Tech workshop proposal is in review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426F9-9E7B-45C7-ACD9-A70D343B944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426F9-9E7B-45C7-ACD9-A70D343B944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426F9-9E7B-45C7-ACD9-A70D343B944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treak_on_black_lg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2814" b="24204"/>
          <a:stretch/>
        </p:blipFill>
        <p:spPr>
          <a:xfrm>
            <a:off x="0" y="0"/>
            <a:ext cx="9144000" cy="353926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1" r="24359"/>
          <a:stretch/>
        </p:blipFill>
        <p:spPr>
          <a:xfrm>
            <a:off x="6248400" y="838200"/>
            <a:ext cx="289560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86201"/>
            <a:ext cx="6477000" cy="1066800"/>
          </a:xfrm>
        </p:spPr>
        <p:txBody>
          <a:bodyPr/>
          <a:lstStyle>
            <a:lvl1pPr algn="l">
              <a:defRPr sz="4000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953000"/>
            <a:ext cx="6477000" cy="1295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15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5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600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274638"/>
            <a:ext cx="5791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5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6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9525"/>
            <a:ext cx="7620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319338"/>
            <a:ext cx="7620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1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/>
              <a:t>5/17/12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2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2" y="1535113"/>
            <a:ext cx="3659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2" y="2174875"/>
            <a:ext cx="3659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6175" y="1535113"/>
            <a:ext cx="36606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6175" y="2174875"/>
            <a:ext cx="36606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/>
              <a:t>5/17/12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6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/>
              <a:t>5/17/12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9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/>
              <a:t>5/17/12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9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3050"/>
            <a:ext cx="28194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73050"/>
            <a:ext cx="44958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435100"/>
            <a:ext cx="28194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/>
              <a:t>5/17/12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6482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603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0" y="52149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/>
              <a:t>5/17/12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5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microsoft.com/office/2007/relationships/media" Target="../media/media1.wmv"/><Relationship Id="rId14" Type="http://schemas.openxmlformats.org/officeDocument/2006/relationships/video" Target="../media/media1.wmv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treak_on_black_lg1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/>
          <a:srcRect t="56068" b="24204"/>
          <a:stretch/>
        </p:blipFill>
        <p:spPr>
          <a:xfrm>
            <a:off x="0" y="5540190"/>
            <a:ext cx="9144000" cy="13178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507916"/>
            <a:ext cx="9144000" cy="1350084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6" r="37792" b="5264"/>
          <a:stretch/>
        </p:blipFill>
        <p:spPr>
          <a:xfrm>
            <a:off x="0" y="1371600"/>
            <a:ext cx="1285103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l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307757"/>
            <a:ext cx="7391400" cy="4864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60906-B03C-460B-B7F2-0F0BC62956A8}" type="datetimeFigureOut">
              <a:rPr lang="en-US" smtClean="0"/>
              <a:t>5/17/12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1FC07-CCAE-448B-87E3-DDFC911F6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1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en-US" sz="4000" kern="1200" dirty="0" smtClean="0">
          <a:solidFill>
            <a:schemeClr val="tx1"/>
          </a:solidFill>
          <a:effectLst>
            <a:reflection blurRad="6350" stA="250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Relationship Id="rId3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ellowships.aaas.org/01_About/01_index.s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whitehouse.gov/sites/default/files/microsites/ostp/pcast-engage-to-excel-v11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hyperlink" Target="http://web.mit.edu/dc/Policy/MIT%20White%20Paper%20on%20Convergence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whitehouse.gov/the-press-office/2011/11/01/presidential-proclamation-national-entrepreneurship-month-2011" TargetMode="External"/><Relationship Id="rId3" Type="http://schemas.openxmlformats.org/officeDocument/2006/relationships/hyperlink" Target="http://www.whitehouse.gov/the-press-office/2010/10/18/remarks-president-white-house-science-fair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sfsbir.asee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Funding Opportunities: Views from a former AAAS Science &amp; Technology Policy Fellow at NSF/ENG/IIP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257800"/>
            <a:ext cx="6477000" cy="1295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00080"/>
                </a:solidFill>
              </a:rPr>
              <a:t>Malathi Srivatsan, Ph.D</a:t>
            </a:r>
            <a:r>
              <a:rPr lang="en-US" dirty="0" smtClean="0"/>
              <a:t>.</a:t>
            </a:r>
          </a:p>
          <a:p>
            <a:r>
              <a:rPr lang="en-US" sz="2200" dirty="0" smtClean="0">
                <a:solidFill>
                  <a:srgbClr val="800080"/>
                </a:solidFill>
              </a:rPr>
              <a:t>Associate Professor, Arkansas State University</a:t>
            </a:r>
          </a:p>
          <a:p>
            <a:endParaRPr lang="en-US" sz="2200" dirty="0"/>
          </a:p>
        </p:txBody>
      </p:sp>
      <p:pic>
        <p:nvPicPr>
          <p:cNvPr id="1026" name="Picture 2" descr="Triple-A S: Advancing Science, Serving Socie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1752600"/>
            <a:ext cx="361334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tional Science Found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" y="685800"/>
            <a:ext cx="552069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045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858000" cy="1143000"/>
          </a:xfrm>
        </p:spPr>
        <p:txBody>
          <a:bodyPr>
            <a:normAutofit fontScale="90000"/>
          </a:bodyPr>
          <a:lstStyle/>
          <a:p>
            <a:r>
              <a:rPr lang="en-US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Webpage providing Resources, Tips &amp; Tools</a:t>
            </a:r>
            <a:endParaRPr lang="en-US" sz="4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716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752600" y="59436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Connecting through </a:t>
            </a:r>
            <a:r>
              <a:rPr lang="en-US" sz="2000" dirty="0" err="1" smtClean="0"/>
              <a:t>Facebook</a:t>
            </a:r>
            <a:r>
              <a:rPr lang="en-US" sz="2000" dirty="0" smtClean="0"/>
              <a:t> and Blog to follow…….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524000"/>
            <a:ext cx="333805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158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761999"/>
            <a:ext cx="3933825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009650"/>
            <a:ext cx="4552950" cy="259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1" y="3657600"/>
            <a:ext cx="3962400" cy="24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0488" y="3657600"/>
            <a:ext cx="39682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839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858000" cy="1143000"/>
          </a:xfrm>
        </p:spPr>
        <p:txBody>
          <a:bodyPr/>
          <a:lstStyle/>
          <a:p>
            <a:r>
              <a:rPr lang="en-US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Inspiring through Examples</a:t>
            </a:r>
            <a:endParaRPr lang="en-US" sz="4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371600"/>
            <a:ext cx="3810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667000"/>
            <a:ext cx="455189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371600"/>
            <a:ext cx="45243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657600"/>
            <a:ext cx="354223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341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Facilitating Exchange of Ideas through Networking</a:t>
            </a:r>
            <a:endParaRPr lang="en-US" sz="4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Font typeface="Wingdings" pitchFamily="2" charset="2"/>
              <a:buChar char="Ø"/>
            </a:pPr>
            <a:r>
              <a:rPr lang="en-US" dirty="0" smtClean="0"/>
              <a:t>In May of 2011, during NSF/SBIR Phase II Grantees Conference, a get together for women grantees was held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/>
              <a:t>The participants expressed a strong interest in having an internet forum for discussion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/>
              <a:t>To serve this purpose, an external wiki site has been established and will be launched soon</a:t>
            </a:r>
          </a:p>
          <a:p>
            <a:pPr>
              <a:buNone/>
            </a:pPr>
            <a:r>
              <a:rPr lang="en-US" dirty="0" smtClean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20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 for Learning &amp; Networking </a:t>
            </a:r>
            <a:r>
              <a:rPr lang="en-US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(workshops &amp; conferences)</a:t>
            </a:r>
            <a:endParaRPr lang="en-US" sz="2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000" dirty="0" smtClean="0"/>
              <a:t>At St. Louis on 07/25/2011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2"/>
          </p:nvPr>
        </p:nvSpPr>
        <p:spPr>
          <a:xfrm>
            <a:off x="900936" y="1905000"/>
            <a:ext cx="4038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000" dirty="0" smtClean="0"/>
              <a:t> workshop  on "Diversity as a Catalyst for Innovation in the Sciences: </a:t>
            </a:r>
            <a:r>
              <a:rPr lang="en-US" sz="2000" i="1" dirty="0" smtClean="0"/>
              <a:t>Connecting Women and Under-Represented Innovators to Regional Resources</a:t>
            </a:r>
            <a:r>
              <a:rPr lang="en-US" i="1" dirty="0"/>
              <a:t> </a:t>
            </a:r>
            <a:r>
              <a:rPr lang="en-US" i="1" dirty="0" smtClean="0"/>
              <a:t>“ </a:t>
            </a:r>
            <a:r>
              <a:rPr lang="en-US" sz="2200" i="1" dirty="0" smtClean="0"/>
              <a:t>was held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sz="1800" dirty="0" smtClean="0"/>
              <a:t>(</a:t>
            </a:r>
            <a:r>
              <a:rPr lang="en-US" sz="1800" dirty="0" err="1" smtClean="0"/>
              <a:t>i</a:t>
            </a:r>
            <a:r>
              <a:rPr lang="en-US" sz="1800" dirty="0" smtClean="0"/>
              <a:t>) the presence of good research institutions with appropriate R&amp;D facilities </a:t>
            </a:r>
          </a:p>
          <a:p>
            <a:pPr>
              <a:buNone/>
            </a:pPr>
            <a:r>
              <a:rPr lang="en-US" sz="1800" dirty="0" smtClean="0"/>
              <a:t>(ii) availability of educated workforce</a:t>
            </a:r>
          </a:p>
          <a:p>
            <a:pPr>
              <a:buNone/>
            </a:pPr>
            <a:r>
              <a:rPr lang="en-US" sz="1800" dirty="0" smtClean="0"/>
              <a:t> (iii) engaged public sector</a:t>
            </a:r>
          </a:p>
          <a:p>
            <a:pPr>
              <a:buNone/>
            </a:pPr>
            <a:r>
              <a:rPr lang="en-US" sz="1800" dirty="0" smtClean="0"/>
              <a:t> (iv) quality of life attractive to creative minds and more importantly</a:t>
            </a:r>
          </a:p>
          <a:p>
            <a:pPr>
              <a:buNone/>
            </a:pPr>
            <a:r>
              <a:rPr lang="en-US" sz="1800" dirty="0" smtClean="0"/>
              <a:t> (v) the region recognizing the strength in diversity </a:t>
            </a:r>
            <a:r>
              <a:rPr lang="en-US" sz="1800" i="1" dirty="0" smtClean="0"/>
              <a:t>  </a:t>
            </a:r>
          </a:p>
          <a:p>
            <a:pPr>
              <a:buNone/>
            </a:pPr>
            <a:r>
              <a:rPr lang="en-US" sz="1800" i="1" dirty="0" smtClean="0"/>
              <a:t>All of these necessary features make a region thrive economically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4648200" y="137160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130 participants, four  tracks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9536" y="2209800"/>
            <a:ext cx="396446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967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5400"/>
            <a:ext cx="2590800" cy="217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685800"/>
            <a:ext cx="4486275" cy="241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124200"/>
            <a:ext cx="4148138" cy="315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657600"/>
            <a:ext cx="3590699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4020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705600" cy="1143000"/>
          </a:xfrm>
        </p:spPr>
        <p:txBody>
          <a:bodyPr/>
          <a:lstStyle/>
          <a:p>
            <a:r>
              <a:rPr lang="en-US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works and what doesn’t?</a:t>
            </a:r>
            <a:endParaRPr lang="en-US" sz="4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1219200"/>
            <a:ext cx="807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Broadening Participation in Economic Growth through Industrial Innovation and Partnerships, </a:t>
            </a:r>
            <a:r>
              <a:rPr lang="en-US" baseline="30000" dirty="0" smtClean="0"/>
              <a:t>1</a:t>
            </a:r>
            <a:r>
              <a:rPr lang="en-US" dirty="0" smtClean="0"/>
              <a:t>Malathi Srivatsan and </a:t>
            </a:r>
            <a:r>
              <a:rPr lang="en-US" baseline="30000" dirty="0" smtClean="0"/>
              <a:t>2</a:t>
            </a:r>
            <a:r>
              <a:rPr lang="en-US" dirty="0" smtClean="0"/>
              <a:t>Kesh S. Narayanan</a:t>
            </a:r>
          </a:p>
          <a:p>
            <a:r>
              <a:rPr lang="en-US" dirty="0" smtClean="0"/>
              <a:t>4th Annual Conference on </a:t>
            </a:r>
            <a:r>
              <a:rPr lang="en-US" b="1" dirty="0" smtClean="0">
                <a:solidFill>
                  <a:srgbClr val="C00000"/>
                </a:solidFill>
              </a:rPr>
              <a:t>Understanding Interventions that Broaden Participation </a:t>
            </a:r>
            <a:r>
              <a:rPr lang="en-US" dirty="0" smtClean="0">
                <a:solidFill>
                  <a:srgbClr val="C00000"/>
                </a:solidFill>
              </a:rPr>
              <a:t>in Research Careers,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May 26-28, 2011, Nashville, TN 37240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113" y="2971800"/>
            <a:ext cx="50004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5029200"/>
            <a:ext cx="3795713" cy="14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819400"/>
            <a:ext cx="372183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1210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6096000"/>
            <a:ext cx="4686300" cy="381000"/>
          </a:xfrm>
          <a:prstGeom prst="rect">
            <a:avLst/>
          </a:prstGeom>
          <a:noFill/>
        </p:spPr>
        <p:txBody>
          <a:bodyPr spcFirstLastPara="1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dirty="0">
                <a:latin typeface="Monotype Corsiva" pitchFamily="66" charset="0"/>
              </a:rPr>
              <a:t>Thank </a:t>
            </a:r>
            <a:r>
              <a:rPr lang="en-US" sz="3600" dirty="0" smtClean="0">
                <a:latin typeface="Monotype Corsiva" pitchFamily="66" charset="0"/>
              </a:rPr>
              <a:t>you</a:t>
            </a:r>
            <a:endParaRPr lang="en-US" sz="3600" dirty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44958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can no longer afford not to tap a much larger and diverse set of minds in pursuit of taking valuable ideas based on scientific discovery and technological innovation to the market place for the benefit of society!!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10/25/2011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57200"/>
            <a:ext cx="30289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1447800"/>
            <a:ext cx="3124200" cy="271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828800"/>
            <a:ext cx="1143000" cy="115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1371600"/>
            <a:ext cx="5486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877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AAAS Science &amp;Technology Policy Fellowship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en-US" sz="2600" dirty="0" smtClean="0"/>
              <a:t>The </a:t>
            </a:r>
            <a:r>
              <a:rPr lang="en-US" sz="2600" dirty="0"/>
              <a:t>science and engineering challenges that society faces today-locally, nationally and internationally-are far more complex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 smtClean="0"/>
              <a:t> To address </a:t>
            </a:r>
            <a:r>
              <a:rPr lang="en-US" sz="2600" dirty="0"/>
              <a:t>these challenges, </a:t>
            </a:r>
            <a:r>
              <a:rPr lang="en-US" sz="2600" dirty="0" smtClean="0"/>
              <a:t>AAAS manages </a:t>
            </a:r>
            <a:r>
              <a:rPr lang="en-US" sz="2600" dirty="0"/>
              <a:t>and administers Science &amp; Technology Policy Fellowships </a:t>
            </a:r>
            <a:r>
              <a:rPr lang="en-US" sz="2600" dirty="0" smtClean="0"/>
              <a:t>to </a:t>
            </a:r>
            <a:r>
              <a:rPr lang="en-US" sz="2600" dirty="0"/>
              <a:t>provide the opportunity for accomplished scientists and engineers to participate in and contribute to the federal policymaking process while learning firsthand about the intersection of science and </a:t>
            </a:r>
            <a:r>
              <a:rPr lang="en-US" sz="2600" dirty="0" smtClean="0"/>
              <a:t>policy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 smtClean="0"/>
              <a:t>For more information and to apply, go to: </a:t>
            </a:r>
            <a:r>
              <a:rPr lang="en-US" sz="2600" dirty="0">
                <a:hlinkClick r:id="rId2"/>
              </a:rPr>
              <a:t>http://fellowships.aaas.org/01_About/01_index.shtml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41290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 Growth &amp; Human Capital</a:t>
            </a:r>
          </a:p>
        </p:txBody>
      </p:sp>
      <p:sp>
        <p:nvSpPr>
          <p:cNvPr id="4099" name="Content Placeholder 6"/>
          <p:cNvSpPr>
            <a:spLocks noGrp="1"/>
          </p:cNvSpPr>
          <p:nvPr>
            <p:ph sz="half" idx="2"/>
          </p:nvPr>
        </p:nvSpPr>
        <p:spPr>
          <a:xfrm>
            <a:off x="4729480" y="1457711"/>
            <a:ext cx="4038600" cy="4800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 smtClean="0"/>
              <a:t>Science and technology have been responsible for half of the growth of the American economy since WWII. However currently  U.S. annually imports </a:t>
            </a:r>
            <a:r>
              <a:rPr lang="en-US" sz="1800" dirty="0" smtClean="0">
                <a:solidFill>
                  <a:srgbClr val="C00000"/>
                </a:solidFill>
              </a:rPr>
              <a:t>$53 billion more in advanced technology products than we export 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CC"/>
                </a:solidFill>
              </a:rPr>
              <a:t>In addition, participation of minorities in science and technology based entrepreneurship is very minimal.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4100" name="Picture 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371600"/>
            <a:ext cx="394335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9"/>
          <p:cNvSpPr txBox="1">
            <a:spLocks noChangeArrowheads="1"/>
          </p:cNvSpPr>
          <p:nvPr/>
        </p:nvSpPr>
        <p:spPr bwMode="auto">
          <a:xfrm>
            <a:off x="1016000" y="5673536"/>
            <a:ext cx="4343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2010 Task Force on American Innovation </a:t>
            </a:r>
            <a:r>
              <a:rPr lang="en-US" sz="1400" dirty="0" smtClean="0">
                <a:solidFill>
                  <a:srgbClr val="3333FF"/>
                </a:solidFill>
              </a:rPr>
              <a:t>http://www.innovationtaskforce.org/index.php?p=1_8</a:t>
            </a:r>
            <a:endParaRPr lang="en-US" sz="1400" dirty="0">
              <a:solidFill>
                <a:srgbClr val="3333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5400" y="4138374"/>
            <a:ext cx="3657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gain by Broadening Participation?</a:t>
            </a:r>
          </a:p>
          <a:p>
            <a:pPr>
              <a:lnSpc>
                <a:spcPct val="90000"/>
              </a:lnSpc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 smtClean="0"/>
              <a:t>   Diverse Talents and Skills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 smtClean="0"/>
              <a:t>    Unique experiences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 smtClean="0"/>
              <a:t>    Invaluable approaches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           Creativity </a:t>
            </a:r>
            <a:r>
              <a:rPr lang="en-US" dirty="0"/>
              <a:t>and innovation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6583678" y="5673536"/>
            <a:ext cx="121919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4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Needs &amp; Priorities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800" y="1600200"/>
            <a:ext cx="7239000" cy="45259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US will need </a:t>
            </a:r>
            <a:r>
              <a:rPr lang="en-US" sz="2400" dirty="0" smtClean="0"/>
              <a:t>one </a:t>
            </a:r>
            <a:r>
              <a:rPr lang="en-US" sz="2400" dirty="0"/>
              <a:t>million additional graduates </a:t>
            </a:r>
            <a:r>
              <a:rPr lang="en-US" sz="2400" dirty="0" smtClean="0"/>
              <a:t>in  STEM fields </a:t>
            </a:r>
            <a:r>
              <a:rPr lang="en-US" sz="2400" dirty="0"/>
              <a:t>over the next decade to maintain its upper hand in science and technology (President’s Council of Advisors on Science and </a:t>
            </a:r>
            <a:r>
              <a:rPr lang="en-US" sz="2400" dirty="0" smtClean="0"/>
              <a:t>Technology: </a:t>
            </a:r>
            <a:r>
              <a:rPr lang="en-US" sz="2400" dirty="0" smtClean="0">
                <a:solidFill>
                  <a:srgbClr val="0000CC"/>
                </a:solidFill>
                <a:hlinkClick r:id="rId2"/>
              </a:rPr>
              <a:t>http</a:t>
            </a:r>
            <a:r>
              <a:rPr lang="en-US" sz="2400" dirty="0">
                <a:solidFill>
                  <a:srgbClr val="0000CC"/>
                </a:solidFill>
                <a:hlinkClick r:id="rId2"/>
              </a:rPr>
              <a:t>://</a:t>
            </a:r>
            <a:r>
              <a:rPr lang="en-US" sz="2400" dirty="0" smtClean="0">
                <a:solidFill>
                  <a:srgbClr val="0000CC"/>
                </a:solidFill>
                <a:hlinkClick r:id="rId2"/>
              </a:rPr>
              <a:t>www.whitehouse.gov/sites/default/files/microsites/ostp/pcast-engage-to-excel-v11.pdf</a:t>
            </a:r>
            <a:endParaRPr lang="en-US" sz="2400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000CC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Their education and research training need to be interdisciplinary to meet the current and future challenges in innovation and economic growth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8383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Interdisciplinary, Translational Research?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334000" y="1715255"/>
            <a:ext cx="3657600" cy="278054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Interdisciplinary approach is critical  for finding innovative solutions for current and future societal needs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4267200" cy="37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1290935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http://web.mit.edu/dc/Policy/MIT%20White%20Paper%20on%20Convergence.pdf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985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Bench Research to Market Place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447800" y="1600200"/>
            <a:ext cx="7239000" cy="452596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“From </a:t>
            </a:r>
            <a:r>
              <a:rPr lang="en-US" sz="2400" dirty="0"/>
              <a:t>inventing the traffic light to developing the artificial heart, our Nation's doers, makers, and entrepreneurs have proven time and again that, in America, it takes only a single good idea and the courage to pursue it to change history.  In fulfilling this simple promise, these visionaries play a critical role in sparking new industries, expanding our economy, and generating new job growth across our </a:t>
            </a:r>
            <a:r>
              <a:rPr lang="en-US" sz="2400" dirty="0" smtClean="0"/>
              <a:t>country”</a:t>
            </a:r>
          </a:p>
          <a:p>
            <a:pPr marL="0" indent="0">
              <a:buNone/>
            </a:pPr>
            <a:r>
              <a:rPr lang="en-US" sz="2300" dirty="0">
                <a:hlinkClick r:id="rId2"/>
              </a:rPr>
              <a:t>http://www.whitehouse.gov/the-press-office/2011/11/01/presidential-proclamation-national-entrepreneurship-month-2011</a:t>
            </a:r>
            <a:endParaRPr lang="en-US" sz="2300" b="1" dirty="0" smtClean="0"/>
          </a:p>
          <a:p>
            <a:pPr marL="0" indent="0">
              <a:buNone/>
            </a:pPr>
            <a:endParaRPr lang="en-US" sz="2200" b="1" dirty="0"/>
          </a:p>
          <a:p>
            <a:pPr>
              <a:buFont typeface="Wingdings" pitchFamily="2" charset="2"/>
              <a:buChar char="Ø"/>
            </a:pPr>
            <a:r>
              <a:rPr lang="en-US" sz="2200" dirty="0" smtClean="0"/>
              <a:t>On 09/16/2011, President </a:t>
            </a:r>
            <a:r>
              <a:rPr lang="en-US" sz="2200" dirty="0"/>
              <a:t>Obama </a:t>
            </a:r>
            <a:r>
              <a:rPr lang="en-US" sz="2200" dirty="0" smtClean="0"/>
              <a:t>Signed </a:t>
            </a:r>
            <a:r>
              <a:rPr lang="en-US" sz="2200" dirty="0"/>
              <a:t>America Invents Act, Overhauling the Patent System to Stimulate Economic Growth, and </a:t>
            </a:r>
            <a:r>
              <a:rPr lang="en-US" sz="2200" dirty="0" smtClean="0"/>
              <a:t>Announced </a:t>
            </a:r>
            <a:r>
              <a:rPr lang="en-US" sz="2200" dirty="0"/>
              <a:t>New Steps to Help Entrepreneurs Create </a:t>
            </a:r>
            <a:r>
              <a:rPr lang="en-US" sz="2200" dirty="0" smtClean="0"/>
              <a:t>Jobs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Engineers have what it takes to be successful entrepreneurs</a:t>
            </a:r>
            <a:r>
              <a:rPr lang="en-US" sz="2400" dirty="0" smtClean="0"/>
              <a:t>! “The </a:t>
            </a:r>
            <a:r>
              <a:rPr lang="en-US" sz="2400" dirty="0"/>
              <a:t>most common educational background of CEOs in the S&amp;P 500 companies … the nation’s most successful, most powerful corporations … is not business, it’s not finance, it’s not economics—it’s actually </a:t>
            </a:r>
            <a:r>
              <a:rPr lang="en-US" sz="2400" dirty="0" smtClean="0"/>
              <a:t>engineering” </a:t>
            </a: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www.whitehouse.gov/the-press-office/2010/10/18/remarks-president-white-house-science-fair</a:t>
            </a: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Participation by underrepresented minorities and women in science and technology based entrepreneurship is significantly less</a:t>
            </a:r>
            <a:endParaRPr lang="en-US" sz="2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07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NSF SBIR Phase I Applications Submitted </a:t>
            </a:r>
            <a:r>
              <a:rPr lang="en-US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(</a:t>
            </a:r>
            <a:r>
              <a:rPr lang="en-US" sz="2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 %</a:t>
            </a:r>
            <a:r>
              <a:rPr lang="en-US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)</a:t>
            </a:r>
            <a:br>
              <a:rPr lang="en-US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Self-reported Data</a:t>
            </a:r>
            <a:endParaRPr lang="en-US" sz="3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032140"/>
              </p:ext>
            </p:extLst>
          </p:nvPr>
        </p:nvGraphicFramePr>
        <p:xfrm>
          <a:off x="1143000" y="1219200"/>
          <a:ext cx="7848601" cy="4720759"/>
        </p:xfrm>
        <a:graphic>
          <a:graphicData uri="http://schemas.openxmlformats.org/drawingml/2006/table">
            <a:tbl>
              <a:tblPr/>
              <a:tblGrid>
                <a:gridCol w="728691"/>
                <a:gridCol w="1017130"/>
                <a:gridCol w="1017130"/>
                <a:gridCol w="1017130"/>
                <a:gridCol w="1017130"/>
                <a:gridCol w="1017130"/>
                <a:gridCol w="1017130"/>
                <a:gridCol w="1017130"/>
              </a:tblGrid>
              <a:tr h="10049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Men  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Women  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Black or African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Americans  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Hispanics or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Latinos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American Indian &amp;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Alaskans  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Hawaiian &amp; Pacific Islanders 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Persons  with Disability  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2001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85.57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9.42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1.38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1.47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1.21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82.69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10.47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1.78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0.14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1.35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2003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79.83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9.77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1.58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1.16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2004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78.72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8.41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1.88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0.35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2.18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2005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74.62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10.13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2.37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0.47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1.70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2006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71.73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10.51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1.84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1.84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2007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72.59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9.48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1.56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1.93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1.48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2008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72.02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10.49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1.67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2009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68.47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9.77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1.16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0.19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1.55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2010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64.44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10.08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2.47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2.85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0.04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1.32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78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838200"/>
          </a:xfrm>
        </p:spPr>
        <p:txBody>
          <a:bodyPr/>
          <a:lstStyle/>
          <a:p>
            <a:r>
              <a:rPr lang="en-US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Interventions</a:t>
            </a:r>
            <a:endParaRPr lang="en-US" sz="4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8240" y="1905000"/>
            <a:ext cx="7442200" cy="3657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 smtClean="0"/>
              <a:t>Providing opportunities for </a:t>
            </a:r>
          </a:p>
          <a:p>
            <a:pPr marL="0" indent="0">
              <a:buNone/>
            </a:pPr>
            <a:r>
              <a:rPr lang="en-US" sz="1800" dirty="0" smtClean="0"/>
              <a:t>	- Understanding how to be a successful entrepreneur</a:t>
            </a:r>
          </a:p>
          <a:p>
            <a:pPr marL="0" indent="0">
              <a:buNone/>
            </a:pPr>
            <a:r>
              <a:rPr lang="en-US" sz="1800" dirty="0" smtClean="0"/>
              <a:t>	- Training by working in a funded, successful small business</a:t>
            </a:r>
          </a:p>
          <a:p>
            <a:pPr marL="0" indent="0">
              <a:buNone/>
            </a:pPr>
            <a:r>
              <a:rPr lang="en-US" sz="1800" dirty="0" smtClean="0"/>
              <a:t>	- Learning about available funding and other resources</a:t>
            </a:r>
          </a:p>
          <a:p>
            <a:pPr marL="0" indent="0">
              <a:buNone/>
            </a:pPr>
            <a:r>
              <a:rPr lang="en-US" sz="1800" dirty="0" smtClean="0"/>
              <a:t>	- Developing grant writing skills</a:t>
            </a:r>
          </a:p>
          <a:p>
            <a:pPr marL="0" indent="0">
              <a:buNone/>
            </a:pPr>
            <a:r>
              <a:rPr lang="en-US" sz="1800" dirty="0" smtClean="0"/>
              <a:t>	- Becoming a reviewer </a:t>
            </a:r>
          </a:p>
          <a:p>
            <a:pPr marL="0" indent="0">
              <a:buNone/>
            </a:pPr>
            <a:r>
              <a:rPr lang="en-US" sz="1800" dirty="0" smtClean="0"/>
              <a:t>	- Mentoring</a:t>
            </a:r>
          </a:p>
          <a:p>
            <a:pPr marL="0" indent="0">
              <a:buNone/>
            </a:pPr>
            <a:r>
              <a:rPr lang="en-US" sz="1800" dirty="0" smtClean="0"/>
              <a:t>	- Networking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Inspiring through examples of success stories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Learning ‘Best Practices’ from other divisions and agencies for implementation</a:t>
            </a:r>
            <a:r>
              <a:rPr lang="en-US" sz="2000" dirty="0" smtClean="0"/>
              <a:t>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8382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Based on research findings and discussions,  the following intervention measures have been identified by IIP Diversity Focus Group in 2010-2011 to encourage participation by minorities ……….</a:t>
            </a:r>
            <a:endParaRPr lang="en-US" sz="18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M.Srivatsan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61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066800"/>
          </a:xfrm>
        </p:spPr>
        <p:txBody>
          <a:bodyPr>
            <a:noAutofit/>
          </a:bodyPr>
          <a:lstStyle/>
          <a:p>
            <a:pPr algn="ctr"/>
            <a:r>
              <a:rPr lang="en-US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Opportunity for Training: </a:t>
            </a:r>
            <a:r>
              <a:rPr lang="en-US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Business Postdoctoral Research Diversity Fellowship</a:t>
            </a:r>
            <a:endParaRPr lang="en-US" sz="2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0" y="2209800"/>
            <a:ext cx="6324600" cy="4191000"/>
          </a:xfrm>
          <a:ln>
            <a:noFill/>
          </a:ln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000" dirty="0" smtClean="0"/>
              <a:t>50 Fellowships, One year duration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Fellow works in companies of current  NSF SBIR Phase II grantees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Fellow receives $65,000 from NSF funds  and $10,000 from the small business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ASEE matches applications with businesses and manages the program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Website for details:  </a:t>
            </a:r>
            <a:r>
              <a:rPr lang="en-US" sz="2000" u="sng" dirty="0" smtClean="0">
                <a:solidFill>
                  <a:srgbClr val="000099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http://nsfsbir.asee.org/</a:t>
            </a:r>
            <a:endParaRPr lang="en-US" sz="2000" u="sng" dirty="0" smtClean="0">
              <a:solidFill>
                <a:srgbClr val="000099"/>
              </a:solidFill>
              <a:uFill>
                <a:solidFill>
                  <a:srgbClr val="0000FF"/>
                </a:solidFill>
              </a:uFill>
            </a:endParaRP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714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S101881355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A82AB0E-F282-41C3-BBFC-96C5097760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TS101881355 (1)</Template>
  <TotalTime>237</TotalTime>
  <Words>1010</Words>
  <Application>Microsoft Macintosh PowerPoint</Application>
  <PresentationFormat>On-screen Show (4:3)</PresentationFormat>
  <Paragraphs>181</Paragraphs>
  <Slides>17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TS101881355 (1)</vt:lpstr>
      <vt:lpstr>Funding Opportunities: Views from a former AAAS Science &amp; Technology Policy Fellow at NSF/ENG/IIP</vt:lpstr>
      <vt:lpstr>AAAS Science &amp;Technology Policy Fellowship</vt:lpstr>
      <vt:lpstr>Economic Growth &amp; Human Capital</vt:lpstr>
      <vt:lpstr>Current Needs &amp; Priorities</vt:lpstr>
      <vt:lpstr>Why Interdisciplinary, Translational Research?</vt:lpstr>
      <vt:lpstr>From Bench Research to Market Place </vt:lpstr>
      <vt:lpstr>NSF SBIR Phase I Applications Submitted (in %) Self-reported Data</vt:lpstr>
      <vt:lpstr>Interventions</vt:lpstr>
      <vt:lpstr>Opportunity for Training: Small Business Postdoctoral Research Diversity Fellowship</vt:lpstr>
      <vt:lpstr>Webpage providing Resources, Tips &amp; Tools</vt:lpstr>
      <vt:lpstr>PowerPoint Presentation</vt:lpstr>
      <vt:lpstr>Inspiring through Examples</vt:lpstr>
      <vt:lpstr>Facilitating Exchange of Ideas through Networking</vt:lpstr>
      <vt:lpstr>Opportunities for Learning &amp; Networking (workshops &amp; conferences)</vt:lpstr>
      <vt:lpstr>PowerPoint Presentation</vt:lpstr>
      <vt:lpstr>What works and what doesn’t?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Funding Opportunities: Views from a AAAS Science &amp; Technology Policy Fellow at NSF/ENG/IIP</dc:title>
  <dc:creator>Malathi Srivatsan</dc:creator>
  <cp:lastModifiedBy>Gilda Barabino</cp:lastModifiedBy>
  <cp:revision>14</cp:revision>
  <dcterms:created xsi:type="dcterms:W3CDTF">2012-03-14T19:07:22Z</dcterms:created>
  <dcterms:modified xsi:type="dcterms:W3CDTF">2012-05-17T22:16:11Z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TC018813559991</vt:lpwstr>
  </property>
</Properties>
</file>