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8" r:id="rId2"/>
    <p:sldId id="280" r:id="rId3"/>
    <p:sldId id="282" r:id="rId4"/>
    <p:sldId id="279" r:id="rId5"/>
    <p:sldId id="281" r:id="rId6"/>
    <p:sldId id="28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 autoAdjust="0"/>
    <p:restoredTop sz="94615" autoAdjust="0"/>
  </p:normalViewPr>
  <p:slideViewPr>
    <p:cSldViewPr>
      <p:cViewPr varScale="1">
        <p:scale>
          <a:sx n="80" d="100"/>
          <a:sy n="80" d="100"/>
        </p:scale>
        <p:origin x="-9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1908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2A2EF4-F741-460C-9B21-54E214DBB7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31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B0A403-CFA5-43C5-BE1A-3EFD8FE9950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834A8-E037-426F-9AB4-700D6ACFEA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47C51-C12D-4CC8-BBCA-D20648717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BDEEB-59F0-4E15-86E8-8EF5703D0E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E8D76-93C0-45C6-8186-DCC7B29B39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81F56-6A4A-41FE-B2DD-0D8118D01A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A25B3-DAA4-41A3-91EA-9FCDCD46E3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87CDF-B60E-4BF8-A15D-5CB9E3D7D6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2DE70-DB3D-4CF8-84D7-793B5B0596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D4671-DAB9-4795-9AFC-CABCB25103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25083-C4E3-497D-8986-03550E83FB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FAAAE-773F-409F-9241-9D5C56C67C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0D8E17-16BF-420B-9B77-5A4F1590A5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 sz="140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sz="1400"/>
          </a:p>
        </p:txBody>
      </p:sp>
      <p:grpSp>
        <p:nvGrpSpPr>
          <p:cNvPr id="1035" name="Group 11"/>
          <p:cNvGrpSpPr>
            <a:grpSpLocks/>
          </p:cNvGrpSpPr>
          <p:nvPr userDrawn="1"/>
        </p:nvGrpSpPr>
        <p:grpSpPr bwMode="auto">
          <a:xfrm>
            <a:off x="0" y="6172200"/>
            <a:ext cx="9144000" cy="685800"/>
            <a:chOff x="108" y="3744"/>
            <a:chExt cx="5544" cy="432"/>
          </a:xfrm>
        </p:grpSpPr>
        <p:pic>
          <p:nvPicPr>
            <p:cNvPr id="1036" name="Picture 12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194" y="3792"/>
              <a:ext cx="627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7" name="Rectangle 13"/>
            <p:cNvSpPr>
              <a:spLocks noChangeArrowheads="1"/>
            </p:cNvSpPr>
            <p:nvPr userDrawn="1"/>
          </p:nvSpPr>
          <p:spPr bwMode="auto">
            <a:xfrm>
              <a:off x="4686" y="3840"/>
              <a:ext cx="8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100" b="1">
                  <a:solidFill>
                    <a:srgbClr val="000000"/>
                  </a:solidFill>
                  <a:latin typeface="Goudy" pitchFamily="18" charset="0"/>
                </a:rPr>
                <a:t>Department of</a:t>
              </a:r>
            </a:p>
            <a:p>
              <a:pPr algn="r"/>
              <a:r>
                <a:rPr lang="en-US" sz="1100" b="1">
                  <a:solidFill>
                    <a:srgbClr val="000000"/>
                  </a:solidFill>
                  <a:latin typeface="Goudy" pitchFamily="18" charset="0"/>
                </a:rPr>
                <a:t>Mechanical Engineering</a:t>
              </a:r>
              <a:endParaRPr lang="en-US" b="1">
                <a:latin typeface="Goudy" pitchFamily="18" charset="0"/>
              </a:endParaRPr>
            </a:p>
          </p:txBody>
        </p:sp>
        <p:grpSp>
          <p:nvGrpSpPr>
            <p:cNvPr id="1038" name="Group 14"/>
            <p:cNvGrpSpPr>
              <a:grpSpLocks/>
            </p:cNvGrpSpPr>
            <p:nvPr userDrawn="1"/>
          </p:nvGrpSpPr>
          <p:grpSpPr bwMode="auto">
            <a:xfrm>
              <a:off x="2288" y="3812"/>
              <a:ext cx="1285" cy="268"/>
              <a:chOff x="288" y="283"/>
              <a:chExt cx="1285" cy="268"/>
            </a:xfrm>
          </p:grpSpPr>
          <p:sp>
            <p:nvSpPr>
              <p:cNvPr id="1039" name="Rectangle 15"/>
              <p:cNvSpPr>
                <a:spLocks noChangeArrowheads="1"/>
              </p:cNvSpPr>
              <p:nvPr userDrawn="1"/>
            </p:nvSpPr>
            <p:spPr bwMode="auto">
              <a:xfrm>
                <a:off x="288" y="283"/>
                <a:ext cx="1285" cy="26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 userDrawn="1"/>
            </p:nvSpPr>
            <p:spPr bwMode="auto">
              <a:xfrm>
                <a:off x="340" y="314"/>
                <a:ext cx="42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CC0000"/>
                    </a:solidFill>
                  </a:rPr>
                  <a:t>I</a:t>
                </a:r>
                <a:endParaRPr lang="en-US"/>
              </a:p>
            </p:txBody>
          </p:sp>
          <p:sp>
            <p:nvSpPr>
              <p:cNvPr id="1041" name="Rectangle 17"/>
              <p:cNvSpPr>
                <a:spLocks noChangeArrowheads="1"/>
              </p:cNvSpPr>
              <p:nvPr userDrawn="1"/>
            </p:nvSpPr>
            <p:spPr bwMode="auto">
              <a:xfrm>
                <a:off x="385" y="341"/>
                <a:ext cx="212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CC0000"/>
                    </a:solidFill>
                  </a:rPr>
                  <a:t>OWA</a:t>
                </a:r>
                <a:endParaRPr lang="en-US"/>
              </a:p>
            </p:txBody>
          </p:sp>
          <p:sp>
            <p:nvSpPr>
              <p:cNvPr id="1042" name="Rectangle 18"/>
              <p:cNvSpPr>
                <a:spLocks noChangeArrowheads="1"/>
              </p:cNvSpPr>
              <p:nvPr userDrawn="1"/>
            </p:nvSpPr>
            <p:spPr bwMode="auto">
              <a:xfrm>
                <a:off x="630" y="314"/>
                <a:ext cx="59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CC0000"/>
                    </a:solidFill>
                  </a:rPr>
                  <a:t>S</a:t>
                </a:r>
                <a:endParaRPr lang="en-US"/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 userDrawn="1"/>
            </p:nvSpPr>
            <p:spPr bwMode="auto">
              <a:xfrm>
                <a:off x="695" y="341"/>
                <a:ext cx="232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CC0000"/>
                    </a:solidFill>
                  </a:rPr>
                  <a:t>TATE</a:t>
                </a:r>
                <a:endParaRPr lang="en-US"/>
              </a:p>
            </p:txBody>
          </p:sp>
          <p:sp>
            <p:nvSpPr>
              <p:cNvPr id="1044" name="Rectangle 20"/>
              <p:cNvSpPr>
                <a:spLocks noChangeArrowheads="1"/>
              </p:cNvSpPr>
              <p:nvPr userDrawn="1"/>
            </p:nvSpPr>
            <p:spPr bwMode="auto">
              <a:xfrm>
                <a:off x="959" y="314"/>
                <a:ext cx="78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1">
                    <a:solidFill>
                      <a:srgbClr val="CC0000"/>
                    </a:solidFill>
                  </a:rPr>
                  <a:t>U</a:t>
                </a:r>
                <a:endParaRPr lang="en-US"/>
              </a:p>
            </p:txBody>
          </p:sp>
          <p:sp>
            <p:nvSpPr>
              <p:cNvPr id="1045" name="Rectangle 21"/>
              <p:cNvSpPr>
                <a:spLocks noChangeArrowheads="1"/>
              </p:cNvSpPr>
              <p:nvPr userDrawn="1"/>
            </p:nvSpPr>
            <p:spPr bwMode="auto">
              <a:xfrm>
                <a:off x="1042" y="341"/>
                <a:ext cx="472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CC0000"/>
                    </a:solidFill>
                  </a:rPr>
                  <a:t>NIVERSITY</a:t>
                </a:r>
                <a:endParaRPr lang="en-US"/>
              </a:p>
            </p:txBody>
          </p:sp>
          <p:sp>
            <p:nvSpPr>
              <p:cNvPr id="1046" name="Rectangle 22"/>
              <p:cNvSpPr>
                <a:spLocks noChangeArrowheads="1"/>
              </p:cNvSpPr>
              <p:nvPr userDrawn="1"/>
            </p:nvSpPr>
            <p:spPr bwMode="auto">
              <a:xfrm>
                <a:off x="340" y="450"/>
                <a:ext cx="935" cy="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800">
                    <a:solidFill>
                      <a:srgbClr val="B2B2B2"/>
                    </a:solidFill>
                  </a:rPr>
                  <a:t>OF SCIENCE AND TECHNOLOGY</a:t>
                </a:r>
                <a:endParaRPr lang="en-US"/>
              </a:p>
            </p:txBody>
          </p:sp>
        </p:grpSp>
        <p:sp>
          <p:nvSpPr>
            <p:cNvPr id="1047" name="Line 23"/>
            <p:cNvSpPr>
              <a:spLocks noChangeShapeType="1"/>
            </p:cNvSpPr>
            <p:nvPr userDrawn="1"/>
          </p:nvSpPr>
          <p:spPr bwMode="auto">
            <a:xfrm>
              <a:off x="108" y="3744"/>
              <a:ext cx="5544" cy="0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 userDrawn="1"/>
          </p:nvSpPr>
          <p:spPr bwMode="auto">
            <a:xfrm>
              <a:off x="108" y="4176"/>
              <a:ext cx="5544" cy="0"/>
            </a:xfrm>
            <a:prstGeom prst="line">
              <a:avLst/>
            </a:prstGeom>
            <a:noFill/>
            <a:ln w="57150" cmpd="thinThick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8534400" cy="4038600"/>
          </a:xfrm>
        </p:spPr>
        <p:txBody>
          <a:bodyPr/>
          <a:lstStyle/>
          <a:p>
            <a:r>
              <a:rPr lang="en-US" sz="4800" dirty="0" smtClean="0"/>
              <a:t>FUNDING OPPORTUNITIES</a:t>
            </a:r>
            <a:r>
              <a:rPr lang="en-US" dirty="0"/>
              <a:t/>
            </a:r>
            <a:br>
              <a:rPr lang="en-US" dirty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5400" dirty="0" smtClean="0"/>
              <a:t>Industry Funding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NSF Minority Development Workshop</a:t>
            </a: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Adin</a:t>
            </a:r>
            <a:r>
              <a:rPr lang="en-US" dirty="0" smtClean="0"/>
              <a:t> </a:t>
            </a:r>
            <a:r>
              <a:rPr lang="en-US" dirty="0"/>
              <a:t>Mann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23 March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r>
              <a:rPr lang="en-US" dirty="0" smtClean="0"/>
              <a:t>Company have well defined needs</a:t>
            </a:r>
          </a:p>
          <a:p>
            <a:pPr lvl="1"/>
            <a:r>
              <a:rPr lang="en-US" dirty="0" smtClean="0"/>
              <a:t>Deliver </a:t>
            </a:r>
            <a:r>
              <a:rPr lang="en-US" b="1" u="sng" dirty="0" smtClean="0"/>
              <a:t>as defined </a:t>
            </a:r>
            <a:r>
              <a:rPr lang="en-US" dirty="0" smtClean="0"/>
              <a:t>and </a:t>
            </a:r>
            <a:r>
              <a:rPr lang="en-US" b="1" u="sng" dirty="0" smtClean="0"/>
              <a:t>on time</a:t>
            </a:r>
          </a:p>
          <a:p>
            <a:r>
              <a:rPr lang="en-US" dirty="0" smtClean="0"/>
              <a:t>Academic credentials may not mean much</a:t>
            </a:r>
          </a:p>
          <a:p>
            <a:pPr lvl="1"/>
            <a:r>
              <a:rPr lang="en-US" dirty="0" smtClean="0"/>
              <a:t>And work may not build academic credentials</a:t>
            </a:r>
          </a:p>
          <a:p>
            <a:r>
              <a:rPr lang="en-US" dirty="0" smtClean="0"/>
              <a:t>Intellectual property WILL be an issue</a:t>
            </a:r>
          </a:p>
          <a:p>
            <a:pPr lvl="1"/>
            <a:r>
              <a:rPr lang="en-US" dirty="0" smtClean="0"/>
              <a:t>COMPANY – its ours – we paid for it</a:t>
            </a:r>
          </a:p>
          <a:p>
            <a:pPr lvl="1"/>
            <a:r>
              <a:rPr lang="en-US" dirty="0" smtClean="0"/>
              <a:t>UNIVERSITY – its ours – we did it</a:t>
            </a:r>
          </a:p>
          <a:p>
            <a:r>
              <a:rPr lang="en-US" dirty="0" smtClean="0"/>
              <a:t>Select students carefully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slowly and carefully</a:t>
            </a:r>
          </a:p>
          <a:p>
            <a:r>
              <a:rPr lang="en-US" dirty="0" smtClean="0"/>
              <a:t>Listen </a:t>
            </a:r>
            <a:r>
              <a:rPr lang="en-US" dirty="0" err="1" smtClean="0"/>
              <a:t>Listen</a:t>
            </a:r>
            <a:r>
              <a:rPr lang="en-US" dirty="0" smtClean="0"/>
              <a:t> </a:t>
            </a:r>
            <a:r>
              <a:rPr lang="en-US" dirty="0" err="1" smtClean="0"/>
              <a:t>Listen</a:t>
            </a:r>
            <a:endParaRPr lang="en-US" dirty="0" smtClean="0"/>
          </a:p>
          <a:p>
            <a:r>
              <a:rPr lang="en-US" dirty="0" smtClean="0"/>
              <a:t>Deliver on schedule</a:t>
            </a:r>
          </a:p>
          <a:p>
            <a:pPr lvl="1"/>
            <a:r>
              <a:rPr lang="en-US" dirty="0" smtClean="0"/>
              <a:t>Reports are not just paperwork to release funds</a:t>
            </a:r>
          </a:p>
          <a:p>
            <a:r>
              <a:rPr lang="en-US" dirty="0" smtClean="0"/>
              <a:t>Goal is to be seen within the organization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Developed in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724400"/>
          </a:xfrm>
        </p:spPr>
        <p:txBody>
          <a:bodyPr/>
          <a:lstStyle/>
          <a:p>
            <a:r>
              <a:rPr lang="en-US" dirty="0" smtClean="0"/>
              <a:t>Initial short term contracts focus on their needs</a:t>
            </a:r>
          </a:p>
          <a:p>
            <a:pPr lvl="1"/>
            <a:r>
              <a:rPr lang="en-US" dirty="0" smtClean="0"/>
              <a:t>can be delivery based work not basic research </a:t>
            </a:r>
          </a:p>
          <a:p>
            <a:r>
              <a:rPr lang="en-US" dirty="0" smtClean="0"/>
              <a:t>Longer term projects after you develop a reputation to deliver</a:t>
            </a:r>
          </a:p>
          <a:p>
            <a:pPr lvl="1"/>
            <a:r>
              <a:rPr lang="en-US" dirty="0" smtClean="0"/>
              <a:t>Company understands relationship of your capability to their needs</a:t>
            </a:r>
          </a:p>
          <a:p>
            <a:r>
              <a:rPr lang="en-US" dirty="0" smtClean="0"/>
              <a:t>You are “there” when you are helping define the directions of the work that they fund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Intellectual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boiler plate IP agreement while negotiating technical content and budget</a:t>
            </a:r>
          </a:p>
          <a:p>
            <a:r>
              <a:rPr lang="en-US" dirty="0" smtClean="0"/>
              <a:t>Be careful what work is promised</a:t>
            </a:r>
          </a:p>
          <a:p>
            <a:pPr lvl="1"/>
            <a:r>
              <a:rPr lang="en-US" dirty="0" smtClean="0"/>
              <a:t>IP can be avoided</a:t>
            </a:r>
          </a:p>
          <a:p>
            <a:r>
              <a:rPr lang="en-US" dirty="0" smtClean="0"/>
              <a:t>Work with technical counterpart in company to pressure both sides</a:t>
            </a:r>
          </a:p>
          <a:p>
            <a:r>
              <a:rPr lang="en-US" dirty="0" smtClean="0"/>
              <a:t>Timeline for grants and contracts may not exist – agreement may be all that matters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Prepared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Relationships take time to develop</a:t>
            </a:r>
          </a:p>
          <a:p>
            <a:r>
              <a:rPr lang="en-US" dirty="0" smtClean="0"/>
              <a:t>Some work may not impress academic colleagues</a:t>
            </a:r>
          </a:p>
          <a:p>
            <a:r>
              <a:rPr lang="en-US" dirty="0" smtClean="0"/>
              <a:t>Contract negotiation can get messy with IP</a:t>
            </a:r>
          </a:p>
          <a:p>
            <a:r>
              <a:rPr lang="en-US" dirty="0" smtClean="0"/>
              <a:t>Work needs to be delivered on schedule</a:t>
            </a:r>
          </a:p>
          <a:p>
            <a:pPr lvl="1"/>
            <a:r>
              <a:rPr lang="en-US" dirty="0" smtClean="0"/>
              <a:t>Select students carefully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223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Times New Roman</vt:lpstr>
      <vt:lpstr>Goudy</vt:lpstr>
      <vt:lpstr>Wingdings</vt:lpstr>
      <vt:lpstr>Default Design</vt:lpstr>
      <vt:lpstr>FUNDING OPPORTUNITIES  Industry Funding   NSF Minority Development Workshop</vt:lpstr>
      <vt:lpstr>Consider </vt:lpstr>
      <vt:lpstr>It’s a Relationship</vt:lpstr>
      <vt:lpstr>Funding Developed in Stages</vt:lpstr>
      <vt:lpstr>Intellectual Property</vt:lpstr>
      <vt:lpstr>Be Prepared</vt:lpstr>
    </vt:vector>
  </TitlesOfParts>
  <Company>ISU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rsimpson</dc:creator>
  <cp:lastModifiedBy>Adin Mann</cp:lastModifiedBy>
  <cp:revision>50</cp:revision>
  <dcterms:created xsi:type="dcterms:W3CDTF">2002-11-04T17:34:41Z</dcterms:created>
  <dcterms:modified xsi:type="dcterms:W3CDTF">2010-03-22T04:03:08Z</dcterms:modified>
</cp:coreProperties>
</file>